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3C394E-F18F-43B3-A737-F7B30C6965C7}" v="7" dt="2023-07-10T18:49:13.962"/>
  </p1510:revLst>
</p1510:revInfo>
</file>

<file path=ppt/tableStyles.xml><?xml version="1.0" encoding="utf-8"?>
<a:tblStyleLst xmlns:a="http://schemas.openxmlformats.org/drawingml/2006/main" def="{A4D2D1E3-B1E4-47F7-815F-3061A7308AFE}">
  <a:tblStyle styleId="{A4D2D1E3-B1E4-47F7-815F-3061A7308AF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rgbClr val="00B0EA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00B0EA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24" d="100"/>
          <a:sy n="24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Gilpin" userId="JJg8JjW8mPZd6Wn8gspRQ6gU9auNhWyiIFdW1/FAiPU=" providerId="None" clId="Web-{E13C394E-F18F-43B3-A737-F7B30C6965C7}"/>
    <pc:docChg chg="modSld">
      <pc:chgData name="Jessica Gilpin" userId="JJg8JjW8mPZd6Wn8gspRQ6gU9auNhWyiIFdW1/FAiPU=" providerId="None" clId="Web-{E13C394E-F18F-43B3-A737-F7B30C6965C7}" dt="2023-07-10T18:49:10.009" v="5" actId="20577"/>
      <pc:docMkLst>
        <pc:docMk/>
      </pc:docMkLst>
      <pc:sldChg chg="modSp">
        <pc:chgData name="Jessica Gilpin" userId="JJg8JjW8mPZd6Wn8gspRQ6gU9auNhWyiIFdW1/FAiPU=" providerId="None" clId="Web-{E13C394E-F18F-43B3-A737-F7B30C6965C7}" dt="2023-07-10T18:49:10.009" v="5" actId="20577"/>
        <pc:sldMkLst>
          <pc:docMk/>
          <pc:sldMk cId="0" sldId="256"/>
        </pc:sldMkLst>
        <pc:spChg chg="mod">
          <ac:chgData name="Jessica Gilpin" userId="JJg8JjW8mPZd6Wn8gspRQ6gU9auNhWyiIFdW1/FAiPU=" providerId="None" clId="Web-{E13C394E-F18F-43B3-A737-F7B30C6965C7}" dt="2023-07-10T18:49:10.009" v="5" actId="20577"/>
          <ac:spMkLst>
            <pc:docMk/>
            <pc:sldMk cId="0" sldId="256"/>
            <ac:spMk id="9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496200" y="4765280"/>
            <a:ext cx="40899000" cy="131367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96160" y="18138400"/>
            <a:ext cx="40899000" cy="50727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496160" y="7079200"/>
            <a:ext cx="40899000" cy="125664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496160" y="20174240"/>
            <a:ext cx="40899000" cy="8325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838200" algn="ctr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ctr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496160" y="13765440"/>
            <a:ext cx="40899000" cy="53874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19199400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3195520" y="7375840"/>
            <a:ext cx="19199400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496160" y="3555840"/>
            <a:ext cx="13478400" cy="48366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496160" y="8893440"/>
            <a:ext cx="13478400" cy="20348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marL="914400" lvl="1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353200" y="2880960"/>
            <a:ext cx="30565500" cy="261810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1945600" y="-80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274400" y="7892320"/>
            <a:ext cx="19416900" cy="94866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274400" y="17939680"/>
            <a:ext cx="19416900" cy="79047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3709600" y="4634080"/>
            <a:ext cx="18417600" cy="236487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496160" y="27075680"/>
            <a:ext cx="28794300" cy="38727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838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Char char="●"/>
              <a:defRPr sz="9600">
                <a:solidFill>
                  <a:schemeClr val="dk2"/>
                </a:solidFill>
              </a:defRPr>
            </a:lvl1pPr>
            <a:lvl2pPr marL="914400" lvl="1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marL="1371600" lvl="2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marL="1828800" lvl="3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marL="2286000" lvl="4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marL="2743200" lvl="5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marL="3200400" lvl="6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marL="3657600" lvl="7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marL="4114800" lvl="8" indent="-704850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43815000" cy="3766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142990" y="685860"/>
            <a:ext cx="301752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 dirty="0">
                <a:solidFill>
                  <a:srgbClr val="FFFFFF"/>
                </a:solidFill>
              </a:rPr>
              <a:t>Project Title, size 105</a:t>
            </a:r>
            <a:endParaRPr sz="10500" dirty="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90657" y="13474069"/>
            <a:ext cx="9132900" cy="11784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 dirty="0">
                <a:solidFill>
                  <a:srgbClr val="FFFFFF"/>
                </a:solidFill>
              </a:rPr>
              <a:t>Problem</a:t>
            </a:r>
            <a:r>
              <a:rPr lang="en" sz="5400" dirty="0">
                <a:solidFill>
                  <a:srgbClr val="FFFFFF"/>
                </a:solidFill>
              </a:rPr>
              <a:t> / </a:t>
            </a:r>
            <a:r>
              <a:rPr lang="en" sz="6800" dirty="0">
                <a:solidFill>
                  <a:srgbClr val="FFFFFF"/>
                </a:solidFill>
              </a:rPr>
              <a:t>Question</a:t>
            </a:r>
            <a:endParaRPr sz="6800" dirty="0">
              <a:solidFill>
                <a:srgbClr val="FFFFFF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90657" y="14958733"/>
            <a:ext cx="9132900" cy="26298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182875" tIns="45700" rIns="36575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000000"/>
                </a:solidFill>
              </a:rPr>
              <a:t>Enter your question here (statement of the problem)</a:t>
            </a:r>
            <a:endParaRPr sz="3600" dirty="0">
              <a:solidFill>
                <a:srgbClr val="000000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64054" y="17936361"/>
            <a:ext cx="9132900" cy="11784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 dirty="0">
                <a:solidFill>
                  <a:srgbClr val="FFFFFF"/>
                </a:solidFill>
              </a:rPr>
              <a:t>Hypothesis</a:t>
            </a:r>
            <a:endParaRPr sz="6800" dirty="0">
              <a:solidFill>
                <a:srgbClr val="FFFFFF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920578" y="19417370"/>
            <a:ext cx="9132900" cy="36426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182875" tIns="182875" rIns="91425" bIns="45700" anchor="t" anchorCtr="0">
            <a:noAutofit/>
          </a:bodyPr>
          <a:lstStyle/>
          <a:p>
            <a:pPr marL="438912" lvl="0" indent="-459232" algn="l" rtl="0">
              <a:spcBef>
                <a:spcPts val="120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200" dirty="0">
                <a:solidFill>
                  <a:srgbClr val="000000"/>
                </a:solidFill>
              </a:rPr>
              <a:t>Write hypothesis before you begin the experiment</a:t>
            </a:r>
            <a:endParaRPr sz="3200" dirty="0">
              <a:solidFill>
                <a:srgbClr val="000000"/>
              </a:solidFill>
            </a:endParaRPr>
          </a:p>
          <a:p>
            <a:pPr marL="365760" lvl="0" indent="-386080" algn="l" rtl="0">
              <a:spcBef>
                <a:spcPts val="120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200" dirty="0">
                <a:solidFill>
                  <a:srgbClr val="000000"/>
                </a:solidFill>
              </a:rPr>
              <a:t>This should be your best educated guess based on your research</a:t>
            </a:r>
            <a:endParaRPr sz="3200" dirty="0">
              <a:solidFill>
                <a:srgbClr val="000000"/>
              </a:solidFill>
            </a:endParaRPr>
          </a:p>
          <a:p>
            <a:pPr marL="365760" lvl="0" indent="-386080" algn="l" rtl="0">
              <a:spcBef>
                <a:spcPts val="120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200" dirty="0"/>
              <a:t>If you are doing an engineering project, this section should be your Engineering Goal</a:t>
            </a:r>
            <a:endParaRPr sz="3200"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890657" y="5503018"/>
            <a:ext cx="9132900" cy="11223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 dirty="0">
                <a:solidFill>
                  <a:srgbClr val="FFFFFF"/>
                </a:solidFill>
              </a:rPr>
              <a:t>Brief Background Info</a:t>
            </a:r>
            <a:endParaRPr sz="6800" dirty="0">
              <a:solidFill>
                <a:srgbClr val="FFFFFF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915752" y="24806820"/>
            <a:ext cx="9132900" cy="7425719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91425" tIns="18287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000000"/>
                </a:solidFill>
              </a:rPr>
              <a:t>Add a brief overview of your materials and methods for your project. This is where pictures can be very helpful.</a:t>
            </a:r>
            <a:endParaRPr sz="3600" dirty="0">
              <a:solidFill>
                <a:srgbClr val="000000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74188" y="23381912"/>
            <a:ext cx="9360918" cy="11784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 dirty="0">
                <a:solidFill>
                  <a:srgbClr val="FFFFFF"/>
                </a:solidFill>
              </a:rPr>
              <a:t>Materials and Methods</a:t>
            </a:r>
            <a:endParaRPr sz="6800" dirty="0">
              <a:solidFill>
                <a:srgbClr val="FFFFFF"/>
              </a:solidFill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10806545" y="5539896"/>
            <a:ext cx="22402799" cy="1085422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Results</a:t>
            </a:r>
            <a:endParaRPr sz="6300" dirty="0">
              <a:solidFill>
                <a:srgbClr val="FFFFFF"/>
              </a:solidFill>
            </a:endParaRPr>
          </a:p>
        </p:txBody>
      </p:sp>
      <p:pic>
        <p:nvPicPr>
          <p:cNvPr id="82" name="Google Shape;82;p13" descr="Clustered column chart" title="Char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88908" y="14294705"/>
            <a:ext cx="10806546" cy="8604143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/>
        </p:nvSpPr>
        <p:spPr>
          <a:xfrm>
            <a:off x="10806544" y="6850259"/>
            <a:ext cx="10860667" cy="5599797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91425" tIns="182875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600" dirty="0">
                <a:solidFill>
                  <a:srgbClr val="000000"/>
                </a:solidFill>
              </a:rPr>
              <a:t>Include summary of your results based on your experiments, This is another good place where bullet points make this section easy to read. 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600" dirty="0">
                <a:solidFill>
                  <a:srgbClr val="000000"/>
                </a:solidFill>
              </a:rPr>
              <a:t>The center of your poster should highlight all of your charts, graphs, photos of results.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endParaRPr sz="3200" dirty="0">
              <a:solidFill>
                <a:srgbClr val="000000"/>
              </a:solidFill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33926275" y="5573475"/>
            <a:ext cx="9094200" cy="12192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Discussion/Conclusions</a:t>
            </a:r>
            <a:endParaRPr sz="6300" dirty="0">
              <a:solidFill>
                <a:srgbClr val="FFFFFF"/>
              </a:solidFill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3926275" y="7096838"/>
            <a:ext cx="9094200" cy="60522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91425" tIns="182875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600" dirty="0">
                <a:solidFill>
                  <a:srgbClr val="000000"/>
                </a:solidFill>
              </a:rPr>
              <a:t>Brief summary of what you discovered based on results</a:t>
            </a:r>
            <a:endParaRPr sz="3600" dirty="0">
              <a:solidFill>
                <a:srgbClr val="000000"/>
              </a:solidFill>
            </a:endParaRPr>
          </a:p>
          <a:p>
            <a:pPr marL="457200" lvl="0" indent="-457200" algn="l" rtl="0">
              <a:spcBef>
                <a:spcPts val="120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r>
              <a:rPr lang="en" sz="3600" dirty="0">
                <a:solidFill>
                  <a:srgbClr val="000000"/>
                </a:solidFill>
              </a:rPr>
              <a:t>Indicate and explain whether or not the data supports your hypothesis</a:t>
            </a:r>
            <a:endParaRPr sz="3600" dirty="0">
              <a:solidFill>
                <a:srgbClr val="000000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3926276" y="21607271"/>
            <a:ext cx="9094200" cy="12192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Works Cited</a:t>
            </a:r>
            <a:endParaRPr sz="6300" dirty="0">
              <a:solidFill>
                <a:srgbClr val="FFFFFF"/>
              </a:solidFill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3926275" y="23204425"/>
            <a:ext cx="9094200" cy="50421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182875" tIns="18287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rgbClr val="000000"/>
                </a:solidFill>
              </a:rPr>
              <a:t>Include print and electronic sources in alphabetical order</a:t>
            </a:r>
            <a:endParaRPr sz="3200" dirty="0">
              <a:solidFill>
                <a:srgbClr val="000000"/>
              </a:solidFill>
            </a:endParaRPr>
          </a:p>
        </p:txBody>
      </p:sp>
      <p:pic>
        <p:nvPicPr>
          <p:cNvPr id="88" name="Google Shape;88;p13" descr="Closeup of glass beakers" title="Sample Pictur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70700" y="0"/>
            <a:ext cx="11620500" cy="3842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33961526" y="30351406"/>
            <a:ext cx="9091500" cy="19434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All photos, images, and graphics were done by the researcher or parent unless otherwise stated.</a:t>
            </a:r>
            <a:endParaRPr sz="3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rgbClr val="FF0000"/>
                </a:solidFill>
              </a:rPr>
              <a:t>IF YOU TOOK IMAGES FROM A WEBSITE, GIVE THEM CREDIT ON YOUR BOARD.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0840059" y="13012924"/>
            <a:ext cx="10860666" cy="1080736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Charts</a:t>
            </a:r>
            <a:endParaRPr sz="6300" dirty="0">
              <a:solidFill>
                <a:srgbClr val="FFFFFF"/>
              </a:solidFill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2023250" y="12991571"/>
            <a:ext cx="11186093" cy="1080736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Graphs</a:t>
            </a:r>
            <a:endParaRPr sz="6300" dirty="0">
              <a:solidFill>
                <a:srgbClr val="FFFFFF"/>
              </a:solidFill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3960176" y="28687621"/>
            <a:ext cx="9094200" cy="12192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Photo Credit</a:t>
            </a:r>
            <a:endParaRPr sz="6300" dirty="0">
              <a:solidFill>
                <a:srgbClr val="FFFFFF"/>
              </a:solidFill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22023250" y="6850258"/>
            <a:ext cx="11061406" cy="5599797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22226690" y="23233714"/>
            <a:ext cx="10857966" cy="8289579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96" name="Google Shape;96;p13" descr="Sample table with 2 columns, 8 rows" title="Table"/>
          <p:cNvGraphicFramePr/>
          <p:nvPr>
            <p:extLst>
              <p:ext uri="{D42A27DB-BD31-4B8C-83A1-F6EECF244321}">
                <p14:modId xmlns:p14="http://schemas.microsoft.com/office/powerpoint/2010/main" val="2261743971"/>
              </p:ext>
            </p:extLst>
          </p:nvPr>
        </p:nvGraphicFramePr>
        <p:xfrm>
          <a:off x="10806543" y="14570727"/>
          <a:ext cx="10806546" cy="7873352"/>
        </p:xfrm>
        <a:graphic>
          <a:graphicData uri="http://schemas.openxmlformats.org/drawingml/2006/table">
            <a:tbl>
              <a:tblPr firstRow="1" bandRow="1">
                <a:noFill/>
                <a:tableStyleId>{A4D2D1E3-B1E4-47F7-815F-3061A7308AFE}</a:tableStyleId>
              </a:tblPr>
              <a:tblGrid>
                <a:gridCol w="1801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41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E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8" name="Google Shape;98;p13"/>
          <p:cNvSpPr txBox="1"/>
          <p:nvPr/>
        </p:nvSpPr>
        <p:spPr>
          <a:xfrm rot="10800000" flipH="1">
            <a:off x="0" y="3733889"/>
            <a:ext cx="43891200" cy="12063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>
              <a:solidFill>
                <a:srgbClr val="FFFFFF"/>
              </a:solidFill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1744650" y="3819985"/>
            <a:ext cx="14390700" cy="9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 err="1">
                <a:solidFill>
                  <a:schemeClr val="lt1"/>
                </a:solidFill>
              </a:rPr>
              <a:t>Subheader</a:t>
            </a:r>
            <a:r>
              <a:rPr lang="en" sz="6300" dirty="0">
                <a:solidFill>
                  <a:schemeClr val="lt1"/>
                </a:solidFill>
              </a:rPr>
              <a:t>, size 63</a:t>
            </a:r>
            <a:endParaRPr sz="6300" dirty="0">
              <a:solidFill>
                <a:schemeClr val="lt1"/>
              </a:solidFill>
            </a:endParaRPr>
          </a:p>
        </p:txBody>
      </p:sp>
      <p:sp>
        <p:nvSpPr>
          <p:cNvPr id="2" name="Google Shape;61;p13">
            <a:extLst>
              <a:ext uri="{FF2B5EF4-FFF2-40B4-BE49-F238E27FC236}">
                <a16:creationId xmlns:a16="http://schemas.microsoft.com/office/drawing/2014/main" id="{4E86B4E8-AAFE-C6DE-6FCE-EE3682DA87AF}"/>
              </a:ext>
            </a:extLst>
          </p:cNvPr>
          <p:cNvSpPr txBox="1"/>
          <p:nvPr/>
        </p:nvSpPr>
        <p:spPr>
          <a:xfrm>
            <a:off x="860580" y="6850260"/>
            <a:ext cx="9132900" cy="62919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91425" tIns="18287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000000"/>
                </a:solidFill>
              </a:rPr>
              <a:t>Add a brief overview of the background research for your project. Not in paragraph form. Bullet points make this section easy to read. </a:t>
            </a:r>
            <a:endParaRPr sz="3600" dirty="0">
              <a:solidFill>
                <a:srgbClr val="000000"/>
              </a:solidFill>
            </a:endParaRPr>
          </a:p>
        </p:txBody>
      </p:sp>
      <p:pic>
        <p:nvPicPr>
          <p:cNvPr id="4" name="Google Shape;82;p13" descr="Clustered column chart" title="Chart">
            <a:extLst>
              <a:ext uri="{FF2B5EF4-FFF2-40B4-BE49-F238E27FC236}">
                <a16:creationId xmlns:a16="http://schemas.microsoft.com/office/drawing/2014/main" id="{A28A9196-AEAC-19CA-D17A-21A93C39E79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8707" y="22826470"/>
            <a:ext cx="10764382" cy="9248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83;p13">
            <a:extLst>
              <a:ext uri="{FF2B5EF4-FFF2-40B4-BE49-F238E27FC236}">
                <a16:creationId xmlns:a16="http://schemas.microsoft.com/office/drawing/2014/main" id="{CEA443D4-FF4F-FF80-F579-1EB61921014D}"/>
              </a:ext>
            </a:extLst>
          </p:cNvPr>
          <p:cNvSpPr txBox="1"/>
          <p:nvPr/>
        </p:nvSpPr>
        <p:spPr>
          <a:xfrm>
            <a:off x="33960176" y="14954013"/>
            <a:ext cx="9132900" cy="6291801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txBody>
          <a:bodyPr spcFirstLastPara="1" wrap="square" lIns="91425" tIns="182875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Char char="•"/>
            </a:pPr>
            <a:endParaRPr sz="3200" dirty="0">
              <a:solidFill>
                <a:srgbClr val="000000"/>
              </a:solidFill>
            </a:endParaRPr>
          </a:p>
        </p:txBody>
      </p:sp>
      <p:sp>
        <p:nvSpPr>
          <p:cNvPr id="6" name="Google Shape;86;p13">
            <a:extLst>
              <a:ext uri="{FF2B5EF4-FFF2-40B4-BE49-F238E27FC236}">
                <a16:creationId xmlns:a16="http://schemas.microsoft.com/office/drawing/2014/main" id="{7CA1DE39-4DD9-BD3C-B3A3-861A8A25EDA2}"/>
              </a:ext>
            </a:extLst>
          </p:cNvPr>
          <p:cNvSpPr txBox="1"/>
          <p:nvPr/>
        </p:nvSpPr>
        <p:spPr>
          <a:xfrm>
            <a:off x="33906343" y="13484060"/>
            <a:ext cx="9094200" cy="1219200"/>
          </a:xfrm>
          <a:prstGeom prst="rect">
            <a:avLst/>
          </a:prstGeom>
          <a:gradFill>
            <a:gsLst>
              <a:gs pos="0">
                <a:srgbClr val="595959"/>
              </a:gs>
              <a:gs pos="90000">
                <a:srgbClr val="595959"/>
              </a:gs>
              <a:gs pos="91000">
                <a:srgbClr val="00B0EA"/>
              </a:gs>
              <a:gs pos="100000">
                <a:srgbClr val="00B0EA"/>
              </a:gs>
            </a:gsLst>
            <a:lin ang="5400012" scaled="0"/>
          </a:gra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dirty="0">
                <a:solidFill>
                  <a:srgbClr val="FFFFFF"/>
                </a:solidFill>
              </a:rPr>
              <a:t>Future Directions</a:t>
            </a:r>
            <a:endParaRPr sz="6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227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Gilpin</dc:creator>
  <cp:lastModifiedBy>Katie Marlow</cp:lastModifiedBy>
  <cp:revision>8</cp:revision>
  <dcterms:modified xsi:type="dcterms:W3CDTF">2023-07-10T18:49:19Z</dcterms:modified>
</cp:coreProperties>
</file>