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1" r:id="rId2"/>
    <p:sldMasterId id="2147483770" r:id="rId3"/>
  </p:sldMasterIdLst>
  <p:notesMasterIdLst>
    <p:notesMasterId r:id="rId49"/>
  </p:notesMasterIdLst>
  <p:sldIdLst>
    <p:sldId id="555" r:id="rId4"/>
    <p:sldId id="664" r:id="rId5"/>
    <p:sldId id="733" r:id="rId6"/>
    <p:sldId id="674" r:id="rId7"/>
    <p:sldId id="673" r:id="rId8"/>
    <p:sldId id="725" r:id="rId9"/>
    <p:sldId id="678" r:id="rId10"/>
    <p:sldId id="714" r:id="rId11"/>
    <p:sldId id="734" r:id="rId12"/>
    <p:sldId id="726" r:id="rId13"/>
    <p:sldId id="735" r:id="rId14"/>
    <p:sldId id="639" r:id="rId15"/>
    <p:sldId id="611" r:id="rId16"/>
    <p:sldId id="612" r:id="rId17"/>
    <p:sldId id="721" r:id="rId18"/>
    <p:sldId id="722" r:id="rId19"/>
    <p:sldId id="636" r:id="rId20"/>
    <p:sldId id="619" r:id="rId21"/>
    <p:sldId id="680" r:id="rId22"/>
    <p:sldId id="682" r:id="rId23"/>
    <p:sldId id="517" r:id="rId24"/>
    <p:sldId id="635" r:id="rId25"/>
    <p:sldId id="681" r:id="rId26"/>
    <p:sldId id="728" r:id="rId27"/>
    <p:sldId id="699" r:id="rId28"/>
    <p:sldId id="729" r:id="rId29"/>
    <p:sldId id="706" r:id="rId30"/>
    <p:sldId id="620" r:id="rId31"/>
    <p:sldId id="732" r:id="rId32"/>
    <p:sldId id="685" r:id="rId33"/>
    <p:sldId id="717" r:id="rId34"/>
    <p:sldId id="688" r:id="rId35"/>
    <p:sldId id="720" r:id="rId36"/>
    <p:sldId id="723" r:id="rId37"/>
    <p:sldId id="724" r:id="rId38"/>
    <p:sldId id="707" r:id="rId39"/>
    <p:sldId id="710" r:id="rId40"/>
    <p:sldId id="709" r:id="rId41"/>
    <p:sldId id="690" r:id="rId42"/>
    <p:sldId id="695" r:id="rId43"/>
    <p:sldId id="669" r:id="rId44"/>
    <p:sldId id="670" r:id="rId45"/>
    <p:sldId id="737" r:id="rId46"/>
    <p:sldId id="672" r:id="rId47"/>
    <p:sldId id="634" r:id="rId48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3D14B36-655E-49E9-9B7D-B68DA4CE570F}">
          <p14:sldIdLst>
            <p14:sldId id="555"/>
            <p14:sldId id="664"/>
            <p14:sldId id="733"/>
            <p14:sldId id="674"/>
            <p14:sldId id="673"/>
            <p14:sldId id="725"/>
            <p14:sldId id="678"/>
            <p14:sldId id="714"/>
            <p14:sldId id="734"/>
            <p14:sldId id="726"/>
            <p14:sldId id="735"/>
            <p14:sldId id="639"/>
            <p14:sldId id="611"/>
            <p14:sldId id="612"/>
            <p14:sldId id="721"/>
            <p14:sldId id="722"/>
            <p14:sldId id="636"/>
            <p14:sldId id="619"/>
            <p14:sldId id="680"/>
            <p14:sldId id="682"/>
            <p14:sldId id="517"/>
            <p14:sldId id="635"/>
            <p14:sldId id="681"/>
            <p14:sldId id="728"/>
            <p14:sldId id="699"/>
            <p14:sldId id="729"/>
            <p14:sldId id="706"/>
            <p14:sldId id="620"/>
            <p14:sldId id="732"/>
            <p14:sldId id="685"/>
            <p14:sldId id="717"/>
            <p14:sldId id="688"/>
            <p14:sldId id="720"/>
            <p14:sldId id="723"/>
            <p14:sldId id="724"/>
            <p14:sldId id="707"/>
            <p14:sldId id="710"/>
            <p14:sldId id="709"/>
            <p14:sldId id="690"/>
            <p14:sldId id="695"/>
            <p14:sldId id="669"/>
            <p14:sldId id="670"/>
            <p14:sldId id="737"/>
            <p14:sldId id="672"/>
            <p14:sldId id="634"/>
          </p14:sldIdLst>
        </p14:section>
        <p14:section name="Untitled Section" id="{00840779-B2A9-4F44-8A8C-A1D2A7191AE1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5C5C"/>
    <a:srgbClr val="193175"/>
    <a:srgbClr val="005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77" autoAdjust="0"/>
  </p:normalViewPr>
  <p:slideViewPr>
    <p:cSldViewPr>
      <p:cViewPr>
        <p:scale>
          <a:sx n="70" d="100"/>
          <a:sy n="70" d="100"/>
        </p:scale>
        <p:origin x="-1085" y="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008002-0CE9-44F8-8F3B-EA6B11D84A9E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4FF010-CAEE-4D80-ADBE-1E2D8A1324AB}">
      <dgm:prSet phldrT="[Text]" custT="1"/>
      <dgm:spPr/>
      <dgm:t>
        <a:bodyPr/>
        <a:lstStyle/>
        <a:p>
          <a:r>
            <a:rPr lang="en-US" sz="2000" dirty="0" smtClean="0"/>
            <a:t>2016-2018</a:t>
          </a:r>
          <a:endParaRPr lang="en-US" sz="2000" dirty="0"/>
        </a:p>
      </dgm:t>
    </dgm:pt>
    <dgm:pt modelId="{0FE3E573-7DC2-4BFF-8F48-85D6F395E9DA}" type="parTrans" cxnId="{DD6DFCBE-FEE2-49EB-810F-8E7FEECD8583}">
      <dgm:prSet/>
      <dgm:spPr/>
      <dgm:t>
        <a:bodyPr/>
        <a:lstStyle/>
        <a:p>
          <a:endParaRPr lang="en-US" sz="1600"/>
        </a:p>
      </dgm:t>
    </dgm:pt>
    <dgm:pt modelId="{12DA79F0-AD54-4B5C-B914-18543891FF08}" type="sibTrans" cxnId="{DD6DFCBE-FEE2-49EB-810F-8E7FEECD8583}">
      <dgm:prSet/>
      <dgm:spPr/>
      <dgm:t>
        <a:bodyPr/>
        <a:lstStyle/>
        <a:p>
          <a:endParaRPr lang="en-US" sz="1600"/>
        </a:p>
      </dgm:t>
    </dgm:pt>
    <dgm:pt modelId="{373CD508-A931-46E3-BCEE-60C30AC920F2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</a:rPr>
            <a:t>Aim #1:</a:t>
          </a:r>
          <a:r>
            <a:rPr lang="en-US" sz="1800" i="1" dirty="0" smtClean="0">
              <a:solidFill>
                <a:schemeClr val="tx1"/>
              </a:solidFill>
            </a:rPr>
            <a:t> </a:t>
          </a:r>
          <a:r>
            <a:rPr lang="en-US" sz="1800" dirty="0" smtClean="0">
              <a:solidFill>
                <a:schemeClr val="tx1"/>
              </a:solidFill>
            </a:rPr>
            <a:t>Evaluate available vaccine candidates to assess safety, efficacy, and immunogenicity and identify protective immune correlates during the time of highest disease incidence </a:t>
          </a:r>
          <a:endParaRPr lang="en-US" sz="1800" dirty="0">
            <a:solidFill>
              <a:schemeClr val="tx1"/>
            </a:solidFill>
          </a:endParaRPr>
        </a:p>
      </dgm:t>
    </dgm:pt>
    <dgm:pt modelId="{118CF928-3506-4B89-A838-CE2D0F6BAFB2}" type="parTrans" cxnId="{08C12386-E675-4FE6-BAB0-EEFF9AFE728A}">
      <dgm:prSet/>
      <dgm:spPr/>
      <dgm:t>
        <a:bodyPr/>
        <a:lstStyle/>
        <a:p>
          <a:endParaRPr lang="en-US" sz="1600"/>
        </a:p>
      </dgm:t>
    </dgm:pt>
    <dgm:pt modelId="{0279C0A1-7905-41EF-A24D-EF460B2BFA53}" type="sibTrans" cxnId="{08C12386-E675-4FE6-BAB0-EEFF9AFE728A}">
      <dgm:prSet/>
      <dgm:spPr/>
      <dgm:t>
        <a:bodyPr/>
        <a:lstStyle/>
        <a:p>
          <a:endParaRPr lang="en-US" sz="1600"/>
        </a:p>
      </dgm:t>
    </dgm:pt>
    <dgm:pt modelId="{E9DF4F3F-515C-4610-A347-1620AF189D5C}">
      <dgm:prSet phldrT="[Text]" custT="1"/>
      <dgm:spPr/>
      <dgm:t>
        <a:bodyPr/>
        <a:lstStyle/>
        <a:p>
          <a:r>
            <a:rPr lang="en-US" sz="2000" dirty="0" smtClean="0"/>
            <a:t>By 2018</a:t>
          </a:r>
          <a:endParaRPr lang="en-US" sz="2000" dirty="0"/>
        </a:p>
      </dgm:t>
    </dgm:pt>
    <dgm:pt modelId="{8C450172-5F31-427A-9BC7-F94AD7677A92}" type="parTrans" cxnId="{543F103B-A8FA-4B5B-A3D6-257ED7B1AC4F}">
      <dgm:prSet/>
      <dgm:spPr/>
      <dgm:t>
        <a:bodyPr/>
        <a:lstStyle/>
        <a:p>
          <a:endParaRPr lang="en-US" sz="1600"/>
        </a:p>
      </dgm:t>
    </dgm:pt>
    <dgm:pt modelId="{E12BC893-0486-440C-BEBD-85FC816A026E}" type="sibTrans" cxnId="{543F103B-A8FA-4B5B-A3D6-257ED7B1AC4F}">
      <dgm:prSet/>
      <dgm:spPr/>
      <dgm:t>
        <a:bodyPr/>
        <a:lstStyle/>
        <a:p>
          <a:endParaRPr lang="en-US" sz="1600"/>
        </a:p>
      </dgm:t>
    </dgm:pt>
    <dgm:pt modelId="{8589007D-6555-44F7-ACBD-E7BD8D5D117E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b="1" dirty="0" smtClean="0"/>
            <a:t>Aim #2:</a:t>
          </a:r>
          <a:r>
            <a:rPr lang="en-US" sz="1800" dirty="0" smtClean="0"/>
            <a:t> Deploy an available vaccine under an appropriate regulatory mechanism to US populations at high risk of exposure</a:t>
          </a:r>
          <a:endParaRPr lang="en-US" sz="1800" dirty="0"/>
        </a:p>
      </dgm:t>
    </dgm:pt>
    <dgm:pt modelId="{C3C477F8-CA85-4ADF-BEF8-B9C1892C3C9A}" type="parTrans" cxnId="{964E7D7D-6AD6-4286-8975-19C6ADFA0A9E}">
      <dgm:prSet/>
      <dgm:spPr/>
      <dgm:t>
        <a:bodyPr/>
        <a:lstStyle/>
        <a:p>
          <a:endParaRPr lang="en-US" sz="1600"/>
        </a:p>
      </dgm:t>
    </dgm:pt>
    <dgm:pt modelId="{BD88A753-3C8A-4EA5-8A72-B9CBD0424EDE}" type="sibTrans" cxnId="{964E7D7D-6AD6-4286-8975-19C6ADFA0A9E}">
      <dgm:prSet/>
      <dgm:spPr/>
      <dgm:t>
        <a:bodyPr/>
        <a:lstStyle/>
        <a:p>
          <a:endParaRPr lang="en-US" sz="1600"/>
        </a:p>
      </dgm:t>
    </dgm:pt>
    <dgm:pt modelId="{ABFA7AB9-71F5-4C91-8CF9-B59C204E4C40}">
      <dgm:prSet phldrT="[Text]" custT="1"/>
      <dgm:spPr/>
      <dgm:t>
        <a:bodyPr/>
        <a:lstStyle/>
        <a:p>
          <a:r>
            <a:rPr lang="en-US" sz="2000" dirty="0" smtClean="0"/>
            <a:t>By 2020</a:t>
          </a:r>
          <a:endParaRPr lang="en-US" sz="2000" dirty="0"/>
        </a:p>
      </dgm:t>
    </dgm:pt>
    <dgm:pt modelId="{E3965A67-B736-430E-B3DA-F8A4E7BA1154}" type="parTrans" cxnId="{3A7638B8-83AD-42DB-97AE-245D58035FD6}">
      <dgm:prSet/>
      <dgm:spPr/>
      <dgm:t>
        <a:bodyPr/>
        <a:lstStyle/>
        <a:p>
          <a:endParaRPr lang="en-US" sz="1600"/>
        </a:p>
      </dgm:t>
    </dgm:pt>
    <dgm:pt modelId="{32111A04-BAF2-496A-8C80-71C2A1576786}" type="sibTrans" cxnId="{3A7638B8-83AD-42DB-97AE-245D58035FD6}">
      <dgm:prSet/>
      <dgm:spPr/>
      <dgm:t>
        <a:bodyPr/>
        <a:lstStyle/>
        <a:p>
          <a:endParaRPr lang="en-US" sz="1600"/>
        </a:p>
      </dgm:t>
    </dgm:pt>
    <dgm:pt modelId="{6B92C37B-7302-419D-A098-ECF0A41A619B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b="1" dirty="0" smtClean="0"/>
            <a:t>Aim #3: </a:t>
          </a:r>
          <a:r>
            <a:rPr lang="en-US" sz="1800" dirty="0" smtClean="0"/>
            <a:t>Work with industry partners to commercialize vaccine(s) for broad distribution</a:t>
          </a:r>
          <a:endParaRPr lang="en-US" sz="1800" dirty="0"/>
        </a:p>
      </dgm:t>
    </dgm:pt>
    <dgm:pt modelId="{6372463B-636F-4199-A3E2-AEA56D51273D}" type="parTrans" cxnId="{718FA427-E69E-4C76-B045-6DF9444331BB}">
      <dgm:prSet/>
      <dgm:spPr/>
      <dgm:t>
        <a:bodyPr/>
        <a:lstStyle/>
        <a:p>
          <a:endParaRPr lang="en-US" sz="1600"/>
        </a:p>
      </dgm:t>
    </dgm:pt>
    <dgm:pt modelId="{21D01BCE-4CF0-4627-8498-6A92EF13D764}" type="sibTrans" cxnId="{718FA427-E69E-4C76-B045-6DF9444331BB}">
      <dgm:prSet/>
      <dgm:spPr/>
      <dgm:t>
        <a:bodyPr/>
        <a:lstStyle/>
        <a:p>
          <a:endParaRPr lang="en-US" sz="1600"/>
        </a:p>
      </dgm:t>
    </dgm:pt>
    <dgm:pt modelId="{519E5D4A-8B11-4B79-B973-88FD36D86876}" type="pres">
      <dgm:prSet presAssocID="{1E008002-0CE9-44F8-8F3B-EA6B11D84A9E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07504F8-8BAB-45EA-B231-0E2B912F74C7}" type="pres">
      <dgm:prSet presAssocID="{5D4FF010-CAEE-4D80-ADBE-1E2D8A1324AB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8BDD46-852D-4D27-A34B-109342D8788B}" type="pres">
      <dgm:prSet presAssocID="{5D4FF010-CAEE-4D80-ADBE-1E2D8A1324AB}" presName="childText1" presStyleLbl="solidAlignAcc1" presStyleIdx="0" presStyleCnt="3" custScaleY="1096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75D20B-6617-4C6B-8793-E4DFF727443C}" type="pres">
      <dgm:prSet presAssocID="{E9DF4F3F-515C-4610-A347-1620AF189D5C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AD7BDA-F8FB-4A0C-82BD-0107D404B989}" type="pres">
      <dgm:prSet presAssocID="{E9DF4F3F-515C-4610-A347-1620AF189D5C}" presName="childText2" presStyleLbl="solidAlignAcc1" presStyleIdx="1" presStyleCnt="3" custScaleY="989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1C0D8F-D6BC-4273-AE05-4715CA8FEAF5}" type="pres">
      <dgm:prSet presAssocID="{ABFA7AB9-71F5-4C91-8CF9-B59C204E4C40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338A39-0489-42CE-BF19-65B28AF7F0CF}" type="pres">
      <dgm:prSet presAssocID="{ABFA7AB9-71F5-4C91-8CF9-B59C204E4C40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410138-4854-40F8-B322-F3C38C0DD12E}" type="presOf" srcId="{E9DF4F3F-515C-4610-A347-1620AF189D5C}" destId="{9075D20B-6617-4C6B-8793-E4DFF727443C}" srcOrd="0" destOrd="0" presId="urn:microsoft.com/office/officeart/2009/3/layout/IncreasingArrowsProcess"/>
    <dgm:cxn modelId="{E888AC18-D25D-4362-A8C0-371D2C997784}" type="presOf" srcId="{ABFA7AB9-71F5-4C91-8CF9-B59C204E4C40}" destId="{951C0D8F-D6BC-4273-AE05-4715CA8FEAF5}" srcOrd="0" destOrd="0" presId="urn:microsoft.com/office/officeart/2009/3/layout/IncreasingArrowsProcess"/>
    <dgm:cxn modelId="{F92F29D5-7F5D-4C10-832C-EFF995F5CE97}" type="presOf" srcId="{1E008002-0CE9-44F8-8F3B-EA6B11D84A9E}" destId="{519E5D4A-8B11-4B79-B973-88FD36D86876}" srcOrd="0" destOrd="0" presId="urn:microsoft.com/office/officeart/2009/3/layout/IncreasingArrowsProcess"/>
    <dgm:cxn modelId="{1A0A8BF2-57F2-482B-8C0C-A72E6CB1F889}" type="presOf" srcId="{373CD508-A931-46E3-BCEE-60C30AC920F2}" destId="{7E8BDD46-852D-4D27-A34B-109342D8788B}" srcOrd="0" destOrd="0" presId="urn:microsoft.com/office/officeart/2009/3/layout/IncreasingArrowsProcess"/>
    <dgm:cxn modelId="{2F9253BA-B480-40E1-8059-D2CFC71462FE}" type="presOf" srcId="{8589007D-6555-44F7-ACBD-E7BD8D5D117E}" destId="{F9AD7BDA-F8FB-4A0C-82BD-0107D404B989}" srcOrd="0" destOrd="0" presId="urn:microsoft.com/office/officeart/2009/3/layout/IncreasingArrowsProcess"/>
    <dgm:cxn modelId="{964E7D7D-6AD6-4286-8975-19C6ADFA0A9E}" srcId="{E9DF4F3F-515C-4610-A347-1620AF189D5C}" destId="{8589007D-6555-44F7-ACBD-E7BD8D5D117E}" srcOrd="0" destOrd="0" parTransId="{C3C477F8-CA85-4ADF-BEF8-B9C1892C3C9A}" sibTransId="{BD88A753-3C8A-4EA5-8A72-B9CBD0424EDE}"/>
    <dgm:cxn modelId="{718FA427-E69E-4C76-B045-6DF9444331BB}" srcId="{ABFA7AB9-71F5-4C91-8CF9-B59C204E4C40}" destId="{6B92C37B-7302-419D-A098-ECF0A41A619B}" srcOrd="0" destOrd="0" parTransId="{6372463B-636F-4199-A3E2-AEA56D51273D}" sibTransId="{21D01BCE-4CF0-4627-8498-6A92EF13D764}"/>
    <dgm:cxn modelId="{DD6DFCBE-FEE2-49EB-810F-8E7FEECD8583}" srcId="{1E008002-0CE9-44F8-8F3B-EA6B11D84A9E}" destId="{5D4FF010-CAEE-4D80-ADBE-1E2D8A1324AB}" srcOrd="0" destOrd="0" parTransId="{0FE3E573-7DC2-4BFF-8F48-85D6F395E9DA}" sibTransId="{12DA79F0-AD54-4B5C-B914-18543891FF08}"/>
    <dgm:cxn modelId="{294B8CD5-2B6D-414D-A626-04CD50B1AF82}" type="presOf" srcId="{5D4FF010-CAEE-4D80-ADBE-1E2D8A1324AB}" destId="{807504F8-8BAB-45EA-B231-0E2B912F74C7}" srcOrd="0" destOrd="0" presId="urn:microsoft.com/office/officeart/2009/3/layout/IncreasingArrowsProcess"/>
    <dgm:cxn modelId="{3A7638B8-83AD-42DB-97AE-245D58035FD6}" srcId="{1E008002-0CE9-44F8-8F3B-EA6B11D84A9E}" destId="{ABFA7AB9-71F5-4C91-8CF9-B59C204E4C40}" srcOrd="2" destOrd="0" parTransId="{E3965A67-B736-430E-B3DA-F8A4E7BA1154}" sibTransId="{32111A04-BAF2-496A-8C80-71C2A1576786}"/>
    <dgm:cxn modelId="{543F103B-A8FA-4B5B-A3D6-257ED7B1AC4F}" srcId="{1E008002-0CE9-44F8-8F3B-EA6B11D84A9E}" destId="{E9DF4F3F-515C-4610-A347-1620AF189D5C}" srcOrd="1" destOrd="0" parTransId="{8C450172-5F31-427A-9BC7-F94AD7677A92}" sibTransId="{E12BC893-0486-440C-BEBD-85FC816A026E}"/>
    <dgm:cxn modelId="{08C12386-E675-4FE6-BAB0-EEFF9AFE728A}" srcId="{5D4FF010-CAEE-4D80-ADBE-1E2D8A1324AB}" destId="{373CD508-A931-46E3-BCEE-60C30AC920F2}" srcOrd="0" destOrd="0" parTransId="{118CF928-3506-4B89-A838-CE2D0F6BAFB2}" sibTransId="{0279C0A1-7905-41EF-A24D-EF460B2BFA53}"/>
    <dgm:cxn modelId="{A065950C-2B1F-43F7-B219-31A3A4B155C3}" type="presOf" srcId="{6B92C37B-7302-419D-A098-ECF0A41A619B}" destId="{7C338A39-0489-42CE-BF19-65B28AF7F0CF}" srcOrd="0" destOrd="0" presId="urn:microsoft.com/office/officeart/2009/3/layout/IncreasingArrowsProcess"/>
    <dgm:cxn modelId="{7193BF51-9D2B-4991-BDF0-BD5848BC01A3}" type="presParOf" srcId="{519E5D4A-8B11-4B79-B973-88FD36D86876}" destId="{807504F8-8BAB-45EA-B231-0E2B912F74C7}" srcOrd="0" destOrd="0" presId="urn:microsoft.com/office/officeart/2009/3/layout/IncreasingArrowsProcess"/>
    <dgm:cxn modelId="{27ABAA7A-8D79-4F96-B332-F642367D471E}" type="presParOf" srcId="{519E5D4A-8B11-4B79-B973-88FD36D86876}" destId="{7E8BDD46-852D-4D27-A34B-109342D8788B}" srcOrd="1" destOrd="0" presId="urn:microsoft.com/office/officeart/2009/3/layout/IncreasingArrowsProcess"/>
    <dgm:cxn modelId="{288E7724-7BA0-4FD0-A73F-D4568BD2F82E}" type="presParOf" srcId="{519E5D4A-8B11-4B79-B973-88FD36D86876}" destId="{9075D20B-6617-4C6B-8793-E4DFF727443C}" srcOrd="2" destOrd="0" presId="urn:microsoft.com/office/officeart/2009/3/layout/IncreasingArrowsProcess"/>
    <dgm:cxn modelId="{72DF5C08-81D0-4216-8094-30E027F075C1}" type="presParOf" srcId="{519E5D4A-8B11-4B79-B973-88FD36D86876}" destId="{F9AD7BDA-F8FB-4A0C-82BD-0107D404B989}" srcOrd="3" destOrd="0" presId="urn:microsoft.com/office/officeart/2009/3/layout/IncreasingArrowsProcess"/>
    <dgm:cxn modelId="{D8BBB89D-DC0B-4743-A919-199D5A552FA7}" type="presParOf" srcId="{519E5D4A-8B11-4B79-B973-88FD36D86876}" destId="{951C0D8F-D6BC-4273-AE05-4715CA8FEAF5}" srcOrd="4" destOrd="0" presId="urn:microsoft.com/office/officeart/2009/3/layout/IncreasingArrowsProcess"/>
    <dgm:cxn modelId="{EE209CD7-EDCD-44F1-8101-FEE98F821566}" type="presParOf" srcId="{519E5D4A-8B11-4B79-B973-88FD36D86876}" destId="{7C338A39-0489-42CE-BF19-65B28AF7F0CF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504F8-8BAB-45EA-B231-0E2B912F74C7}">
      <dsp:nvSpPr>
        <dsp:cNvPr id="0" name=""/>
        <dsp:cNvSpPr/>
      </dsp:nvSpPr>
      <dsp:spPr>
        <a:xfrm>
          <a:off x="24167" y="452057"/>
          <a:ext cx="8333664" cy="121369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92675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2016-2018</a:t>
          </a:r>
          <a:endParaRPr lang="en-US" sz="2000" kern="1200" dirty="0"/>
        </a:p>
      </dsp:txBody>
      <dsp:txXfrm>
        <a:off x="24167" y="755482"/>
        <a:ext cx="8030239" cy="606849"/>
      </dsp:txXfrm>
    </dsp:sp>
    <dsp:sp modelId="{7E8BDD46-852D-4D27-A34B-109342D8788B}">
      <dsp:nvSpPr>
        <dsp:cNvPr id="0" name=""/>
        <dsp:cNvSpPr/>
      </dsp:nvSpPr>
      <dsp:spPr>
        <a:xfrm>
          <a:off x="24167" y="1275442"/>
          <a:ext cx="2566768" cy="2563136"/>
        </a:xfrm>
        <a:prstGeom prst="rect">
          <a:avLst/>
        </a:prstGeom>
        <a:solidFill>
          <a:schemeClr val="bg2"/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Aim #1:</a:t>
          </a:r>
          <a:r>
            <a:rPr lang="en-US" sz="1800" i="1" kern="1200" dirty="0" smtClean="0">
              <a:solidFill>
                <a:schemeClr val="tx1"/>
              </a:solidFill>
            </a:rPr>
            <a:t> </a:t>
          </a:r>
          <a:r>
            <a:rPr lang="en-US" sz="1800" kern="1200" dirty="0" smtClean="0">
              <a:solidFill>
                <a:schemeClr val="tx1"/>
              </a:solidFill>
            </a:rPr>
            <a:t>Evaluate available vaccine candidates to assess safety, efficacy, and immunogenicity and identify protective immune correlates during the time of highest disease incidence 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4167" y="1275442"/>
        <a:ext cx="2566768" cy="2563136"/>
      </dsp:txXfrm>
    </dsp:sp>
    <dsp:sp modelId="{9075D20B-6617-4C6B-8793-E4DFF727443C}">
      <dsp:nvSpPr>
        <dsp:cNvPr id="0" name=""/>
        <dsp:cNvSpPr/>
      </dsp:nvSpPr>
      <dsp:spPr>
        <a:xfrm>
          <a:off x="2590936" y="856624"/>
          <a:ext cx="5766896" cy="121369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92675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By 2018</a:t>
          </a:r>
          <a:endParaRPr lang="en-US" sz="2000" kern="1200" dirty="0"/>
        </a:p>
      </dsp:txBody>
      <dsp:txXfrm>
        <a:off x="2590936" y="1160049"/>
        <a:ext cx="5463471" cy="606849"/>
      </dsp:txXfrm>
    </dsp:sp>
    <dsp:sp modelId="{F9AD7BDA-F8FB-4A0C-82BD-0107D404B989}">
      <dsp:nvSpPr>
        <dsp:cNvPr id="0" name=""/>
        <dsp:cNvSpPr/>
      </dsp:nvSpPr>
      <dsp:spPr>
        <a:xfrm>
          <a:off x="2590936" y="1805175"/>
          <a:ext cx="2566768" cy="2312803"/>
        </a:xfrm>
        <a:prstGeom prst="rect">
          <a:avLst/>
        </a:prstGeom>
        <a:solidFill>
          <a:schemeClr val="bg2"/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Aim #2:</a:t>
          </a:r>
          <a:r>
            <a:rPr lang="en-US" sz="1800" kern="1200" dirty="0" smtClean="0"/>
            <a:t> Deploy an available vaccine under an appropriate regulatory mechanism to US populations at high risk of exposure</a:t>
          </a:r>
          <a:endParaRPr lang="en-US" sz="1800" kern="1200" dirty="0"/>
        </a:p>
      </dsp:txBody>
      <dsp:txXfrm>
        <a:off x="2590936" y="1805175"/>
        <a:ext cx="2566768" cy="2312803"/>
      </dsp:txXfrm>
    </dsp:sp>
    <dsp:sp modelId="{951C0D8F-D6BC-4273-AE05-4715CA8FEAF5}">
      <dsp:nvSpPr>
        <dsp:cNvPr id="0" name=""/>
        <dsp:cNvSpPr/>
      </dsp:nvSpPr>
      <dsp:spPr>
        <a:xfrm>
          <a:off x="5157705" y="1261190"/>
          <a:ext cx="3200127" cy="121369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92675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By 2020</a:t>
          </a:r>
          <a:endParaRPr lang="en-US" sz="2000" kern="1200" dirty="0"/>
        </a:p>
      </dsp:txBody>
      <dsp:txXfrm>
        <a:off x="5157705" y="1564615"/>
        <a:ext cx="2896702" cy="606849"/>
      </dsp:txXfrm>
    </dsp:sp>
    <dsp:sp modelId="{7C338A39-0489-42CE-BF19-65B28AF7F0CF}">
      <dsp:nvSpPr>
        <dsp:cNvPr id="0" name=""/>
        <dsp:cNvSpPr/>
      </dsp:nvSpPr>
      <dsp:spPr>
        <a:xfrm>
          <a:off x="5157705" y="2197127"/>
          <a:ext cx="2566768" cy="2303814"/>
        </a:xfrm>
        <a:prstGeom prst="rect">
          <a:avLst/>
        </a:prstGeom>
        <a:solidFill>
          <a:schemeClr val="bg2"/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Aim #3: </a:t>
          </a:r>
          <a:r>
            <a:rPr lang="en-US" sz="1800" kern="1200" dirty="0" smtClean="0"/>
            <a:t>Work with industry partners to commercialize vaccine(s) for broad distribution</a:t>
          </a:r>
          <a:endParaRPr lang="en-US" sz="1800" kern="1200" dirty="0"/>
        </a:p>
      </dsp:txBody>
      <dsp:txXfrm>
        <a:off x="5157705" y="2197127"/>
        <a:ext cx="2566768" cy="23038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A4D82E-072B-4A99-99C3-BBAA5EABDD6F}" type="datetimeFigureOut">
              <a:rPr lang="en-US" smtClean="0"/>
              <a:pPr/>
              <a:t>4/7/2017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256D645-7D9A-4EB9-B66A-4609D4900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49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purpose of this presentation is to provide an overview of the </a:t>
            </a:r>
            <a:r>
              <a:rPr lang="en-US" baseline="0" dirty="0" err="1" smtClean="0"/>
              <a:t>Zika</a:t>
            </a:r>
            <a:r>
              <a:rPr lang="en-US" baseline="0" dirty="0" smtClean="0"/>
              <a:t> vaccine pipeline with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A focus on candidates supported by the US government and 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To share some of our operational thinking with you.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8565A-2076-4CD5-B594-B6227DE37F4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884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 clinical trials planned with ZPIV (Q4 2016-Q1 2017)</a:t>
            </a:r>
            <a:endParaRPr lang="en-US" sz="2000" dirty="0" smtClean="0"/>
          </a:p>
          <a:p>
            <a:pPr lvl="1"/>
            <a:r>
              <a:rPr lang="en-US" sz="2000" dirty="0" smtClean="0"/>
              <a:t>Four single-site trials testing ZPIV alone</a:t>
            </a:r>
          </a:p>
          <a:p>
            <a:pPr lvl="2"/>
            <a:r>
              <a:rPr lang="en-US" sz="1600" dirty="0" smtClean="0"/>
              <a:t>St. Louis University (NIAID/VTEU) – Dose sparing, ongoing</a:t>
            </a:r>
          </a:p>
          <a:p>
            <a:pPr lvl="2"/>
            <a:r>
              <a:rPr lang="en-US" sz="1600" dirty="0" smtClean="0"/>
              <a:t>WRAIR – Prior vaccination with other </a:t>
            </a:r>
            <a:r>
              <a:rPr lang="en-US" sz="1600" dirty="0" err="1" smtClean="0"/>
              <a:t>flavivirus</a:t>
            </a:r>
            <a:r>
              <a:rPr lang="en-US" sz="1600" dirty="0" smtClean="0"/>
              <a:t> vaccines (YF, JE), ongoing</a:t>
            </a:r>
          </a:p>
          <a:p>
            <a:pPr lvl="2"/>
            <a:r>
              <a:rPr lang="en-US" sz="1600" dirty="0" smtClean="0"/>
              <a:t>BIDMC (WRAIR) – Alternate dose schedule, ongoing</a:t>
            </a:r>
          </a:p>
          <a:p>
            <a:pPr lvl="2"/>
            <a:r>
              <a:rPr lang="en-US" sz="1600" dirty="0" smtClean="0"/>
              <a:t>Puerto Rico (NIAID/VTEU) – Population previously exposed to </a:t>
            </a:r>
            <a:r>
              <a:rPr lang="en-US" sz="1600" dirty="0" err="1" smtClean="0"/>
              <a:t>flavivirus</a:t>
            </a:r>
            <a:r>
              <a:rPr lang="en-US" sz="1600" dirty="0" smtClean="0"/>
              <a:t> infection, initiates in Feb. 2017</a:t>
            </a:r>
          </a:p>
          <a:p>
            <a:pPr lvl="1"/>
            <a:r>
              <a:rPr lang="en-US" sz="2000" dirty="0" smtClean="0"/>
              <a:t>One trial testing ZPIV in combination with </a:t>
            </a:r>
            <a:r>
              <a:rPr lang="en-US" sz="2000" dirty="0" err="1" smtClean="0"/>
              <a:t>Zika</a:t>
            </a:r>
            <a:r>
              <a:rPr lang="en-US" sz="2000" dirty="0" smtClean="0"/>
              <a:t> DNA vaccine prime (VRC)</a:t>
            </a:r>
            <a:endParaRPr lang="en-US" sz="160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Takeda manufacturing expertise in </a:t>
            </a:r>
            <a:r>
              <a:rPr lang="en-US" baseline="0" dirty="0" err="1" smtClean="0"/>
              <a:t>Hikari</a:t>
            </a:r>
            <a:r>
              <a:rPr lang="en-US" baseline="0" dirty="0" smtClean="0"/>
              <a:t>, Japan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6D645-7D9A-4EB9-B66A-4609D490069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91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6D645-7D9A-4EB9-B66A-4609D490069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15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84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4300" y="1135063"/>
            <a:ext cx="4089400" cy="3067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70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4300" y="1135063"/>
            <a:ext cx="4089400" cy="3067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73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6D645-7D9A-4EB9-B66A-4609D490069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57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“Traditional” Approval”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 on adequate and well-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controlledclinical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studies demonstrating: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Prevention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disease</a:t>
            </a:r>
            <a:r>
              <a:rPr lang="en-US" sz="1200" b="1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Immunologic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response</a:t>
            </a:r>
          </a:p>
          <a:p>
            <a:pPr algn="l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scientifically well-established immunologic marker to predict protection that can be reliably measured in a validated assay </a:t>
            </a:r>
          </a:p>
          <a:p>
            <a:pPr algn="l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facilitated by an understanding of disease pathogenesis and mechanism by which vaccine prevents disease</a:t>
            </a:r>
          </a:p>
          <a:p>
            <a:pPr algn="l"/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ZikaVaccine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Considerations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Feasibility of conducting an “outbreak” field trial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Ethical considerations of randomizing to a placebo or inactive control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 need immunogenicity data to bridge non-outbreak area populations (traveler’s indication)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Trial size will vary depending on attack rate, endpoint of interest (infection vs disease outcome), estimate of vaccine efficacy </a:t>
            </a:r>
          </a:p>
          <a:p>
            <a:endParaRPr lang="en-US" dirty="0" smtClean="0"/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Accelerated Approval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product addressing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serious or life-threatening illnesses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provide meaningful therapeutic benefit over existing therapy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adequate and well-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controlledclinical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trial using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surrogate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endpoint reasonably likely to predict clinical benefit; need to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verify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clinical benefit post-approval (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 CFR Subpart E, 601.41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Zika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Vaccine Consid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surrogate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endpoint needs to be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identifiedAssay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precision, validation and performance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Confirmatory trial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designAdequate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well controlled in a post-licensure setting (may be ongoing a the time of approval </a:t>
            </a:r>
          </a:p>
          <a:p>
            <a:pPr lvl="3"/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Animal Rule Approval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serious or life-threatening conditions;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definitive human efficacy studies not ethical or feasible;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efficacy based on adequate and well-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controlledanimal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studies;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 to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verify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clinical benefit during exigency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applicable to products that can be approved via “traditional” or accelerated approval pathways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pt-B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 CFR Subpart H, 601.90-95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lvl="2"/>
            <a:endParaRPr lang="en-US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Zika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Vaccine Considerations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Pathophysiological mechanism of toxicity of the substance and prevention by the product needs to be reasonably well understood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&gt;1 animal species that mimics human disease and response to vaccine (unless single species sufficiently well characterized)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Animal endpoint clearly related to desired benefit in the humans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Improved survival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Prevention of major morbidity e.g. congenital malformations </a:t>
            </a:r>
          </a:p>
          <a:p>
            <a:pPr lvl="4"/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6D645-7D9A-4EB9-B66A-4609D490069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88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NIH, CDC, and BARDA have been working with a group of 3 academic modeling teams to consider potential 2017 incidence in Latin America to inform clinical trial site selection</a:t>
            </a:r>
          </a:p>
          <a:p>
            <a:endParaRPr lang="en-US" dirty="0" smtClean="0"/>
          </a:p>
          <a:p>
            <a:r>
              <a:rPr lang="en-US" dirty="0" smtClean="0"/>
              <a:t>The study focused on eight priority countries (selected by NIH):</a:t>
            </a:r>
          </a:p>
          <a:p>
            <a:pPr lvl="1"/>
            <a:r>
              <a:rPr lang="en-US" dirty="0" smtClean="0"/>
              <a:t>Brazil</a:t>
            </a:r>
          </a:p>
          <a:p>
            <a:pPr lvl="1"/>
            <a:r>
              <a:rPr lang="en-US" dirty="0" smtClean="0"/>
              <a:t>Colombia</a:t>
            </a:r>
          </a:p>
          <a:p>
            <a:pPr lvl="1"/>
            <a:r>
              <a:rPr lang="en-US" dirty="0" smtClean="0"/>
              <a:t>Costa Rica</a:t>
            </a:r>
          </a:p>
          <a:p>
            <a:pPr lvl="1"/>
            <a:r>
              <a:rPr lang="en-US" dirty="0" smtClean="0"/>
              <a:t>Dominican Republic</a:t>
            </a:r>
          </a:p>
          <a:p>
            <a:pPr lvl="1"/>
            <a:r>
              <a:rPr lang="en-US" dirty="0" smtClean="0"/>
              <a:t>Ecuador</a:t>
            </a:r>
          </a:p>
          <a:p>
            <a:pPr lvl="1"/>
            <a:r>
              <a:rPr lang="en-US" dirty="0" smtClean="0"/>
              <a:t>Mexico</a:t>
            </a:r>
          </a:p>
          <a:p>
            <a:pPr lvl="1"/>
            <a:r>
              <a:rPr lang="en-US" dirty="0" smtClean="0"/>
              <a:t>Panama</a:t>
            </a:r>
          </a:p>
          <a:p>
            <a:pPr lvl="1"/>
            <a:r>
              <a:rPr lang="en-US" dirty="0" smtClean="0"/>
              <a:t>Peru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primary questions were:</a:t>
            </a:r>
          </a:p>
          <a:p>
            <a:pPr lvl="1"/>
            <a:r>
              <a:rPr lang="en-US" dirty="0" smtClean="0"/>
              <a:t>Are any regions (states, departments, provinces) in these countries anticipated to have at least a 10% incidence of </a:t>
            </a:r>
            <a:r>
              <a:rPr lang="en-US" dirty="0" err="1" smtClean="0"/>
              <a:t>Zika</a:t>
            </a:r>
            <a:r>
              <a:rPr lang="en-US" dirty="0" smtClean="0"/>
              <a:t> infection in 2017?</a:t>
            </a:r>
          </a:p>
          <a:p>
            <a:pPr lvl="1"/>
            <a:r>
              <a:rPr lang="en-US" dirty="0" smtClean="0"/>
              <a:t>What is the relative anticipated infection rate across regions within each country?</a:t>
            </a:r>
          </a:p>
          <a:p>
            <a:pPr lvl="2"/>
            <a:r>
              <a:rPr lang="en-US" dirty="0" smtClean="0"/>
              <a:t>These estimates could not be immediately compared across countries due to methodological differences</a:t>
            </a:r>
          </a:p>
          <a:p>
            <a:r>
              <a:rPr lang="en-US" dirty="0" smtClean="0"/>
              <a:t>Only one of the 3 models in the study made explicit estimates of anticipated incidence, and for this model:</a:t>
            </a:r>
          </a:p>
          <a:p>
            <a:pPr lvl="1"/>
            <a:r>
              <a:rPr lang="en-US" dirty="0" smtClean="0"/>
              <a:t>No states, provinces, or departments in the eight priority countries were expected to have projected </a:t>
            </a:r>
            <a:r>
              <a:rPr lang="en-US" dirty="0" err="1" smtClean="0"/>
              <a:t>Zika</a:t>
            </a:r>
            <a:r>
              <a:rPr lang="en-US" dirty="0" smtClean="0"/>
              <a:t> infection rates ≥10% in 2017</a:t>
            </a:r>
          </a:p>
          <a:p>
            <a:pPr lvl="1"/>
            <a:r>
              <a:rPr lang="en-US" dirty="0" smtClean="0"/>
              <a:t>Five provinces in two countries were anticipated to have projected </a:t>
            </a:r>
            <a:r>
              <a:rPr lang="en-US" dirty="0" err="1" smtClean="0"/>
              <a:t>Zika</a:t>
            </a:r>
            <a:r>
              <a:rPr lang="en-US" dirty="0" smtClean="0"/>
              <a:t> infection rates ≥5% in 2017; three of these were also relatively highly-ranked regions by at least two models in the study</a:t>
            </a:r>
          </a:p>
          <a:p>
            <a:pPr lvl="2"/>
            <a:r>
              <a:rPr lang="en-US" dirty="0" smtClean="0"/>
              <a:t>Ecuador:</a:t>
            </a:r>
            <a:r>
              <a:rPr lang="en-US" b="1" dirty="0" smtClean="0"/>
              <a:t> </a:t>
            </a:r>
            <a:r>
              <a:rPr lang="en-US" dirty="0" err="1" smtClean="0"/>
              <a:t>Sucumbios</a:t>
            </a:r>
            <a:r>
              <a:rPr lang="en-US" dirty="0" smtClean="0"/>
              <a:t>, Esmeraldas, and Orellana</a:t>
            </a:r>
          </a:p>
          <a:p>
            <a:pPr lvl="2"/>
            <a:r>
              <a:rPr lang="en-US" dirty="0" smtClean="0"/>
              <a:t>Peru: Tumbes and Piura</a:t>
            </a:r>
          </a:p>
          <a:p>
            <a:pPr lvl="1"/>
            <a:r>
              <a:rPr lang="en-US" dirty="0" smtClean="0"/>
              <a:t>There were 21 municipalities that had at least a 5% probability of having a </a:t>
            </a:r>
            <a:r>
              <a:rPr lang="en-US" dirty="0" err="1" smtClean="0"/>
              <a:t>Zika</a:t>
            </a:r>
            <a:r>
              <a:rPr lang="en-US" dirty="0" smtClean="0"/>
              <a:t> virus infection rate ≥10% in 2017; nine of these were in 8 states, provinces, or departments that were relatively highly-ranked regions by at least two models in the study</a:t>
            </a:r>
          </a:p>
          <a:p>
            <a:pPr marL="814387" lvl="3">
              <a:buClr>
                <a:srgbClr val="193175"/>
              </a:buClr>
              <a:buFont typeface="Arial" charset="0"/>
              <a:buChar char="•"/>
            </a:pPr>
            <a:r>
              <a:rPr lang="en-US" sz="1400" dirty="0" smtClean="0"/>
              <a:t>Colombia: </a:t>
            </a:r>
            <a:r>
              <a:rPr lang="en-US" sz="1400" dirty="0" err="1" smtClean="0"/>
              <a:t>Tumaco</a:t>
            </a:r>
            <a:r>
              <a:rPr lang="en-US" sz="1400" dirty="0" smtClean="0"/>
              <a:t> in </a:t>
            </a:r>
            <a:r>
              <a:rPr lang="en-US" sz="1400" dirty="0" err="1" smtClean="0"/>
              <a:t>Narino</a:t>
            </a:r>
            <a:r>
              <a:rPr lang="en-US" sz="1400" dirty="0" smtClean="0"/>
              <a:t> state</a:t>
            </a:r>
          </a:p>
          <a:p>
            <a:pPr marL="814387" lvl="3">
              <a:buClr>
                <a:srgbClr val="193175"/>
              </a:buClr>
              <a:buFont typeface="Arial" charset="0"/>
              <a:buChar char="•"/>
            </a:pPr>
            <a:r>
              <a:rPr lang="en-US" sz="1400" dirty="0" smtClean="0"/>
              <a:t>Ecuador: Lago </a:t>
            </a:r>
            <a:r>
              <a:rPr lang="en-US" sz="1400" dirty="0" err="1" smtClean="0"/>
              <a:t>Agrio</a:t>
            </a:r>
            <a:r>
              <a:rPr lang="en-US" sz="1400" dirty="0" smtClean="0"/>
              <a:t>/Nueva Loja in </a:t>
            </a:r>
            <a:r>
              <a:rPr lang="en-US" sz="1400" dirty="0" err="1" smtClean="0"/>
              <a:t>Sucumbios</a:t>
            </a:r>
            <a:r>
              <a:rPr lang="en-US" sz="1400" dirty="0" smtClean="0"/>
              <a:t> province</a:t>
            </a:r>
          </a:p>
          <a:p>
            <a:pPr marL="814387" lvl="3">
              <a:buClr>
                <a:srgbClr val="193175"/>
              </a:buClr>
              <a:buFont typeface="Arial" charset="0"/>
              <a:buChar char="•"/>
            </a:pPr>
            <a:r>
              <a:rPr lang="en-US" sz="1400" dirty="0" smtClean="0"/>
              <a:t>Mexico: Los </a:t>
            </a:r>
            <a:r>
              <a:rPr lang="en-US" sz="1400" dirty="0" err="1" smtClean="0"/>
              <a:t>Mochis</a:t>
            </a:r>
            <a:r>
              <a:rPr lang="en-US" sz="1400" dirty="0" smtClean="0"/>
              <a:t> and Culiacan in Sinaloa state, and Tampico in Tamaulipas State</a:t>
            </a:r>
          </a:p>
          <a:p>
            <a:pPr marL="814387" lvl="3">
              <a:buClr>
                <a:srgbClr val="193175"/>
              </a:buClr>
              <a:buFont typeface="Arial" charset="0"/>
              <a:buChar char="•"/>
            </a:pPr>
            <a:r>
              <a:rPr lang="en-US" sz="1400" dirty="0" smtClean="0"/>
              <a:t>Peru: Piura in Piura department, Tumbes in Tumbes department, </a:t>
            </a:r>
            <a:r>
              <a:rPr lang="en-US" sz="1400" dirty="0" err="1" smtClean="0"/>
              <a:t>Tarapoto</a:t>
            </a:r>
            <a:r>
              <a:rPr lang="en-US" sz="1400" dirty="0" smtClean="0"/>
              <a:t> in San Martin department, and </a:t>
            </a:r>
            <a:r>
              <a:rPr lang="en-US" sz="1400" dirty="0" err="1" smtClean="0"/>
              <a:t>Pacallpa</a:t>
            </a:r>
            <a:r>
              <a:rPr lang="en-US" sz="1400" dirty="0" smtClean="0"/>
              <a:t> in Ucayali department</a:t>
            </a:r>
            <a:endParaRPr lang="en-US" sz="1550" dirty="0" smtClean="0"/>
          </a:p>
          <a:p>
            <a:pPr marL="471487" lvl="2">
              <a:buClr>
                <a:srgbClr val="193175"/>
              </a:buClr>
              <a:buFont typeface="Arial" charset="0"/>
              <a:buChar char="•"/>
            </a:pPr>
            <a:endParaRPr lang="en-US" dirty="0" smtClean="0"/>
          </a:p>
          <a:p>
            <a:r>
              <a:rPr lang="en-US" dirty="0" smtClean="0"/>
              <a:t>The qualitative implication of the study was that the total number of participants, number of study sites, and/or duration of study follow-up for the study may need to be increased to meet efficacy endpoints.</a:t>
            </a:r>
          </a:p>
          <a:p>
            <a:endParaRPr lang="en-US" dirty="0" smtClean="0"/>
          </a:p>
          <a:p>
            <a:r>
              <a:rPr lang="en-US" dirty="0" smtClean="0"/>
              <a:t>Outside of the few examples highlighted on the previous slide, explicit incidence projections at the state, province, or department level were all less than 1%</a:t>
            </a:r>
          </a:p>
          <a:p>
            <a:pPr lvl="1"/>
            <a:r>
              <a:rPr lang="en-US" dirty="0" smtClean="0"/>
              <a:t>Nearly all were less that 0.5%</a:t>
            </a:r>
          </a:p>
          <a:p>
            <a:pPr lvl="1"/>
            <a:r>
              <a:rPr lang="en-US" dirty="0" smtClean="0"/>
              <a:t>The significant majority were less than 0.1% (and in many cases less than 0.01%)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If these declining incidence trends continue as expected, </a:t>
            </a:r>
            <a:r>
              <a:rPr lang="en-US" dirty="0" err="1" smtClean="0"/>
              <a:t>Zika</a:t>
            </a:r>
            <a:r>
              <a:rPr lang="en-US" dirty="0" smtClean="0"/>
              <a:t> incidence in late 2017 and 2018 would be expected to be comparatively very low</a:t>
            </a:r>
          </a:p>
          <a:p>
            <a:pPr marL="557212" lvl="2" indent="-257175">
              <a:buClr>
                <a:srgbClr val="193175"/>
              </a:buClr>
            </a:pPr>
            <a:endParaRPr lang="en-US" dirty="0" smtClean="0"/>
          </a:p>
          <a:p>
            <a:r>
              <a:rPr lang="en-US" dirty="0" smtClean="0"/>
              <a:t>Data about persistence of detectable virus in whole blood and urine is sparse, and suggests that only a fraction of individuals may have extended detection windows</a:t>
            </a:r>
          </a:p>
          <a:p>
            <a:pPr lvl="1"/>
            <a:r>
              <a:rPr lang="en-US" dirty="0" err="1" smtClean="0"/>
              <a:t>Mansuy</a:t>
            </a:r>
            <a:r>
              <a:rPr lang="en-US" dirty="0" smtClean="0"/>
              <a:t> et al. (</a:t>
            </a:r>
            <a:r>
              <a:rPr lang="en-US" dirty="0" err="1" smtClean="0"/>
              <a:t>Eurosurv</a:t>
            </a:r>
            <a:r>
              <a:rPr lang="en-US" dirty="0" smtClean="0"/>
              <a:t>.)</a:t>
            </a:r>
            <a:r>
              <a:rPr lang="mr-IN" dirty="0" smtClean="0"/>
              <a:t>– </a:t>
            </a:r>
            <a:r>
              <a:rPr lang="en-US" dirty="0" smtClean="0"/>
              <a:t>2 out of 5 individuals with virus expected to be detectable in WB at 30 days after symptom onset</a:t>
            </a:r>
          </a:p>
          <a:p>
            <a:pPr lvl="1"/>
            <a:r>
              <a:rPr lang="en-US" dirty="0" smtClean="0"/>
              <a:t>Murray et al. (EID) </a:t>
            </a:r>
            <a:r>
              <a:rPr lang="mr-IN" dirty="0" smtClean="0"/>
              <a:t>–</a:t>
            </a:r>
            <a:r>
              <a:rPr lang="en-US" dirty="0" smtClean="0"/>
              <a:t> single individual with positive WB samples up to 81 days after symptom onset</a:t>
            </a:r>
          </a:p>
          <a:p>
            <a:pPr lvl="1"/>
            <a:r>
              <a:rPr lang="en-US" dirty="0" err="1" smtClean="0"/>
              <a:t>Lustig</a:t>
            </a:r>
            <a:r>
              <a:rPr lang="en-US" dirty="0" smtClean="0"/>
              <a:t> et al. </a:t>
            </a:r>
            <a:r>
              <a:rPr lang="mr-IN" dirty="0" smtClean="0"/>
              <a:t>–</a:t>
            </a:r>
            <a:r>
              <a:rPr lang="en-US" dirty="0" smtClean="0"/>
              <a:t> 5 individuals with positive WB samples from within first month after symptom onset; 3 out of 4 individuals with positive samples in second month</a:t>
            </a:r>
          </a:p>
          <a:p>
            <a:pPr lvl="1"/>
            <a:r>
              <a:rPr lang="en-US" dirty="0" smtClean="0"/>
              <a:t>Paz-Bailey et al. (NEJM) </a:t>
            </a:r>
            <a:r>
              <a:rPr lang="mr-IN" dirty="0" smtClean="0"/>
              <a:t>–</a:t>
            </a:r>
            <a:r>
              <a:rPr lang="en-US" dirty="0" smtClean="0"/>
              <a:t> estimated ~40% of infected individuals would have detectable virus in urine during first two weeks, and ~60% during first week after symptom onset</a:t>
            </a:r>
          </a:p>
          <a:p>
            <a:endParaRPr lang="en-US" dirty="0" smtClean="0"/>
          </a:p>
          <a:p>
            <a:r>
              <a:rPr lang="en-US" dirty="0" smtClean="0"/>
              <a:t>Symptomatic illness rates of ~20% will further limit observed event rates in clinical studies if symptomatic disease is used as an endpoint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6D645-7D9A-4EB9-B66A-4609D490069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45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9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017" indent="-285391" defTabSz="93069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1565" indent="-228313" defTabSz="93069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598191" indent="-228313" defTabSz="93069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4818" indent="-228313" defTabSz="93069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1443" indent="-228313" defTabSz="9306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68070" indent="-228313" defTabSz="9306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4696" indent="-228313" defTabSz="9306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1322" indent="-228313" defTabSz="9306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795979A-639E-4888-B2F6-72186674D75D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41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9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017" indent="-285391" defTabSz="93069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1565" indent="-228313" defTabSz="93069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598191" indent="-228313" defTabSz="93069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4818" indent="-228313" defTabSz="93069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1443" indent="-228313" defTabSz="9306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68070" indent="-228313" defTabSz="9306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4696" indent="-228313" defTabSz="9306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1322" indent="-228313" defTabSz="9306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DB6953C-0E71-4C1C-8E32-4CF3262143D3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42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C5A4F87-1357-45FA-904A-4242C83F6F8B}" type="datetime1">
              <a:rPr lang="en-US"/>
              <a:pPr/>
              <a:t>4/7/2017</a:t>
            </a:fld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6DC9D4-DD34-4EE4-9FED-026FAFF0940F}" type="slidenum">
              <a:rPr lang="en-US"/>
              <a:pPr/>
              <a:t>5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174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 slide shows</a:t>
            </a:r>
            <a:r>
              <a:rPr lang="en-US" baseline="0" dirty="0" smtClean="0"/>
              <a:t> a picture of a </a:t>
            </a:r>
            <a:r>
              <a:rPr lang="en-US" baseline="0" dirty="0" err="1" smtClean="0"/>
              <a:t>Aedes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aegypti</a:t>
            </a:r>
            <a:r>
              <a:rPr lang="en-US" baseline="0" dirty="0" smtClean="0"/>
              <a:t> mosquito taking a blood meal.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8565A-2076-4CD5-B594-B6227DE37F41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884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1738" y="692150"/>
            <a:ext cx="4613275" cy="3460750"/>
          </a:xfrm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0226" y="4386191"/>
            <a:ext cx="5999163" cy="41574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84" tIns="46796" rIns="93584" bIns="46796"/>
          <a:lstStyle/>
          <a:p>
            <a:pPr marL="232943" indent="-232943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6D645-7D9A-4EB9-B66A-4609D490069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19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Inset picture shows an assembly filling</a:t>
            </a:r>
            <a:r>
              <a:rPr lang="en-US" baseline="0" dirty="0" smtClean="0"/>
              <a:t> line of vaccine vials.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/>
            </a:r>
            <a:br>
              <a:rPr lang="en-US" sz="1200" dirty="0" smtClean="0">
                <a:solidFill>
                  <a:schemeClr val="tx1"/>
                </a:solidFill>
              </a:rPr>
            </a:br>
            <a:r>
              <a:rPr lang="en-US" sz="1200" dirty="0" err="1" smtClean="0">
                <a:solidFill>
                  <a:schemeClr val="tx1"/>
                </a:solidFill>
              </a:rPr>
              <a:t>Zika</a:t>
            </a:r>
            <a:r>
              <a:rPr lang="en-US" sz="1200" dirty="0" smtClean="0">
                <a:solidFill>
                  <a:schemeClr val="tx1"/>
                </a:solidFill>
              </a:rPr>
              <a:t> R&amp;D efforts accelerated greatly by NIAID, WRAIR, and BARDA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A coordinated, multi-disciplinary, multi-agency portfolio management team was established to oversee and accelerate vaccine development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6D645-7D9A-4EB9-B66A-4609D490069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7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turn now to review of the </a:t>
            </a:r>
            <a:r>
              <a:rPr lang="en-US" baseline="0" dirty="0" err="1" smtClean="0"/>
              <a:t>Zika</a:t>
            </a:r>
            <a:r>
              <a:rPr lang="en-US" baseline="0" dirty="0" smtClean="0"/>
              <a:t> virus vaccine candidates pipeline. </a:t>
            </a:r>
          </a:p>
          <a:p>
            <a:r>
              <a:rPr lang="en-US" baseline="0" dirty="0" smtClean="0"/>
              <a:t>The candidates we discover during our explorations and surveys are organized by platform and stage of development. We call the resulting array of candidates a landscape.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Well,</a:t>
            </a:r>
            <a:r>
              <a:rPr lang="en-US" baseline="0" dirty="0" smtClean="0"/>
              <a:t> the </a:t>
            </a:r>
            <a:r>
              <a:rPr lang="en-US" dirty="0" smtClean="0"/>
              <a:t>state of the </a:t>
            </a:r>
            <a:r>
              <a:rPr lang="en-US" dirty="0" err="1" smtClean="0"/>
              <a:t>Zika</a:t>
            </a:r>
            <a:r>
              <a:rPr lang="en-US" baseline="0" dirty="0" smtClean="0"/>
              <a:t> vaccine candidate ‘landscape’ when the WHO declared </a:t>
            </a:r>
            <a:r>
              <a:rPr lang="en-US" baseline="0" dirty="0" err="1" smtClean="0"/>
              <a:t>Zika</a:t>
            </a:r>
            <a:r>
              <a:rPr lang="en-US" baseline="0" dirty="0" smtClean="0"/>
              <a:t> to be a public health emergency was sparse.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6D645-7D9A-4EB9-B66A-4609D490069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7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6D645-7D9A-4EB9-B66A-4609D490069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02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DNA vaccine expressing </a:t>
            </a:r>
            <a:r>
              <a:rPr lang="en-US" dirty="0" err="1" smtClean="0"/>
              <a:t>prM</a:t>
            </a:r>
            <a:r>
              <a:rPr lang="en-US" dirty="0" smtClean="0"/>
              <a:t> and E proteins was immunogenic</a:t>
            </a:r>
            <a:r>
              <a:rPr lang="en-US" baseline="0" dirty="0" smtClean="0"/>
              <a:t> in mice and non-human primates and protection from </a:t>
            </a:r>
            <a:r>
              <a:rPr lang="en-US" baseline="0" dirty="0" err="1" smtClean="0"/>
              <a:t>viremia</a:t>
            </a:r>
            <a:r>
              <a:rPr lang="en-US" baseline="0" dirty="0" smtClean="0"/>
              <a:t> after ZIKV challenge was correlated with serum neutralizing activity.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Phase 1 trial is underway with results available early in the second quarter of this year. A phase 2 trial is planned and </a:t>
            </a:r>
            <a:r>
              <a:rPr lang="en-US" baseline="0" dirty="0" err="1" smtClean="0"/>
              <a:t>julie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ledgerwood</a:t>
            </a:r>
            <a:r>
              <a:rPr lang="en-US" baseline="0" dirty="0" smtClean="0"/>
              <a:t> will be providing a complete update tomorrow afternoon.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6D645-7D9A-4EB9-B66A-4609D490069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90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Phase 1 trial started</a:t>
            </a:r>
            <a:r>
              <a:rPr lang="en-US" baseline="0" dirty="0" smtClean="0"/>
              <a:t> assessing various mRNA doses with full results available in the fall.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Mike Watson</a:t>
            </a:r>
            <a:r>
              <a:rPr lang="en-US" baseline="0" dirty="0" smtClean="0"/>
              <a:t> will update the workshop tomorrow afternoon.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6D645-7D9A-4EB9-B66A-4609D490069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90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41"/>
          <p:cNvSpPr>
            <a:spLocks noChangeShapeType="1"/>
          </p:cNvSpPr>
          <p:nvPr/>
        </p:nvSpPr>
        <p:spPr bwMode="auto">
          <a:xfrm>
            <a:off x="0" y="1072896"/>
            <a:ext cx="9144000" cy="1588"/>
          </a:xfrm>
          <a:prstGeom prst="line">
            <a:avLst/>
          </a:prstGeom>
          <a:noFill/>
          <a:ln w="38100">
            <a:solidFill>
              <a:srgbClr val="0054A4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9635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053652" y="4365880"/>
            <a:ext cx="5036696" cy="1906334"/>
          </a:xfrm>
        </p:spPr>
        <p:txBody>
          <a:bodyPr/>
          <a:lstStyle>
            <a:lvl1pPr marL="0" indent="0" algn="ctr" eaLnBrk="0" hangingPunct="0">
              <a:lnSpc>
                <a:spcPct val="115000"/>
              </a:lnSpc>
              <a:spcBef>
                <a:spcPct val="0"/>
              </a:spcBef>
              <a:buSzPct val="85000"/>
              <a:buFont typeface="Monotype Sorts"/>
              <a:buNone/>
              <a:defRPr sz="2000" b="1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63616" name="Rectangle 32"/>
          <p:cNvSpPr>
            <a:spLocks noChangeArrowheads="1"/>
          </p:cNvSpPr>
          <p:nvPr/>
        </p:nvSpPr>
        <p:spPr bwMode="auto">
          <a:xfrm>
            <a:off x="4478996" y="2319345"/>
            <a:ext cx="186013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963618" name="Rectangle 34"/>
          <p:cNvSpPr>
            <a:spLocks noChangeArrowheads="1"/>
          </p:cNvSpPr>
          <p:nvPr/>
        </p:nvSpPr>
        <p:spPr bwMode="auto">
          <a:xfrm>
            <a:off x="4478996" y="2319345"/>
            <a:ext cx="186013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963622" name="Rectangle 38"/>
          <p:cNvSpPr>
            <a:spLocks noChangeArrowheads="1"/>
          </p:cNvSpPr>
          <p:nvPr/>
        </p:nvSpPr>
        <p:spPr bwMode="auto">
          <a:xfrm>
            <a:off x="4478996" y="2319345"/>
            <a:ext cx="186013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pic>
        <p:nvPicPr>
          <p:cNvPr id="11" name="Picture 10" descr="ASPR Logo 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1924" y="231030"/>
            <a:ext cx="1512001" cy="640080"/>
          </a:xfrm>
          <a:prstGeom prst="rect">
            <a:avLst/>
          </a:prstGeom>
        </p:spPr>
      </p:pic>
      <p:pic>
        <p:nvPicPr>
          <p:cNvPr id="12" name="Picture 11" descr="dhhs_logo reflex blue rg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853" y="121302"/>
            <a:ext cx="822960" cy="8229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07008" y="118874"/>
            <a:ext cx="539496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sz="1200" b="1" i="1" dirty="0" smtClean="0">
                <a:solidFill>
                  <a:srgbClr val="0054A4"/>
                </a:solidFill>
                <a:effectLst/>
              </a:rPr>
              <a:t>United States Department of</a:t>
            </a:r>
          </a:p>
          <a:p>
            <a:pPr algn="l"/>
            <a:r>
              <a:rPr lang="en-US" sz="2200" b="1" i="0" spc="0" baseline="0" dirty="0" smtClean="0">
                <a:solidFill>
                  <a:srgbClr val="0054A4"/>
                </a:solidFill>
                <a:effectLst/>
                <a:latin typeface="Adobe Garamond Pro" pitchFamily="18" charset="0"/>
                <a:cs typeface="Times New Roman" pitchFamily="18" charset="0"/>
              </a:rPr>
              <a:t>Health &amp; Human Services</a:t>
            </a:r>
          </a:p>
          <a:p>
            <a:pPr algn="l"/>
            <a:r>
              <a:rPr lang="en-US" sz="1200" b="1" i="0" dirty="0" smtClean="0">
                <a:solidFill>
                  <a:srgbClr val="0054A4"/>
                </a:solidFill>
                <a:effectLst/>
              </a:rPr>
              <a:t>Office of the Assistant Secretary for</a:t>
            </a:r>
            <a:r>
              <a:rPr lang="en-US" sz="1200" b="1" i="0" baseline="0" dirty="0" smtClean="0">
                <a:solidFill>
                  <a:srgbClr val="0054A4"/>
                </a:solidFill>
                <a:effectLst/>
              </a:rPr>
              <a:t> Preparedness and Response</a:t>
            </a:r>
            <a:endParaRPr lang="en-US" sz="1200" b="1" i="0" dirty="0" smtClean="0">
              <a:solidFill>
                <a:srgbClr val="0054A4"/>
              </a:solidFill>
              <a:effectLst/>
            </a:endParaRPr>
          </a:p>
          <a:p>
            <a:pPr algn="l"/>
            <a:endParaRPr lang="en-US" sz="1200" b="1" i="1" dirty="0">
              <a:solidFill>
                <a:srgbClr val="0054A4"/>
              </a:solidFill>
              <a:effectLst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71998" y="1905000"/>
            <a:ext cx="7585023" cy="1521033"/>
          </a:xfrm>
        </p:spPr>
        <p:txBody>
          <a:bodyPr anchor="ctr" anchorCtr="0"/>
          <a:lstStyle>
            <a:lvl1pPr algn="ctr">
              <a:buNone/>
              <a:defRPr lang="en-US" sz="3200" b="1" dirty="0" smtClean="0">
                <a:solidFill>
                  <a:srgbClr val="0054A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>
                <a:solidFill>
                  <a:srgbClr val="5C5C5C"/>
                </a:solidFill>
              </a:defRPr>
            </a:lvl1pPr>
            <a:lvl2pPr>
              <a:defRPr sz="1600">
                <a:solidFill>
                  <a:srgbClr val="5C5C5C"/>
                </a:solidFill>
              </a:defRPr>
            </a:lvl2pPr>
            <a:lvl3pPr>
              <a:defRPr sz="1600">
                <a:solidFill>
                  <a:srgbClr val="5C5C5C"/>
                </a:solidFill>
              </a:defRPr>
            </a:lvl3pPr>
            <a:lvl4pPr>
              <a:defRPr sz="1600">
                <a:solidFill>
                  <a:srgbClr val="5C5C5C"/>
                </a:solidFill>
              </a:defRPr>
            </a:lvl4pPr>
            <a:lvl5pPr>
              <a:defRPr sz="1600">
                <a:solidFill>
                  <a:srgbClr val="5C5C5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>
            <a:lvl1pPr>
              <a:defRPr>
                <a:solidFill>
                  <a:srgbClr val="5C5C5C"/>
                </a:solidFill>
              </a:defRPr>
            </a:lvl1pPr>
            <a:lvl2pPr>
              <a:defRPr sz="1800">
                <a:solidFill>
                  <a:srgbClr val="5C5C5C"/>
                </a:solidFill>
              </a:defRPr>
            </a:lvl2pPr>
            <a:lvl3pPr>
              <a:defRPr sz="1800">
                <a:solidFill>
                  <a:srgbClr val="5C5C5C"/>
                </a:solidFill>
              </a:defRPr>
            </a:lvl3pPr>
            <a:lvl4pPr>
              <a:defRPr>
                <a:solidFill>
                  <a:srgbClr val="5C5C5C"/>
                </a:solidFill>
              </a:defRPr>
            </a:lvl4pPr>
            <a:lvl5pPr>
              <a:defRPr>
                <a:solidFill>
                  <a:srgbClr val="5C5C5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4" y="5846058"/>
            <a:ext cx="859542" cy="8595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146572"/>
            <a:ext cx="1322622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29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rgbClr val="5C5C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rgbClr val="5C5C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>
            <a:lvl1pPr>
              <a:defRPr>
                <a:solidFill>
                  <a:srgbClr val="5C5C5C"/>
                </a:solidFill>
              </a:defRPr>
            </a:lvl1pPr>
            <a:lvl2pPr>
              <a:defRPr sz="1800">
                <a:solidFill>
                  <a:srgbClr val="5C5C5C"/>
                </a:solidFill>
              </a:defRPr>
            </a:lvl2pPr>
            <a:lvl3pPr>
              <a:defRPr sz="1800">
                <a:solidFill>
                  <a:srgbClr val="5C5C5C"/>
                </a:solidFill>
              </a:defRPr>
            </a:lvl3pPr>
            <a:lvl4pPr>
              <a:defRPr>
                <a:solidFill>
                  <a:srgbClr val="5C5C5C"/>
                </a:solidFill>
              </a:defRPr>
            </a:lvl4pPr>
            <a:lvl5pPr>
              <a:defRPr>
                <a:solidFill>
                  <a:srgbClr val="5C5C5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>
            <a:lvl1pPr>
              <a:defRPr>
                <a:solidFill>
                  <a:srgbClr val="5C5C5C"/>
                </a:solidFill>
              </a:defRPr>
            </a:lvl1pPr>
            <a:lvl2pPr>
              <a:defRPr sz="1800">
                <a:solidFill>
                  <a:srgbClr val="5C5C5C"/>
                </a:solidFill>
              </a:defRPr>
            </a:lvl2pPr>
            <a:lvl3pPr>
              <a:defRPr sz="1800">
                <a:solidFill>
                  <a:srgbClr val="5C5C5C"/>
                </a:solidFill>
              </a:defRPr>
            </a:lvl3pPr>
            <a:lvl4pPr>
              <a:defRPr>
                <a:solidFill>
                  <a:srgbClr val="5C5C5C"/>
                </a:solidFill>
              </a:defRPr>
            </a:lvl4pPr>
            <a:lvl5pPr>
              <a:defRPr>
                <a:solidFill>
                  <a:srgbClr val="5C5C5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4" y="5846058"/>
            <a:ext cx="859542" cy="859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146572"/>
            <a:ext cx="1322622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9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4" y="5846058"/>
            <a:ext cx="859542" cy="859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146572"/>
            <a:ext cx="1322622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54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4" y="5846058"/>
            <a:ext cx="859542" cy="859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146572"/>
            <a:ext cx="1322622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3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>
                <a:solidFill>
                  <a:srgbClr val="5C5C5C"/>
                </a:solidFill>
              </a:defRPr>
            </a:lvl1pPr>
            <a:lvl2pPr>
              <a:defRPr sz="2800">
                <a:solidFill>
                  <a:srgbClr val="5C5C5C"/>
                </a:solidFill>
              </a:defRPr>
            </a:lvl2pPr>
            <a:lvl3pPr>
              <a:defRPr sz="2400">
                <a:solidFill>
                  <a:srgbClr val="5C5C5C"/>
                </a:solidFill>
              </a:defRPr>
            </a:lvl3pPr>
            <a:lvl4pPr>
              <a:defRPr sz="2000">
                <a:solidFill>
                  <a:srgbClr val="5C5C5C"/>
                </a:solidFill>
              </a:defRPr>
            </a:lvl4pPr>
            <a:lvl5pPr>
              <a:defRPr sz="2000">
                <a:solidFill>
                  <a:srgbClr val="5C5C5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>
                <a:solidFill>
                  <a:srgbClr val="5C5C5C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29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>
                <a:solidFill>
                  <a:srgbClr val="5C5C5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rgbClr val="5C5C5C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846058"/>
            <a:ext cx="860490" cy="859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144808"/>
            <a:ext cx="1322622" cy="56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65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71598"/>
            <a:ext cx="4023360" cy="484632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371599"/>
            <a:ext cx="4038600" cy="484632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8849" y="6456897"/>
            <a:ext cx="381312" cy="302045"/>
          </a:xfrm>
          <a:prstGeom prst="rect">
            <a:avLst/>
          </a:prstGeom>
        </p:spPr>
        <p:txBody>
          <a:bodyPr/>
          <a:lstStyle/>
          <a:p>
            <a:fld id="{7BBAA0F7-A540-4B74-A317-DC1CB643BB22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011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71598"/>
            <a:ext cx="4023360" cy="484632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371599"/>
            <a:ext cx="4038600" cy="484632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8849" y="6456897"/>
            <a:ext cx="381312" cy="302045"/>
          </a:xfrm>
          <a:prstGeom prst="rect">
            <a:avLst/>
          </a:prstGeom>
        </p:spPr>
        <p:txBody>
          <a:bodyPr/>
          <a:lstStyle/>
          <a:p>
            <a:fld id="{7BBAA0F7-A540-4B74-A317-DC1CB643BB22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64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71598"/>
            <a:ext cx="4023360" cy="484632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371599"/>
            <a:ext cx="4038600" cy="484632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8849" y="6456897"/>
            <a:ext cx="381312" cy="302045"/>
          </a:xfrm>
          <a:prstGeom prst="rect">
            <a:avLst/>
          </a:prstGeom>
        </p:spPr>
        <p:txBody>
          <a:bodyPr/>
          <a:lstStyle/>
          <a:p>
            <a:fld id="{7BBAA0F7-A540-4B74-A317-DC1CB643BB22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81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06475" y="205933"/>
            <a:ext cx="7061200" cy="860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5303520" y="1371598"/>
            <a:ext cx="3383280" cy="484632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57201" y="1371599"/>
            <a:ext cx="4572000" cy="48463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8849" y="6456897"/>
            <a:ext cx="381312" cy="302045"/>
          </a:xfrm>
          <a:prstGeom prst="rect">
            <a:avLst/>
          </a:prstGeom>
        </p:spPr>
        <p:txBody>
          <a:bodyPr/>
          <a:lstStyle/>
          <a:p>
            <a:fld id="{7BBAA0F7-A540-4B74-A317-DC1CB643BB22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83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57200" y="1371600"/>
            <a:ext cx="8229600" cy="48463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475" y="205933"/>
            <a:ext cx="7061200" cy="860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560322" y="4998720"/>
            <a:ext cx="5454649" cy="14182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18849" y="6456897"/>
            <a:ext cx="381312" cy="30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A2EFEF-55F1-4307-B968-C91D74BD382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54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54A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ntent with 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6238" y="317500"/>
            <a:ext cx="8391525" cy="334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5683412" y="1658680"/>
            <a:ext cx="3084351" cy="4723072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5029200" algn="r"/>
              </a:tabLst>
              <a:defRPr sz="2400">
                <a:solidFill>
                  <a:schemeClr val="accent3"/>
                </a:solidFill>
              </a:defRPr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6"/>
          </p:nvPr>
        </p:nvSpPr>
        <p:spPr>
          <a:xfrm>
            <a:off x="376238" y="1665288"/>
            <a:ext cx="4879761" cy="4716462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40" y="651600"/>
            <a:ext cx="8391524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11726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.pn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>
            <a:cxnSpLocks noChangeShapeType="1"/>
          </p:cNvCxnSpPr>
          <p:nvPr userDrawn="1"/>
        </p:nvCxnSpPr>
        <p:spPr bwMode="auto">
          <a:xfrm>
            <a:off x="0" y="1160463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</p:cxnSp>
      <p:pic>
        <p:nvPicPr>
          <p:cNvPr id="5" name="Picture 4" descr="dhhs_logo white.pn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4000" y="177800"/>
            <a:ext cx="877888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865938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buSzPct val="85000"/>
              <a:buFont typeface="Monotype Sorts" pitchFamily="16" charset="2"/>
              <a:buNone/>
              <a:defRPr/>
            </a:pPr>
            <a:fld id="{55523FE8-7BF4-488D-A72C-6E990FE8A7B6}" type="slidenum">
              <a:rPr lang="en-US" smtClean="0">
                <a:solidFill>
                  <a:srgbClr val="FFFFFF"/>
                </a:solidFill>
                <a:ea typeface="ＭＳ Ｐゴシック" charset="-128"/>
                <a:cs typeface="+mn-cs"/>
              </a:rPr>
              <a:pPr eaLnBrk="0" hangingPunct="0">
                <a:buSzPct val="85000"/>
                <a:buFont typeface="Monotype Sorts" pitchFamily="16" charset="2"/>
                <a:buNone/>
                <a:defRPr/>
              </a:pPr>
              <a:t>‹#›</a:t>
            </a:fld>
            <a:endParaRPr lang="en-US" dirty="0">
              <a:solidFill>
                <a:srgbClr val="FFFFFF"/>
              </a:solidFill>
              <a:ea typeface="ＭＳ Ｐゴシック" charset="-128"/>
              <a:cs typeface="+mn-cs"/>
            </a:endParaRPr>
          </a:p>
        </p:txBody>
      </p:sp>
      <p:pic>
        <p:nvPicPr>
          <p:cNvPr id="9" name="Picture 8" descr="Logo white slide.png"/>
          <p:cNvPicPr>
            <a:picLocks noChangeAspect="1"/>
          </p:cNvPicPr>
          <p:nvPr userDrawn="1"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475538" y="388938"/>
            <a:ext cx="1363662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6553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BCAB-4DBB-4C75-9A01-CAF753750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CAF9-262D-44F8-AC4B-558C790FB4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06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BCAB-4DBB-4C75-9A01-CAF753750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CAF9-262D-44F8-AC4B-558C790FB4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30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BCAB-4DBB-4C75-9A01-CAF753750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CAF9-262D-44F8-AC4B-558C790FB4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94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BCAB-4DBB-4C75-9A01-CAF753750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CAF9-262D-44F8-AC4B-558C790FB4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32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BCAB-4DBB-4C75-9A01-CAF753750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CAF9-262D-44F8-AC4B-558C790FB4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96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BCAB-4DBB-4C75-9A01-CAF753750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CAF9-262D-44F8-AC4B-558C790FB4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62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BCAB-4DBB-4C75-9A01-CAF753750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CAF9-262D-44F8-AC4B-558C790FB4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13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BCAB-4DBB-4C75-9A01-CAF753750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CAF9-262D-44F8-AC4B-558C790FB4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59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8849" y="6456897"/>
            <a:ext cx="381312" cy="302045"/>
          </a:xfrm>
          <a:prstGeom prst="rect">
            <a:avLst/>
          </a:prstGeom>
        </p:spPr>
        <p:txBody>
          <a:bodyPr/>
          <a:lstStyle/>
          <a:p>
            <a:fld id="{7BBAA0F7-A540-4B74-A317-DC1CB643BB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371598"/>
            <a:ext cx="8229600" cy="48463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BCAB-4DBB-4C75-9A01-CAF753750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CAF9-262D-44F8-AC4B-558C790FB4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714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BCAB-4DBB-4C75-9A01-CAF753750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CAF9-262D-44F8-AC4B-558C790FB4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16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BCAB-4DBB-4C75-9A01-CAF753750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CAF9-262D-44F8-AC4B-558C790FB4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02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>
            <a:cxnSpLocks noChangeShapeType="1"/>
          </p:cNvCxnSpPr>
          <p:nvPr userDrawn="1"/>
        </p:nvCxnSpPr>
        <p:spPr bwMode="auto">
          <a:xfrm>
            <a:off x="0" y="1160463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</p:cxnSp>
      <p:pic>
        <p:nvPicPr>
          <p:cNvPr id="5" name="Picture 4" descr="dhhs_logo 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0" y="177800"/>
            <a:ext cx="877888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865938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buSzPct val="85000"/>
              <a:buFont typeface="Monotype Sorts" pitchFamily="16" charset="2"/>
              <a:buNone/>
              <a:defRPr/>
            </a:pPr>
            <a:fld id="{55523FE8-7BF4-488D-A72C-6E990FE8A7B6}" type="slidenum">
              <a:rPr lang="en-US" smtClean="0">
                <a:solidFill>
                  <a:srgbClr val="FFFFFF"/>
                </a:solidFill>
                <a:ea typeface="ＭＳ Ｐゴシック" charset="-128"/>
              </a:rPr>
              <a:pPr eaLnBrk="0" hangingPunct="0">
                <a:buSzPct val="85000"/>
                <a:buFont typeface="Monotype Sorts" pitchFamily="16" charset="2"/>
                <a:buNone/>
                <a:defRPr/>
              </a:pPr>
              <a:t>‹#›</a:t>
            </a:fld>
            <a:endParaRPr lang="en-US" dirty="0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9" name="Picture 8" descr="Logo white slide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5538" y="388938"/>
            <a:ext cx="1363662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Arial" pitchFamily="34" charset="0"/>
              <a:buChar char="•"/>
              <a:defRPr sz="3000">
                <a:solidFill>
                  <a:schemeClr val="bg1"/>
                </a:solidFill>
              </a:defRPr>
            </a:lvl1pPr>
            <a:lvl2pPr marL="742950" indent="-285750">
              <a:buFont typeface="Calibri" pitchFamily="34" charset="0"/>
              <a:buChar char="‐"/>
              <a:defRPr sz="2800">
                <a:solidFill>
                  <a:schemeClr val="bg1"/>
                </a:solidFill>
              </a:defRPr>
            </a:lvl2pPr>
            <a:lvl3pPr marL="1200150" indent="-285750">
              <a:buFont typeface="Arial" pitchFamily="34" charset="0"/>
              <a:buChar char="•"/>
              <a:defRPr sz="2600">
                <a:solidFill>
                  <a:schemeClr val="bg1"/>
                </a:solidFill>
              </a:defRPr>
            </a:lvl3pPr>
            <a:lvl4pPr marL="1657350" indent="-285750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36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0"/>
          <p:cNvCxnSpPr>
            <a:cxnSpLocks noChangeShapeType="1"/>
          </p:cNvCxnSpPr>
          <p:nvPr userDrawn="1"/>
        </p:nvCxnSpPr>
        <p:spPr bwMode="auto">
          <a:xfrm>
            <a:off x="2560638" y="4999038"/>
            <a:ext cx="5454650" cy="1412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57200" y="1390650"/>
            <a:ext cx="8293100" cy="4864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+mn-lt"/>
              </a:defRPr>
            </a:lvl1pPr>
          </a:lstStyle>
          <a:p>
            <a:pPr>
              <a:defRPr/>
            </a:pPr>
            <a:fld id="{077EF687-AEC0-4030-A9EA-FDA27037C4B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075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0"/>
          <p:cNvCxnSpPr>
            <a:cxnSpLocks noChangeShapeType="1"/>
          </p:cNvCxnSpPr>
          <p:nvPr userDrawn="1"/>
        </p:nvCxnSpPr>
        <p:spPr bwMode="auto">
          <a:xfrm>
            <a:off x="2560638" y="4999038"/>
            <a:ext cx="5454650" cy="141287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57200" y="1390650"/>
            <a:ext cx="8293100" cy="4864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+mn-lt"/>
              </a:defRPr>
            </a:lvl1pPr>
          </a:lstStyle>
          <a:p>
            <a:pPr>
              <a:defRPr/>
            </a:pPr>
            <a:fld id="{8360C703-9F9D-4859-92D3-045E8FF04A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4791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0"/>
          <p:cNvCxnSpPr>
            <a:cxnSpLocks noChangeShapeType="1"/>
          </p:cNvCxnSpPr>
          <p:nvPr userDrawn="1"/>
        </p:nvCxnSpPr>
        <p:spPr bwMode="auto">
          <a:xfrm>
            <a:off x="2560638" y="4999038"/>
            <a:ext cx="5454650" cy="141287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57200" y="1390650"/>
            <a:ext cx="8293100" cy="4864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+mn-lt"/>
              </a:defRPr>
            </a:lvl1pPr>
          </a:lstStyle>
          <a:p>
            <a:pPr>
              <a:defRPr/>
            </a:pPr>
            <a:fld id="{8360C703-9F9D-4859-92D3-045E8FF04A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5938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0"/>
          <p:cNvCxnSpPr>
            <a:cxnSpLocks noChangeShapeType="1"/>
          </p:cNvCxnSpPr>
          <p:nvPr userDrawn="1"/>
        </p:nvCxnSpPr>
        <p:spPr bwMode="auto">
          <a:xfrm>
            <a:off x="2560638" y="4999038"/>
            <a:ext cx="5454650" cy="141287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57200" y="1390650"/>
            <a:ext cx="8293100" cy="4864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+mn-lt"/>
              </a:defRPr>
            </a:lvl1pPr>
          </a:lstStyle>
          <a:p>
            <a:pPr>
              <a:defRPr/>
            </a:pPr>
            <a:fld id="{4A73BCB3-D7EF-45FD-8F76-BB5DA16E86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61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8849" y="6456897"/>
            <a:ext cx="381312" cy="302045"/>
          </a:xfrm>
          <a:prstGeom prst="rect">
            <a:avLst/>
          </a:prstGeom>
        </p:spPr>
        <p:txBody>
          <a:bodyPr/>
          <a:lstStyle/>
          <a:p>
            <a:fld id="{01A2EFEF-55F1-4307-B968-C91D74BD3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371598"/>
            <a:ext cx="8229600" cy="484632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0988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57199" y="1371600"/>
            <a:ext cx="8229600" cy="484632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2560320" y="4998720"/>
            <a:ext cx="5454649" cy="14182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6"/>
          <p:cNvSpPr txBox="1">
            <a:spLocks noChangeArrowheads="1"/>
          </p:cNvSpPr>
          <p:nvPr userDrawn="1"/>
        </p:nvSpPr>
        <p:spPr bwMode="auto">
          <a:xfrm>
            <a:off x="8271546" y="6482062"/>
            <a:ext cx="42477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SzTx/>
              <a:buFontTx/>
              <a:buNone/>
              <a:defRPr sz="900" b="0">
                <a:solidFill>
                  <a:srgbClr val="0054A4"/>
                </a:solidFill>
                <a:effectLst/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3A79D67-7F5A-4240-AF12-420F7881B7AF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205931"/>
            <a:ext cx="68580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9510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71598"/>
            <a:ext cx="4023360" cy="484632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371599"/>
            <a:ext cx="4038600" cy="484632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8849" y="6456897"/>
            <a:ext cx="381312" cy="302045"/>
          </a:xfrm>
          <a:prstGeom prst="rect">
            <a:avLst/>
          </a:prstGeom>
        </p:spPr>
        <p:txBody>
          <a:bodyPr/>
          <a:lstStyle/>
          <a:p>
            <a:fld id="{7BBAA0F7-A540-4B74-A317-DC1CB643BB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06475" y="205933"/>
            <a:ext cx="7061200" cy="860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5303520" y="1371598"/>
            <a:ext cx="3383280" cy="484632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57201" y="1371599"/>
            <a:ext cx="4572000" cy="48463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8849" y="6456897"/>
            <a:ext cx="381312" cy="302045"/>
          </a:xfrm>
          <a:prstGeom prst="rect">
            <a:avLst/>
          </a:prstGeom>
        </p:spPr>
        <p:txBody>
          <a:bodyPr/>
          <a:lstStyle/>
          <a:p>
            <a:fld id="{7BBAA0F7-A540-4B74-A317-DC1CB643BB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57200" y="1371600"/>
            <a:ext cx="8229600" cy="48463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475" y="205933"/>
            <a:ext cx="7061200" cy="860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560322" y="4998720"/>
            <a:ext cx="5454649" cy="14182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18849" y="6456897"/>
            <a:ext cx="381312" cy="30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A2EFEF-55F1-4307-B968-C91D74BD382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54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54A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86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48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5C5C5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579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rgbClr val="5C5C5C"/>
                </a:solidFill>
              </a:defRPr>
            </a:lvl1pPr>
            <a:lvl2pPr>
              <a:defRPr sz="1800">
                <a:solidFill>
                  <a:srgbClr val="5C5C5C"/>
                </a:solidFill>
              </a:defRPr>
            </a:lvl2pPr>
            <a:lvl3pPr>
              <a:defRPr sz="1800">
                <a:solidFill>
                  <a:srgbClr val="5C5C5C"/>
                </a:solidFill>
              </a:defRPr>
            </a:lvl3pPr>
            <a:lvl4pPr>
              <a:defRPr>
                <a:solidFill>
                  <a:srgbClr val="5C5C5C"/>
                </a:solidFill>
              </a:defRPr>
            </a:lvl4pPr>
            <a:lvl5pPr>
              <a:defRPr>
                <a:solidFill>
                  <a:srgbClr val="5C5C5C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4" y="5846058"/>
            <a:ext cx="859542" cy="859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146572"/>
            <a:ext cx="1322622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0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5C5C5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C5C5C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4" y="5846058"/>
            <a:ext cx="859542" cy="859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146572"/>
            <a:ext cx="1322622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6475" y="205933"/>
            <a:ext cx="70612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26761" name="Line 41"/>
          <p:cNvSpPr>
            <a:spLocks noChangeShapeType="1"/>
          </p:cNvSpPr>
          <p:nvPr/>
        </p:nvSpPr>
        <p:spPr bwMode="auto">
          <a:xfrm>
            <a:off x="0" y="1066800"/>
            <a:ext cx="9144000" cy="1588"/>
          </a:xfrm>
          <a:prstGeom prst="line">
            <a:avLst/>
          </a:prstGeom>
          <a:noFill/>
          <a:ln w="38100">
            <a:solidFill>
              <a:srgbClr val="0054A4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pic>
        <p:nvPicPr>
          <p:cNvPr id="14" name="Picture 13" descr="ASPR Logo RG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51108" y="341132"/>
            <a:ext cx="1296001" cy="548640"/>
          </a:xfrm>
          <a:prstGeom prst="rect">
            <a:avLst/>
          </a:prstGeom>
        </p:spPr>
      </p:pic>
      <p:pic>
        <p:nvPicPr>
          <p:cNvPr id="15" name="Picture 14" descr="dhhs_logo reflex blue rg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7277" y="121302"/>
            <a:ext cx="822960" cy="82296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>
            <a:off x="5402426" y="1203651"/>
            <a:ext cx="3097764" cy="74645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80060" y="6416971"/>
            <a:ext cx="82067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1" algn="ctr"/>
            <a:r>
              <a:rPr lang="en-US" sz="2000" b="0" i="1" spc="30" baseline="30000" dirty="0" smtClean="0">
                <a:solidFill>
                  <a:srgbClr val="0054A3"/>
                </a:solidFill>
                <a:effectLst/>
                <a:latin typeface="+mj-lt"/>
              </a:rPr>
              <a:t>ASPR:</a:t>
            </a:r>
            <a:r>
              <a:rPr lang="en-US" sz="2000" b="0" i="1" spc="0" baseline="30000" dirty="0" smtClean="0">
                <a:solidFill>
                  <a:srgbClr val="0054A3"/>
                </a:solidFill>
                <a:effectLst/>
                <a:latin typeface="+mj-lt"/>
              </a:rPr>
              <a:t> Resilient People. Healthy Communities. A Nation Prepared.</a:t>
            </a:r>
            <a:endParaRPr lang="en-US" sz="2000" b="0" spc="0" dirty="0">
              <a:effectLst/>
              <a:latin typeface="+mj-lt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8848" y="6456897"/>
            <a:ext cx="472751" cy="302045"/>
          </a:xfrm>
          <a:prstGeom prst="rect">
            <a:avLst/>
          </a:prstGeom>
        </p:spPr>
        <p:txBody>
          <a:bodyPr/>
          <a:lstStyle>
            <a:lvl1pPr algn="r">
              <a:defRPr sz="1000" b="0">
                <a:solidFill>
                  <a:srgbClr val="0054A4"/>
                </a:solidFill>
                <a:effectLst/>
              </a:defRPr>
            </a:lvl1pPr>
          </a:lstStyle>
          <a:p>
            <a:fld id="{7BBAA0F7-A540-4B74-A317-DC1CB643BB2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4A4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34" charset="0"/>
        </a:defRPr>
      </a:lvl9pPr>
    </p:titleStyle>
    <p:bodyStyle>
      <a:lvl1pPr marL="228600" indent="-228600" algn="l" rtl="0" eaLnBrk="1" fontAlgn="base" hangingPunct="1">
        <a:spcBef>
          <a:spcPct val="20000"/>
        </a:spcBef>
        <a:spcAft>
          <a:spcPct val="0"/>
        </a:spcAft>
        <a:buClr>
          <a:srgbClr val="0054A4"/>
        </a:buClr>
        <a:buSzPct val="125000"/>
        <a:buChar char="•"/>
        <a:defRPr sz="2400">
          <a:solidFill>
            <a:srgbClr val="0054A4"/>
          </a:solidFill>
          <a:latin typeface="+mn-lt"/>
          <a:ea typeface="+mn-ea"/>
          <a:cs typeface="+mn-cs"/>
        </a:defRPr>
      </a:lvl1pPr>
      <a:lvl2pPr marL="685800" indent="-288925" algn="l" rtl="0" eaLnBrk="1" fontAlgn="base" hangingPunct="1">
        <a:spcBef>
          <a:spcPct val="20000"/>
        </a:spcBef>
        <a:spcAft>
          <a:spcPct val="0"/>
        </a:spcAft>
        <a:buClr>
          <a:srgbClr val="0054A4"/>
        </a:buClr>
        <a:buFont typeface="Arial" pitchFamily="34" charset="0"/>
        <a:buChar char="─"/>
        <a:defRPr sz="2200">
          <a:solidFill>
            <a:srgbClr val="0054A4"/>
          </a:solidFill>
          <a:latin typeface="+mn-lt"/>
        </a:defRPr>
      </a:lvl2pPr>
      <a:lvl3pPr marL="1028700" indent="-180975" algn="l" rtl="0" eaLnBrk="1" fontAlgn="base" hangingPunct="1">
        <a:spcBef>
          <a:spcPct val="20000"/>
        </a:spcBef>
        <a:spcAft>
          <a:spcPct val="0"/>
        </a:spcAft>
        <a:buClr>
          <a:srgbClr val="0054A4"/>
        </a:buClr>
        <a:buSzPct val="125000"/>
        <a:buChar char="•"/>
        <a:defRPr sz="2000">
          <a:solidFill>
            <a:srgbClr val="0054A4"/>
          </a:solidFill>
          <a:latin typeface="+mn-lt"/>
        </a:defRPr>
      </a:lvl3pPr>
      <a:lvl4pPr marL="1485900" indent="-295275" algn="l" rtl="0" eaLnBrk="1" fontAlgn="base" hangingPunct="1">
        <a:spcBef>
          <a:spcPct val="20000"/>
        </a:spcBef>
        <a:spcAft>
          <a:spcPct val="0"/>
        </a:spcAft>
        <a:buClr>
          <a:srgbClr val="0054A4"/>
        </a:buClr>
        <a:buFont typeface="Arial" pitchFamily="34" charset="0"/>
        <a:buChar char="─"/>
        <a:defRPr>
          <a:solidFill>
            <a:srgbClr val="0054A4"/>
          </a:solidFill>
          <a:latin typeface="+mn-lt"/>
        </a:defRPr>
      </a:lvl4pPr>
      <a:lvl5pPr marL="1828800" indent="-174625" algn="l" rtl="0" eaLnBrk="1" fontAlgn="base" hangingPunct="1">
        <a:spcBef>
          <a:spcPct val="20000"/>
        </a:spcBef>
        <a:spcAft>
          <a:spcPct val="0"/>
        </a:spcAft>
        <a:buClr>
          <a:srgbClr val="0054A4"/>
        </a:buClr>
        <a:buSzPct val="125000"/>
        <a:buChar char="•"/>
        <a:defRPr sz="1600">
          <a:solidFill>
            <a:srgbClr val="0054A4"/>
          </a:solidFill>
          <a:latin typeface="+mn-lt"/>
        </a:defRPr>
      </a:lvl5pPr>
      <a:lvl6pPr marL="2286000" indent="-174625" algn="l" rtl="0" eaLnBrk="1" fontAlgn="base" hangingPunct="1">
        <a:spcBef>
          <a:spcPct val="20000"/>
        </a:spcBef>
        <a:spcAft>
          <a:spcPct val="0"/>
        </a:spcAft>
        <a:buSzPct val="125000"/>
        <a:buChar char="•"/>
        <a:defRPr sz="1600">
          <a:solidFill>
            <a:srgbClr val="000066"/>
          </a:solidFill>
          <a:latin typeface="+mn-lt"/>
        </a:defRPr>
      </a:lvl6pPr>
      <a:lvl7pPr marL="2743200" indent="-174625" algn="l" rtl="0" eaLnBrk="1" fontAlgn="base" hangingPunct="1">
        <a:spcBef>
          <a:spcPct val="20000"/>
        </a:spcBef>
        <a:spcAft>
          <a:spcPct val="0"/>
        </a:spcAft>
        <a:buSzPct val="125000"/>
        <a:buChar char="•"/>
        <a:defRPr sz="1600">
          <a:solidFill>
            <a:srgbClr val="000066"/>
          </a:solidFill>
          <a:latin typeface="+mn-lt"/>
        </a:defRPr>
      </a:lvl7pPr>
      <a:lvl8pPr marL="3200400" indent="-174625" algn="l" rtl="0" eaLnBrk="1" fontAlgn="base" hangingPunct="1">
        <a:spcBef>
          <a:spcPct val="20000"/>
        </a:spcBef>
        <a:spcAft>
          <a:spcPct val="0"/>
        </a:spcAft>
        <a:buSzPct val="125000"/>
        <a:buChar char="•"/>
        <a:defRPr sz="1600">
          <a:solidFill>
            <a:srgbClr val="000066"/>
          </a:solidFill>
          <a:latin typeface="+mn-lt"/>
        </a:defRPr>
      </a:lvl8pPr>
      <a:lvl9pPr marL="3657600" indent="-174625" algn="l" rtl="0" eaLnBrk="1" fontAlgn="base" hangingPunct="1">
        <a:spcBef>
          <a:spcPct val="20000"/>
        </a:spcBef>
        <a:spcAft>
          <a:spcPct val="0"/>
        </a:spcAft>
        <a:buSzPct val="125000"/>
        <a:buChar char="•"/>
        <a:defRPr sz="16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34025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442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19600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4" y="5846058"/>
            <a:ext cx="859542" cy="859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146572"/>
            <a:ext cx="1322622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8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2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193175"/>
        </a:buClr>
        <a:buFont typeface="Wingdings" panose="05000000000000000000" pitchFamily="2" charset="2"/>
        <a:buChar char="§"/>
        <a:defRPr sz="2400" kern="1200">
          <a:solidFill>
            <a:srgbClr val="5C5C5C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600" kern="1200">
          <a:solidFill>
            <a:srgbClr val="5C5C5C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rgbClr val="5C5C5C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FBCAB-4DBB-4C75-9A01-CAF753750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CAF9-262D-44F8-AC4B-558C790FB4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map of the earth showing the countries or areas where Zika is circulating or is a concer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769" cy="684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39700" y="609600"/>
            <a:ext cx="89281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4400" dirty="0" err="1" smtClean="0">
                <a:solidFill>
                  <a:srgbClr val="002060"/>
                </a:solidFill>
                <a:effectLst/>
              </a:rPr>
              <a:t>Zika</a:t>
            </a:r>
            <a:r>
              <a:rPr lang="en-US" sz="4400" dirty="0" smtClean="0">
                <a:solidFill>
                  <a:srgbClr val="002060"/>
                </a:solidFill>
                <a:effectLst/>
              </a:rPr>
              <a:t> Vaccine </a:t>
            </a:r>
            <a:r>
              <a:rPr lang="en-US" sz="4400" dirty="0" err="1" smtClean="0">
                <a:solidFill>
                  <a:srgbClr val="002060"/>
                </a:solidFill>
                <a:effectLst/>
              </a:rPr>
              <a:t>DeveLOpMENT</a:t>
            </a:r>
            <a:r>
              <a:rPr lang="en-US" sz="4400" dirty="0" smtClean="0">
                <a:solidFill>
                  <a:srgbClr val="002060"/>
                </a:solidFill>
                <a:effectLst/>
              </a:rPr>
              <a:t> at HHS</a:t>
            </a:r>
            <a:endParaRPr kumimoji="0" lang="en-US" sz="440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012371" y="3512457"/>
            <a:ext cx="7620000" cy="18288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rgbClr val="193175"/>
              </a:buClr>
              <a:buFont typeface="Wingdings" panose="05000000000000000000" pitchFamily="2" charset="2"/>
              <a:buNone/>
              <a:defRPr sz="2400" kern="1200">
                <a:solidFill>
                  <a:srgbClr val="5C5C5C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002060"/>
                </a:solidFill>
              </a:rPr>
              <a:t>Armen Donabedian</a:t>
            </a:r>
          </a:p>
          <a:p>
            <a:r>
              <a:rPr lang="en-US" sz="1400" b="1" dirty="0" smtClean="0">
                <a:solidFill>
                  <a:srgbClr val="002060"/>
                </a:solidFill>
              </a:rPr>
              <a:t>ASPR/BARDA</a:t>
            </a:r>
          </a:p>
          <a:p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en-US" sz="1200" b="1" dirty="0" smtClean="0">
                <a:solidFill>
                  <a:srgbClr val="002060"/>
                </a:solidFill>
              </a:rPr>
              <a:t>4</a:t>
            </a:r>
            <a:r>
              <a:rPr lang="en-US" sz="1200" b="1" baseline="30000" dirty="0" smtClean="0">
                <a:solidFill>
                  <a:srgbClr val="002060"/>
                </a:solidFill>
              </a:rPr>
              <a:t>th</a:t>
            </a:r>
            <a:r>
              <a:rPr lang="en-US" sz="1200" b="1" dirty="0" smtClean="0">
                <a:solidFill>
                  <a:srgbClr val="002060"/>
                </a:solidFill>
              </a:rPr>
              <a:t> Annual CLS Symposium</a:t>
            </a:r>
          </a:p>
          <a:p>
            <a:r>
              <a:rPr lang="en-US" sz="1200" b="1" dirty="0" smtClean="0">
                <a:solidFill>
                  <a:srgbClr val="002060"/>
                </a:solidFill>
              </a:rPr>
              <a:t>Auburn University</a:t>
            </a:r>
          </a:p>
          <a:p>
            <a:r>
              <a:rPr lang="en-US" sz="1200" b="1" dirty="0" smtClean="0">
                <a:solidFill>
                  <a:srgbClr val="002060"/>
                </a:solidFill>
              </a:rPr>
              <a:t>March 31, 2017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100" y="64770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https://wwwnc.cdc.gov/travel/files/zika-areas-of-risk.pdf</a:t>
            </a:r>
          </a:p>
        </p:txBody>
      </p:sp>
    </p:spTree>
    <p:extLst>
      <p:ext uri="{BB962C8B-B14F-4D97-AF65-F5344CB8AC3E}">
        <p14:creationId xmlns:p14="http://schemas.microsoft.com/office/powerpoint/2010/main" val="190208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208101" name="Text Box 229"/>
          <p:cNvSpPr txBox="1">
            <a:spLocks noChangeArrowheads="1"/>
          </p:cNvSpPr>
          <p:nvPr/>
        </p:nvSpPr>
        <p:spPr bwMode="auto">
          <a:xfrm>
            <a:off x="838200" y="0"/>
            <a:ext cx="723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193175"/>
                </a:solidFill>
                <a:ea typeface="Arial Bold"/>
                <a:cs typeface="Arial Bold"/>
              </a:rPr>
              <a:t> </a:t>
            </a:r>
            <a:r>
              <a:rPr lang="en-US" sz="2800" dirty="0" smtClean="0">
                <a:solidFill>
                  <a:srgbClr val="193175"/>
                </a:solidFill>
                <a:ea typeface="Arial Bold"/>
                <a:cs typeface="Times New Roman" panose="02020603050405020304" pitchFamily="18" charset="0"/>
              </a:rPr>
              <a:t>Vaccine </a:t>
            </a:r>
            <a:r>
              <a:rPr lang="en-US" sz="2800" dirty="0">
                <a:solidFill>
                  <a:srgbClr val="193175"/>
                </a:solidFill>
                <a:ea typeface="Arial Bold"/>
                <a:cs typeface="Times New Roman" panose="02020603050405020304" pitchFamily="18" charset="0"/>
              </a:rPr>
              <a:t>&amp; Drug Development is </a:t>
            </a:r>
            <a:r>
              <a:rPr lang="en-US" sz="2800" dirty="0" smtClean="0">
                <a:solidFill>
                  <a:srgbClr val="193175"/>
                </a:solidFill>
                <a:ea typeface="Arial Bold"/>
                <a:cs typeface="Times New Roman" panose="02020603050405020304" pitchFamily="18" charset="0"/>
              </a:rPr>
              <a:t>still Expensive</a:t>
            </a:r>
            <a:r>
              <a:rPr lang="en-US" sz="2800" dirty="0">
                <a:solidFill>
                  <a:srgbClr val="193175"/>
                </a:solidFill>
                <a:ea typeface="Arial Bold"/>
                <a:cs typeface="Times New Roman" panose="02020603050405020304" pitchFamily="18" charset="0"/>
              </a:rPr>
              <a:t>, Risky and </a:t>
            </a:r>
            <a:r>
              <a:rPr lang="en-US" sz="2800" dirty="0" smtClean="0">
                <a:solidFill>
                  <a:srgbClr val="193175"/>
                </a:solidFill>
                <a:ea typeface="Arial Bold"/>
                <a:cs typeface="Times New Roman" panose="02020603050405020304" pitchFamily="18" charset="0"/>
              </a:rPr>
              <a:t>Lengthy</a:t>
            </a:r>
            <a:endParaRPr lang="en-US" sz="2800" dirty="0">
              <a:solidFill>
                <a:srgbClr val="193175"/>
              </a:solidFill>
              <a:ea typeface="Arial Bold"/>
              <a:cs typeface="Times New Roman" panose="02020603050405020304" pitchFamily="18" charset="0"/>
            </a:endParaRPr>
          </a:p>
        </p:txBody>
      </p:sp>
      <p:sp>
        <p:nvSpPr>
          <p:cNvPr id="47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286250" y="6477000"/>
            <a:ext cx="438150" cy="422275"/>
          </a:xfrm>
          <a:prstGeom prst="rect">
            <a:avLst/>
          </a:prstGeom>
        </p:spPr>
        <p:txBody>
          <a:bodyPr/>
          <a:lstStyle/>
          <a:p>
            <a:fld id="{1A8572D5-BD5B-4AA4-850A-98A5F90F1D91}" type="slidenum">
              <a:rPr lang="en-US"/>
              <a:pPr/>
              <a:t>10</a:t>
            </a:fld>
            <a:endParaRPr lang="en-US" dirty="0"/>
          </a:p>
        </p:txBody>
      </p:sp>
      <p:pic>
        <p:nvPicPr>
          <p:cNvPr id="2050" name="Picture 2" descr="A complex figure showing the high cost, high risk and long duration required to license a new vaccine or drug including the 'valley of death' that occurs between Phase 1 and Phase 2 development. BARDA helps companies to bridge the valley of death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7444"/>
            <a:ext cx="9144000" cy="578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59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193175"/>
                </a:solidFill>
                <a:effectLst/>
                <a:ea typeface="Arial Bold"/>
                <a:cs typeface="Times New Roman" panose="02020603050405020304" pitchFamily="18" charset="0"/>
              </a:rPr>
              <a:t>Vaccine &amp; Drug Development is still Expensive, Risky and </a:t>
            </a:r>
            <a:r>
              <a:rPr lang="en-US" sz="3200" dirty="0" smtClean="0">
                <a:solidFill>
                  <a:srgbClr val="193175"/>
                </a:solidFill>
                <a:effectLst/>
                <a:ea typeface="Arial Bold"/>
                <a:cs typeface="Times New Roman" panose="02020603050405020304" pitchFamily="18" charset="0"/>
              </a:rPr>
              <a:t>Lengthy</a:t>
            </a:r>
            <a:endParaRPr lang="en-US" sz="3200" dirty="0">
              <a:effectLst/>
            </a:endParaRPr>
          </a:p>
        </p:txBody>
      </p:sp>
      <p:pic>
        <p:nvPicPr>
          <p:cNvPr id="5" name="Picture 2" descr="A complex figure showing the high cost, high risk and long duration required to license a new vaccine or drug including the 'valley of death' that occurs between Phase 1 and Phase 2 development. BARDA helps companies to bridge the valley of death. FOr emergin infectious disease the valley of death is after pre-clinical development. Ebola, Zika and MERs are shown as examples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" y="1007791"/>
            <a:ext cx="9111343" cy="585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91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419600" y="6645275"/>
            <a:ext cx="561975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fld id="{8FDE4C89-20CB-4ED2-BFD4-AFCA0753AD30}" type="slidenum">
              <a:rPr lang="en-US" altLang="en-US" sz="900" b="0" smtClean="0">
                <a:solidFill>
                  <a:srgbClr val="0054A4"/>
                </a:solidFill>
              </a:rPr>
              <a:pPr/>
              <a:t>12</a:t>
            </a:fld>
            <a:endParaRPr lang="en-US" altLang="en-US" sz="900" b="0" dirty="0">
              <a:solidFill>
                <a:srgbClr val="0054A4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1"/>
          </a:xfrm>
        </p:spPr>
        <p:txBody>
          <a:bodyPr lIns="0" rIns="0" anchor="ctr"/>
          <a:lstStyle/>
          <a:p>
            <a:pPr>
              <a:lnSpc>
                <a:spcPct val="100000"/>
              </a:lnSpc>
            </a:pPr>
            <a:r>
              <a:rPr lang="en-US" sz="4000" dirty="0" smtClean="0"/>
              <a:t>Zika Virus</a:t>
            </a: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8534400" cy="4818460"/>
          </a:xfrm>
        </p:spPr>
        <p:txBody>
          <a:bodyPr>
            <a:noAutofit/>
          </a:bodyPr>
          <a:lstStyle/>
          <a:p>
            <a:r>
              <a:rPr lang="en-US" sz="2000" dirty="0" smtClean="0"/>
              <a:t>Zika virus (ZIKV) belongs </a:t>
            </a:r>
            <a:r>
              <a:rPr lang="en-US" sz="2000" dirty="0"/>
              <a:t>to the family </a:t>
            </a:r>
            <a:r>
              <a:rPr lang="en-US" sz="2000" i="1" dirty="0" smtClean="0"/>
              <a:t>Flaviviridae</a:t>
            </a:r>
            <a:r>
              <a:rPr lang="en-US" sz="2000" dirty="0"/>
              <a:t> </a:t>
            </a:r>
            <a:r>
              <a:rPr lang="en-US" sz="2000" dirty="0" smtClean="0"/>
              <a:t>(e.g., </a:t>
            </a:r>
            <a:r>
              <a:rPr lang="en-US" sz="2000" dirty="0"/>
              <a:t>d</a:t>
            </a:r>
            <a:r>
              <a:rPr lang="en-US" sz="2000" dirty="0" smtClean="0"/>
              <a:t>engue, West Nile, </a:t>
            </a:r>
            <a:r>
              <a:rPr lang="en-US" sz="2000" dirty="0"/>
              <a:t>Y</a:t>
            </a:r>
            <a:r>
              <a:rPr lang="en-US" sz="2000" dirty="0" smtClean="0"/>
              <a:t>ellow Fever, Japanese encephalitis)</a:t>
            </a:r>
          </a:p>
          <a:p>
            <a:endParaRPr lang="en-US" sz="800" dirty="0"/>
          </a:p>
          <a:p>
            <a:r>
              <a:rPr lang="en-US" sz="2000" dirty="0" smtClean="0"/>
              <a:t>Brief history</a:t>
            </a:r>
          </a:p>
          <a:p>
            <a:pPr lvl="1"/>
            <a:r>
              <a:rPr lang="en-US" sz="1800" dirty="0" smtClean="0"/>
              <a:t>First isolated in Zika forest in 1947 with limited human infections in Africa and SE Asia through 2006</a:t>
            </a:r>
          </a:p>
          <a:p>
            <a:pPr lvl="1"/>
            <a:r>
              <a:rPr lang="en-US" sz="1800" dirty="0"/>
              <a:t>E</a:t>
            </a:r>
            <a:r>
              <a:rPr lang="en-US" sz="1800" dirty="0" smtClean="0"/>
              <a:t>merged in Micronesia in 2007, and French Polynesia in 2008 </a:t>
            </a:r>
          </a:p>
          <a:p>
            <a:pPr lvl="1"/>
            <a:r>
              <a:rPr lang="en-US" sz="1800" dirty="0" smtClean="0"/>
              <a:t>Current outbreak began in Brazil in 2015</a:t>
            </a:r>
          </a:p>
          <a:p>
            <a:pPr lvl="1"/>
            <a:r>
              <a:rPr lang="en-US" sz="1800" dirty="0" smtClean="0"/>
              <a:t>Currently found in over 60 countries and territories worldwide</a:t>
            </a:r>
          </a:p>
          <a:p>
            <a:pPr lvl="1"/>
            <a:r>
              <a:rPr lang="en-US" sz="1800" dirty="0" smtClean="0"/>
              <a:t>HHS Secretary declared a public health emergency in Puerto Rico (8/12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7" name="Content Placeholder 4" descr="A cartoon of a flavivirus.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3" r="26854"/>
          <a:stretch/>
        </p:blipFill>
        <p:spPr>
          <a:xfrm>
            <a:off x="914400" y="4288893"/>
            <a:ext cx="2209800" cy="2239929"/>
          </a:xfrm>
        </p:spPr>
      </p:pic>
      <p:pic>
        <p:nvPicPr>
          <p:cNvPr id="4098" name="Picture 2" descr="A map of the earth showing the countries or areas where Zika is circulating or is a concern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203408"/>
            <a:ext cx="4572000" cy="232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36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 txBox="1">
            <a:spLocks/>
          </p:cNvSpPr>
          <p:nvPr/>
        </p:nvSpPr>
        <p:spPr>
          <a:xfrm>
            <a:off x="4286250" y="6477000"/>
            <a:ext cx="438150" cy="42227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8572D5-BD5B-4AA4-850A-98A5F90F1D9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How Zika Spreads</a:t>
            </a:r>
            <a:endParaRPr lang="en-US" dirty="0"/>
          </a:p>
        </p:txBody>
      </p:sp>
      <p:pic>
        <p:nvPicPr>
          <p:cNvPr id="2051" name="Picture 3" descr="A figure showing how ZIka spread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8392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96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419600" y="6416675"/>
            <a:ext cx="561975" cy="365125"/>
          </a:xfrm>
        </p:spPr>
        <p:txBody>
          <a:bodyPr/>
          <a:lstStyle/>
          <a:p>
            <a:fld id="{BE4CF738-C9AB-4C6E-AA65-E4E34C4A441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Congenital </a:t>
            </a:r>
            <a:r>
              <a:rPr lang="en-US" dirty="0" err="1" smtClean="0"/>
              <a:t>Zika</a:t>
            </a:r>
            <a:r>
              <a:rPr lang="en-US" dirty="0" smtClean="0"/>
              <a:t> Syndrome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4495800"/>
            <a:ext cx="8229600" cy="1401763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Multi-faceted syndrome with broad-ranging neurological sequelae, unknown long-term health consequences</a:t>
            </a:r>
          </a:p>
          <a:p>
            <a:r>
              <a:rPr lang="en-US" sz="2000" dirty="0" smtClean="0"/>
              <a:t>Reported in 61 countries and territories as of 3/10/17</a:t>
            </a:r>
          </a:p>
          <a:p>
            <a:r>
              <a:rPr lang="en-US" sz="2000" dirty="0"/>
              <a:t>O</a:t>
            </a:r>
            <a:r>
              <a:rPr lang="en-US" sz="2000" dirty="0" smtClean="0"/>
              <a:t>ver 3,571 cases of microcephaly and/or CNS malformation reported (41 in US; 3,530 in Brazil)</a:t>
            </a:r>
          </a:p>
          <a:p>
            <a:endParaRPr lang="en-US" sz="2000" dirty="0"/>
          </a:p>
        </p:txBody>
      </p:sp>
      <p:pic>
        <p:nvPicPr>
          <p:cNvPr id="3076" name="Picture 4" descr="Cartoon of what microcephaly looks li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88746"/>
            <a:ext cx="7142562" cy="287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57400" y="600664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b="1" dirty="0">
                <a:solidFill>
                  <a:schemeClr val="accent1"/>
                </a:solidFill>
              </a:rPr>
              <a:t>http://apps.who.int/iris/bitstream/10665/253604/1/zikasitrep20Jan17-eng.pdf?ua=1</a:t>
            </a:r>
          </a:p>
        </p:txBody>
      </p:sp>
    </p:spTree>
    <p:extLst>
      <p:ext uri="{BB962C8B-B14F-4D97-AF65-F5344CB8AC3E}">
        <p14:creationId xmlns:p14="http://schemas.microsoft.com/office/powerpoint/2010/main" val="180953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500" dirty="0" smtClean="0">
                <a:effectLst/>
              </a:rPr>
              <a:t>Seasonal </a:t>
            </a:r>
            <a:r>
              <a:rPr lang="en-US" sz="3500" dirty="0" err="1" smtClean="0">
                <a:effectLst/>
              </a:rPr>
              <a:t>Aedes</a:t>
            </a:r>
            <a:r>
              <a:rPr lang="en-US" sz="3500" dirty="0" smtClean="0">
                <a:effectLst/>
              </a:rPr>
              <a:t> </a:t>
            </a:r>
            <a:r>
              <a:rPr lang="en-US" sz="3500" dirty="0" err="1" smtClean="0">
                <a:effectLst/>
              </a:rPr>
              <a:t>Aegypti</a:t>
            </a:r>
            <a:r>
              <a:rPr lang="en-US" sz="3500" dirty="0" smtClean="0">
                <a:effectLst/>
              </a:rPr>
              <a:t> </a:t>
            </a:r>
            <a:r>
              <a:rPr lang="en-US" sz="3500" dirty="0" smtClean="0">
                <a:effectLst/>
              </a:rPr>
              <a:t>Abundance(2)</a:t>
            </a:r>
            <a:endParaRPr lang="en-US" sz="3500" dirty="0"/>
          </a:p>
        </p:txBody>
      </p:sp>
      <p:pic>
        <p:nvPicPr>
          <p:cNvPr id="3074" name="Picture 2" descr="A map of th US showning the regions in danger of Zika outbreaks.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685800"/>
            <a:ext cx="91249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838200"/>
            <a:ext cx="487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Monaghan AJ, Morin CW, Steinhoff DF, </a:t>
            </a:r>
            <a:r>
              <a:rPr lang="en-US" sz="800" dirty="0" err="1"/>
              <a:t>Wilhelmi</a:t>
            </a:r>
            <a:r>
              <a:rPr lang="en-US" sz="800" dirty="0"/>
              <a:t> O, Hayden M, </a:t>
            </a:r>
            <a:r>
              <a:rPr lang="en-US" sz="800" dirty="0" err="1"/>
              <a:t>Quattrochi</a:t>
            </a:r>
            <a:r>
              <a:rPr lang="en-US" sz="800" dirty="0"/>
              <a:t> DA, </a:t>
            </a:r>
            <a:r>
              <a:rPr lang="en-US" sz="800" dirty="0" err="1"/>
              <a:t>Reiskind</a:t>
            </a:r>
            <a:r>
              <a:rPr lang="en-US" sz="800" dirty="0"/>
              <a:t> M,</a:t>
            </a:r>
          </a:p>
          <a:p>
            <a:r>
              <a:rPr lang="en-US" sz="800" dirty="0"/>
              <a:t>Lloyd AL, Smith K, Schmidt CA, </a:t>
            </a:r>
            <a:r>
              <a:rPr lang="en-US" sz="800" dirty="0" err="1"/>
              <a:t>Scalf</a:t>
            </a:r>
            <a:r>
              <a:rPr lang="en-US" sz="800" dirty="0"/>
              <a:t> PE, Ernst K. On the Seasonal Occurrence and</a:t>
            </a:r>
          </a:p>
          <a:p>
            <a:r>
              <a:rPr lang="en-US" sz="800" dirty="0"/>
              <a:t>Abundance of the </a:t>
            </a:r>
            <a:r>
              <a:rPr lang="en-US" sz="800" dirty="0" err="1"/>
              <a:t>Zika</a:t>
            </a:r>
            <a:r>
              <a:rPr lang="en-US" sz="800" dirty="0"/>
              <a:t> Virus Vector Mosquito </a:t>
            </a:r>
            <a:r>
              <a:rPr lang="en-US" sz="800" dirty="0" err="1"/>
              <a:t>Aedes</a:t>
            </a:r>
            <a:r>
              <a:rPr lang="en-US" sz="800" dirty="0"/>
              <a:t> </a:t>
            </a:r>
            <a:r>
              <a:rPr lang="en-US" sz="800" dirty="0" err="1"/>
              <a:t>Aegypti</a:t>
            </a:r>
            <a:r>
              <a:rPr lang="en-US" sz="800" dirty="0"/>
              <a:t> in the Contiguous United</a:t>
            </a:r>
          </a:p>
          <a:p>
            <a:r>
              <a:rPr lang="en-US" sz="800" dirty="0"/>
              <a:t>States. PLOS Currents Outbreaks. 2016 Mar 16 . Edition 1. </a:t>
            </a:r>
            <a:r>
              <a:rPr lang="en-US" sz="800" dirty="0" err="1"/>
              <a:t>doi</a:t>
            </a:r>
            <a:r>
              <a:rPr lang="en-US" sz="800" dirty="0"/>
              <a:t>:</a:t>
            </a:r>
          </a:p>
          <a:p>
            <a:r>
              <a:rPr lang="en-US" sz="800" dirty="0"/>
              <a:t>10.1371/currents.outbreaks.50dfc7f46798675fc63e7d7da563da76.</a:t>
            </a: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4286250" y="6477000"/>
            <a:ext cx="438150" cy="42227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8572D5-BD5B-4AA4-850A-98A5F90F1D9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46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500" dirty="0" smtClean="0">
                <a:effectLst/>
              </a:rPr>
              <a:t>Seasonal </a:t>
            </a:r>
            <a:r>
              <a:rPr lang="en-US" sz="3500" dirty="0" err="1" smtClean="0">
                <a:effectLst/>
              </a:rPr>
              <a:t>Aedes</a:t>
            </a:r>
            <a:r>
              <a:rPr lang="en-US" sz="3500" dirty="0" smtClean="0">
                <a:effectLst/>
              </a:rPr>
              <a:t> </a:t>
            </a:r>
            <a:r>
              <a:rPr lang="en-US" sz="3500" dirty="0" err="1" smtClean="0">
                <a:effectLst/>
              </a:rPr>
              <a:t>Aegypti</a:t>
            </a:r>
            <a:r>
              <a:rPr lang="en-US" sz="3500" dirty="0" smtClean="0">
                <a:effectLst/>
              </a:rPr>
              <a:t> </a:t>
            </a:r>
            <a:r>
              <a:rPr lang="en-US" sz="3500" dirty="0" smtClean="0">
                <a:effectLst/>
              </a:rPr>
              <a:t>Abundance </a:t>
            </a:r>
            <a:r>
              <a:rPr lang="en-US" sz="3600" dirty="0" smtClean="0">
                <a:effectLst/>
              </a:rPr>
              <a:t>(2) </a:t>
            </a:r>
            <a:endParaRPr lang="en-US" sz="3600" dirty="0"/>
          </a:p>
        </p:txBody>
      </p:sp>
      <p:pic>
        <p:nvPicPr>
          <p:cNvPr id="3074" name="Picture 2" descr="A map of th US showning the regions in danger of Zika outbreaks.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838200"/>
            <a:ext cx="9144000" cy="601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 descr="An arrow pointing to Montgomery Alabama."/>
          <p:cNvSpPr/>
          <p:nvPr/>
        </p:nvSpPr>
        <p:spPr>
          <a:xfrm rot="5221333">
            <a:off x="5594290" y="4825164"/>
            <a:ext cx="1401702" cy="13868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838200"/>
            <a:ext cx="487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Monaghan AJ, Morin CW, Steinhoff DF, </a:t>
            </a:r>
            <a:r>
              <a:rPr lang="en-US" sz="800" dirty="0" err="1"/>
              <a:t>Wilhelmi</a:t>
            </a:r>
            <a:r>
              <a:rPr lang="en-US" sz="800" dirty="0"/>
              <a:t> O, Hayden M, </a:t>
            </a:r>
            <a:r>
              <a:rPr lang="en-US" sz="800" dirty="0" err="1"/>
              <a:t>Quattrochi</a:t>
            </a:r>
            <a:r>
              <a:rPr lang="en-US" sz="800" dirty="0"/>
              <a:t> DA, </a:t>
            </a:r>
            <a:r>
              <a:rPr lang="en-US" sz="800" dirty="0" err="1"/>
              <a:t>Reiskind</a:t>
            </a:r>
            <a:r>
              <a:rPr lang="en-US" sz="800" dirty="0"/>
              <a:t> M,</a:t>
            </a:r>
          </a:p>
          <a:p>
            <a:r>
              <a:rPr lang="en-US" sz="800" dirty="0"/>
              <a:t>Lloyd AL, Smith K, Schmidt CA, </a:t>
            </a:r>
            <a:r>
              <a:rPr lang="en-US" sz="800" dirty="0" err="1"/>
              <a:t>Scalf</a:t>
            </a:r>
            <a:r>
              <a:rPr lang="en-US" sz="800" dirty="0"/>
              <a:t> PE, Ernst K. On the Seasonal Occurrence and</a:t>
            </a:r>
          </a:p>
          <a:p>
            <a:r>
              <a:rPr lang="en-US" sz="800" dirty="0"/>
              <a:t>Abundance of the </a:t>
            </a:r>
            <a:r>
              <a:rPr lang="en-US" sz="800" dirty="0" err="1"/>
              <a:t>Zika</a:t>
            </a:r>
            <a:r>
              <a:rPr lang="en-US" sz="800" dirty="0"/>
              <a:t> Virus Vector Mosquito </a:t>
            </a:r>
            <a:r>
              <a:rPr lang="en-US" sz="800" dirty="0" err="1"/>
              <a:t>Aedes</a:t>
            </a:r>
            <a:r>
              <a:rPr lang="en-US" sz="800" dirty="0"/>
              <a:t> </a:t>
            </a:r>
            <a:r>
              <a:rPr lang="en-US" sz="800" dirty="0" err="1"/>
              <a:t>Aegypti</a:t>
            </a:r>
            <a:r>
              <a:rPr lang="en-US" sz="800" dirty="0"/>
              <a:t> in the Contiguous United</a:t>
            </a:r>
          </a:p>
          <a:p>
            <a:r>
              <a:rPr lang="en-US" sz="800" dirty="0"/>
              <a:t>States. PLOS Currents Outbreaks. 2016 Mar 16 . Edition 1. </a:t>
            </a:r>
            <a:r>
              <a:rPr lang="en-US" sz="800" dirty="0" err="1"/>
              <a:t>doi</a:t>
            </a:r>
            <a:r>
              <a:rPr lang="en-US" sz="800" dirty="0"/>
              <a:t>:</a:t>
            </a:r>
          </a:p>
          <a:p>
            <a:r>
              <a:rPr lang="en-US" sz="800" dirty="0"/>
              <a:t>10.1371/currents.outbreaks.50dfc7f46798675fc63e7d7da563da76.</a:t>
            </a: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4286250" y="6477000"/>
            <a:ext cx="438150" cy="42227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8572D5-BD5B-4AA4-850A-98A5F90F1D9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90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 txBox="1">
            <a:spLocks/>
          </p:cNvSpPr>
          <p:nvPr/>
        </p:nvSpPr>
        <p:spPr>
          <a:xfrm>
            <a:off x="4286250" y="6477000"/>
            <a:ext cx="438150" cy="42227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8572D5-BD5B-4AA4-850A-98A5F90F1D9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z="4000" dirty="0" smtClean="0"/>
              <a:t>ASPR/BARDA Priorities</a:t>
            </a:r>
            <a:endParaRPr lang="en-US" sz="4000" dirty="0"/>
          </a:p>
        </p:txBody>
      </p:sp>
      <p:pic>
        <p:nvPicPr>
          <p:cNvPr id="5" name="Content Placeholder 2" descr="A picture of a list of BARDA priorities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" y="1219200"/>
            <a:ext cx="9020432" cy="5562600"/>
          </a:xfrm>
        </p:spPr>
      </p:pic>
    </p:spTree>
    <p:extLst>
      <p:ext uri="{BB962C8B-B14F-4D97-AF65-F5344CB8AC3E}">
        <p14:creationId xmlns:p14="http://schemas.microsoft.com/office/powerpoint/2010/main" val="206215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066800"/>
          </a:xfrm>
        </p:spPr>
        <p:txBody>
          <a:bodyPr/>
          <a:lstStyle/>
          <a:p>
            <a:r>
              <a:rPr lang="en-US" dirty="0" smtClean="0"/>
              <a:t>US Zika Vaccine Goals</a:t>
            </a:r>
            <a:endParaRPr lang="en-US" dirty="0"/>
          </a:p>
        </p:txBody>
      </p:sp>
      <p:graphicFrame>
        <p:nvGraphicFramePr>
          <p:cNvPr id="5" name="Diagram 4" descr="ZIka Vaccine Developmetn Aims 1, 2 and 3."/>
          <p:cNvGraphicFramePr/>
          <p:nvPr>
            <p:extLst>
              <p:ext uri="{D42A27DB-BD31-4B8C-83A1-F6EECF244321}">
                <p14:modId xmlns:p14="http://schemas.microsoft.com/office/powerpoint/2010/main" val="1023579244"/>
              </p:ext>
            </p:extLst>
          </p:nvPr>
        </p:nvGraphicFramePr>
        <p:xfrm>
          <a:off x="381000" y="1066800"/>
          <a:ext cx="8382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844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286250" y="6477000"/>
            <a:ext cx="438150" cy="422275"/>
          </a:xfrm>
          <a:prstGeom prst="rect">
            <a:avLst/>
          </a:prstGeom>
        </p:spPr>
        <p:txBody>
          <a:bodyPr/>
          <a:lstStyle/>
          <a:p>
            <a:fld id="{1A8572D5-BD5B-4AA4-850A-98A5F90F1D91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 anchor="t"/>
          <a:lstStyle/>
          <a:p>
            <a:r>
              <a:rPr lang="en-US" sz="4000" dirty="0" smtClean="0">
                <a:solidFill>
                  <a:srgbClr val="002060"/>
                </a:solidFill>
              </a:rPr>
              <a:t>Prevention of ZIKV Infection</a:t>
            </a:r>
            <a:endParaRPr lang="en-US" sz="4000" dirty="0"/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304800" y="1219200"/>
            <a:ext cx="61722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193175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5C5C5C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5C5C5C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C5C5C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i="1" dirty="0" smtClean="0"/>
              <a:t>There is currently no licensed ZIKV vaccine available, however…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26720" y="2514600"/>
            <a:ext cx="8382000" cy="33528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200" dirty="0" smtClean="0"/>
              <a:t>Vaccine for other flaviviruses have been developed and used for over 70 years</a:t>
            </a:r>
          </a:p>
          <a:p>
            <a:r>
              <a:rPr lang="en-US" sz="2200" dirty="0" smtClean="0"/>
              <a:t>Active development programs for Dengue and West Nile vaccines have been ongoing for over 30 years, exploring a variety of vaccine platforms to develop vaccines for these flaviviruses</a:t>
            </a:r>
          </a:p>
          <a:p>
            <a:r>
              <a:rPr lang="en-US" sz="2200" dirty="0" smtClean="0"/>
              <a:t>Experiences gained and vaccine platforms developed for other flaviviruses could be leveraged for ZIKV vaccine development</a:t>
            </a:r>
          </a:p>
        </p:txBody>
      </p:sp>
    </p:spTree>
    <p:extLst>
      <p:ext uri="{BB962C8B-B14F-4D97-AF65-F5344CB8AC3E}">
        <p14:creationId xmlns:p14="http://schemas.microsoft.com/office/powerpoint/2010/main" val="31572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5" name="Content Placeholder 4" descr="A USG picture of Rick Bright.  "/>
          <p:cNvPicPr preferRelativeResize="0"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3505200" cy="52476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876800" y="533400"/>
            <a:ext cx="403860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Rick Bright, </a:t>
            </a:r>
            <a:r>
              <a:rPr lang="en-US" sz="2800" dirty="0" err="1" smtClean="0"/>
              <a:t>Ph.D</a:t>
            </a:r>
            <a:endParaRPr lang="en-US" sz="2800" dirty="0" smtClean="0"/>
          </a:p>
          <a:p>
            <a:pPr algn="ctr"/>
            <a:endParaRPr lang="en-US" sz="800" dirty="0"/>
          </a:p>
          <a:p>
            <a:pPr algn="ctr"/>
            <a:r>
              <a:rPr lang="en-US" sz="2400" dirty="0" smtClean="0"/>
              <a:t>BS in Biology </a:t>
            </a:r>
          </a:p>
          <a:p>
            <a:pPr algn="ctr"/>
            <a:r>
              <a:rPr lang="en-US" sz="2400" dirty="0" smtClean="0"/>
              <a:t>(Medical  Technology)</a:t>
            </a:r>
          </a:p>
          <a:p>
            <a:pPr algn="ctr"/>
            <a:r>
              <a:rPr lang="en-US" sz="2400" dirty="0" smtClean="0"/>
              <a:t>Auburn University</a:t>
            </a:r>
          </a:p>
          <a:p>
            <a:pPr algn="ctr"/>
            <a:r>
              <a:rPr lang="en-US" sz="2400" dirty="0" smtClean="0"/>
              <a:t>Class of ‘97</a:t>
            </a:r>
          </a:p>
          <a:p>
            <a:endParaRPr lang="en-US" dirty="0" smtClean="0"/>
          </a:p>
          <a:p>
            <a:endParaRPr lang="en-US" dirty="0" smtClean="0"/>
          </a:p>
          <a:p>
            <a:pPr algn="ctr"/>
            <a:r>
              <a:rPr lang="en-US" dirty="0" smtClean="0"/>
              <a:t>Director</a:t>
            </a:r>
            <a:r>
              <a:rPr lang="en-US" dirty="0"/>
              <a:t>, Biomedical Advanced Research and Development Authority (BARDA) </a:t>
            </a:r>
            <a:br>
              <a:rPr lang="en-US" dirty="0"/>
            </a:br>
            <a:endParaRPr lang="en-US" dirty="0" smtClean="0"/>
          </a:p>
          <a:p>
            <a:pPr algn="ctr"/>
            <a:r>
              <a:rPr lang="en-US" dirty="0" smtClean="0"/>
              <a:t>Deputy </a:t>
            </a:r>
            <a:r>
              <a:rPr lang="en-US" dirty="0"/>
              <a:t>Assistant Secretary in the Office of the Assistant Secretary for </a:t>
            </a:r>
            <a:r>
              <a:rPr lang="en-US" dirty="0" smtClean="0"/>
              <a:t>Preparedness </a:t>
            </a:r>
            <a:r>
              <a:rPr lang="en-US" dirty="0"/>
              <a:t>and Response (ASPR) </a:t>
            </a:r>
            <a:br>
              <a:rPr lang="en-US" dirty="0"/>
            </a:br>
            <a:endParaRPr lang="en-US" dirty="0" smtClean="0"/>
          </a:p>
          <a:p>
            <a:pPr algn="ctr"/>
            <a:r>
              <a:rPr lang="en-US" dirty="0" smtClean="0"/>
              <a:t>U.S</a:t>
            </a:r>
            <a:r>
              <a:rPr lang="en-US" dirty="0"/>
              <a:t>. Department of Health and Human Services</a:t>
            </a:r>
          </a:p>
        </p:txBody>
      </p:sp>
    </p:spTree>
    <p:extLst>
      <p:ext uri="{BB962C8B-B14F-4D97-AF65-F5344CB8AC3E}">
        <p14:creationId xmlns:p14="http://schemas.microsoft.com/office/powerpoint/2010/main" val="330387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286250" y="6477000"/>
            <a:ext cx="438150" cy="422275"/>
          </a:xfrm>
          <a:prstGeom prst="rect">
            <a:avLst/>
          </a:prstGeom>
        </p:spPr>
        <p:txBody>
          <a:bodyPr/>
          <a:lstStyle/>
          <a:p>
            <a:fld id="{1A8572D5-BD5B-4AA4-850A-98A5F90F1D91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Assumptions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75456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Vaccine that reduces the incidence of symptomatic clinical disease, or infection, will substantially lower the risk of CZS and of sexual transmission, and decrease the frequency of infected </a:t>
            </a:r>
            <a:r>
              <a:rPr lang="en-US" dirty="0" err="1" smtClean="0"/>
              <a:t>mosquitos</a:t>
            </a:r>
            <a:endParaRPr lang="en-US" dirty="0" smtClean="0"/>
          </a:p>
          <a:p>
            <a:r>
              <a:rPr lang="en-US" dirty="0" smtClean="0"/>
              <a:t>Vaccine-elicited neutralizing antibodies will be required for protective immunity</a:t>
            </a:r>
          </a:p>
          <a:p>
            <a:r>
              <a:rPr lang="en-US" dirty="0" smtClean="0"/>
              <a:t>An immune correlate can be identified that will provide critical data for vaccine candidates</a:t>
            </a:r>
          </a:p>
          <a:p>
            <a:r>
              <a:rPr lang="en-US" dirty="0" smtClean="0"/>
              <a:t>Corporate partners will remain committed</a:t>
            </a:r>
          </a:p>
          <a:p>
            <a:r>
              <a:rPr lang="en-US" dirty="0" smtClean="0"/>
              <a:t>Candidate vaccine(s) will be manufactured at sufficient scale to support Aims 2 and 3</a:t>
            </a:r>
          </a:p>
          <a:p>
            <a:r>
              <a:rPr lang="en-US" dirty="0" smtClean="0"/>
              <a:t>USG-driven mechanism will facilitate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22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936" y="28353"/>
            <a:ext cx="9144000" cy="657447"/>
          </a:xfrm>
        </p:spPr>
        <p:txBody>
          <a:bodyPr anchor="ctr"/>
          <a:lstStyle/>
          <a:p>
            <a:r>
              <a:rPr lang="en-US" sz="3000" dirty="0">
                <a:solidFill>
                  <a:srgbClr val="193175"/>
                </a:solidFill>
              </a:rPr>
              <a:t>Zika Virus Vaccine Landscape </a:t>
            </a:r>
            <a:r>
              <a:rPr lang="en-US" sz="3000" dirty="0" smtClean="0">
                <a:solidFill>
                  <a:srgbClr val="193175"/>
                </a:solidFill>
              </a:rPr>
              <a:t>February 2016</a:t>
            </a:r>
            <a:endParaRPr lang="en-US" sz="3000" dirty="0"/>
          </a:p>
        </p:txBody>
      </p:sp>
      <p:pic>
        <p:nvPicPr>
          <p:cNvPr id="4098" name="Picture 2" descr="The Zika landscape is spar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8201"/>
            <a:ext cx="9138557" cy="594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45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5478"/>
          </a:xfrm>
        </p:spPr>
        <p:txBody>
          <a:bodyPr/>
          <a:lstStyle/>
          <a:p>
            <a:r>
              <a:rPr lang="en-US" sz="3000" dirty="0" err="1"/>
              <a:t>Zika</a:t>
            </a:r>
            <a:r>
              <a:rPr lang="en-US" sz="3000" dirty="0"/>
              <a:t> Virus Vaccine Landscape March 2017</a:t>
            </a:r>
          </a:p>
        </p:txBody>
      </p:sp>
      <p:pic>
        <p:nvPicPr>
          <p:cNvPr id="3" name="Picture 2" descr="The landscape has bloome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" y="1063170"/>
            <a:ext cx="9132888" cy="579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331365" y="5943600"/>
            <a:ext cx="1726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See also the WHO vaccine pipeline tracker for continuing updates </a:t>
            </a:r>
          </a:p>
          <a:p>
            <a:r>
              <a:rPr lang="en-US" sz="800" u="sng" dirty="0">
                <a:solidFill>
                  <a:srgbClr val="0054A4"/>
                </a:solidFill>
              </a:rPr>
              <a:t>http://who.int/immunization/research/vaccine_pipeline_tracker_spreadsheet/en/</a:t>
            </a:r>
          </a:p>
        </p:txBody>
      </p:sp>
    </p:spTree>
    <p:extLst>
      <p:ext uri="{BB962C8B-B14F-4D97-AF65-F5344CB8AC3E}">
        <p14:creationId xmlns:p14="http://schemas.microsoft.com/office/powerpoint/2010/main" val="179051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286250" y="6477000"/>
            <a:ext cx="438150" cy="422275"/>
          </a:xfrm>
          <a:prstGeom prst="rect">
            <a:avLst/>
          </a:prstGeom>
        </p:spPr>
        <p:txBody>
          <a:bodyPr/>
          <a:lstStyle/>
          <a:p>
            <a:fld id="{1A8572D5-BD5B-4AA4-850A-98A5F90F1D91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sz="3600" dirty="0" smtClean="0"/>
              <a:t>HHS Zika Vaccines in Development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Nucleic Acid Vaccines</a:t>
            </a:r>
          </a:p>
          <a:p>
            <a:pPr lvl="1"/>
            <a:r>
              <a:rPr lang="en-US" dirty="0"/>
              <a:t>DNA – NIAID/VRC, pending </a:t>
            </a:r>
            <a:r>
              <a:rPr lang="en-US" dirty="0" smtClean="0"/>
              <a:t>partnership</a:t>
            </a:r>
          </a:p>
          <a:p>
            <a:pPr lvl="1"/>
            <a:r>
              <a:rPr lang="en-US" dirty="0" smtClean="0"/>
              <a:t>mRNA - NIAID/GSK</a:t>
            </a:r>
            <a:r>
              <a:rPr lang="en-US" dirty="0"/>
              <a:t>, </a:t>
            </a:r>
            <a:r>
              <a:rPr lang="en-US" dirty="0" smtClean="0"/>
              <a:t>BARDA </a:t>
            </a:r>
            <a:r>
              <a:rPr lang="en-US" dirty="0"/>
              <a:t>– novel vaccine delivery methodologies</a:t>
            </a:r>
          </a:p>
          <a:p>
            <a:pPr lvl="1"/>
            <a:r>
              <a:rPr lang="en-US" dirty="0" smtClean="0"/>
              <a:t>mRNA </a:t>
            </a:r>
            <a:r>
              <a:rPr lang="en-US" dirty="0"/>
              <a:t>– </a:t>
            </a:r>
            <a:r>
              <a:rPr lang="en-US" dirty="0" smtClean="0"/>
              <a:t>VRC/BARDA/</a:t>
            </a:r>
            <a:r>
              <a:rPr lang="en-US" dirty="0" err="1" smtClean="0"/>
              <a:t>Moderna</a:t>
            </a:r>
            <a:r>
              <a:rPr lang="en-US" dirty="0" smtClean="0"/>
              <a:t> Therapeutics</a:t>
            </a:r>
          </a:p>
          <a:p>
            <a:r>
              <a:rPr lang="en-US" b="1" dirty="0" smtClean="0"/>
              <a:t>Whole-particle </a:t>
            </a:r>
            <a:r>
              <a:rPr lang="en-US" b="1" dirty="0"/>
              <a:t>inactivated </a:t>
            </a:r>
            <a:r>
              <a:rPr lang="en-US" b="1" dirty="0" smtClean="0"/>
              <a:t>vaccines </a:t>
            </a:r>
          </a:p>
          <a:p>
            <a:pPr lvl="1"/>
            <a:r>
              <a:rPr lang="en-US" dirty="0" smtClean="0"/>
              <a:t>Based </a:t>
            </a:r>
            <a:r>
              <a:rPr lang="en-US" dirty="0"/>
              <a:t>on DoD platform for </a:t>
            </a:r>
            <a:r>
              <a:rPr lang="en-US" dirty="0" err="1"/>
              <a:t>flavivirus</a:t>
            </a:r>
            <a:r>
              <a:rPr lang="en-US" dirty="0"/>
              <a:t> </a:t>
            </a:r>
            <a:r>
              <a:rPr lang="en-US" dirty="0" smtClean="0"/>
              <a:t>inactivation </a:t>
            </a:r>
          </a:p>
          <a:p>
            <a:pPr lvl="1"/>
            <a:r>
              <a:rPr lang="en-US" dirty="0" smtClean="0"/>
              <a:t>WRAIR/NIAID/BARDA/SP </a:t>
            </a:r>
          </a:p>
          <a:p>
            <a:pPr lvl="1"/>
            <a:r>
              <a:rPr lang="en-US" dirty="0" smtClean="0"/>
              <a:t>BARDA/Takeda</a:t>
            </a:r>
            <a:endParaRPr lang="en-US" dirty="0"/>
          </a:p>
          <a:p>
            <a:r>
              <a:rPr lang="en-US" b="1" dirty="0" smtClean="0"/>
              <a:t>Live-attenuated </a:t>
            </a:r>
            <a:r>
              <a:rPr lang="en-US" b="1" dirty="0"/>
              <a:t>dengue/ZIKV chimeric</a:t>
            </a:r>
            <a:r>
              <a:rPr lang="en-US" dirty="0"/>
              <a:t> </a:t>
            </a:r>
            <a:r>
              <a:rPr lang="en-US" dirty="0" smtClean="0"/>
              <a:t>–  </a:t>
            </a:r>
          </a:p>
          <a:p>
            <a:pPr lvl="1"/>
            <a:r>
              <a:rPr lang="en-US" dirty="0" smtClean="0"/>
              <a:t>Based </a:t>
            </a:r>
            <a:r>
              <a:rPr lang="en-US" dirty="0"/>
              <a:t>on NIAID dengue vaccine </a:t>
            </a:r>
            <a:r>
              <a:rPr lang="en-US" dirty="0" smtClean="0"/>
              <a:t>candidate, for </a:t>
            </a:r>
            <a:r>
              <a:rPr lang="en-US" dirty="0"/>
              <a:t>non-obstetric </a:t>
            </a:r>
            <a:r>
              <a:rPr lang="en-US" dirty="0" smtClean="0"/>
              <a:t>population,</a:t>
            </a:r>
          </a:p>
          <a:p>
            <a:pPr lvl="1"/>
            <a:r>
              <a:rPr lang="en-US" dirty="0" smtClean="0"/>
              <a:t>NIAID/</a:t>
            </a:r>
            <a:r>
              <a:rPr lang="en-US" dirty="0" err="1" smtClean="0"/>
              <a:t>Butantan</a:t>
            </a:r>
            <a:endParaRPr lang="en-US" dirty="0" smtClean="0"/>
          </a:p>
          <a:p>
            <a:r>
              <a:rPr lang="en-US" b="1" dirty="0" smtClean="0"/>
              <a:t>Vesicular stomatitis virus</a:t>
            </a:r>
            <a:r>
              <a:rPr lang="en-US" dirty="0" smtClean="0"/>
              <a:t> </a:t>
            </a:r>
            <a:r>
              <a:rPr lang="en-US" sz="2000" dirty="0" smtClean="0"/>
              <a:t>(VSV)</a:t>
            </a:r>
          </a:p>
          <a:p>
            <a:pPr lvl="1"/>
            <a:r>
              <a:rPr lang="en-US" dirty="0" smtClean="0"/>
              <a:t>NIAID/Harvard</a:t>
            </a:r>
          </a:p>
        </p:txBody>
      </p:sp>
    </p:spTree>
    <p:extLst>
      <p:ext uri="{BB962C8B-B14F-4D97-AF65-F5344CB8AC3E}">
        <p14:creationId xmlns:p14="http://schemas.microsoft.com/office/powerpoint/2010/main" val="162036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Nucleic Acid Vaccines</a:t>
            </a:r>
            <a:endParaRPr lang="en-US" dirty="0"/>
          </a:p>
        </p:txBody>
      </p:sp>
      <p:pic>
        <p:nvPicPr>
          <p:cNvPr id="5122" name="Picture 2" descr="Schematics of the DNA vector and clinical trial desig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1019"/>
            <a:ext cx="9144000" cy="573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28158" y="1219200"/>
            <a:ext cx="514518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NIAID/VRC </a:t>
            </a:r>
            <a:r>
              <a:rPr lang="en-US" dirty="0" err="1" smtClean="0"/>
              <a:t>Zika</a:t>
            </a:r>
            <a:r>
              <a:rPr lang="en-US" dirty="0" smtClean="0"/>
              <a:t> DNA vaccine</a:t>
            </a:r>
          </a:p>
          <a:p>
            <a:pPr lvl="1"/>
            <a:r>
              <a:rPr lang="en-US" dirty="0" smtClean="0"/>
              <a:t>Fully protective in murine and NHP models</a:t>
            </a:r>
          </a:p>
          <a:p>
            <a:pPr lvl="1"/>
            <a:r>
              <a:rPr lang="en-US" dirty="0" smtClean="0"/>
              <a:t>Two Phase 1 trials to determine optimal construct, regimen and delivery - results by 2Q17</a:t>
            </a:r>
          </a:p>
          <a:p>
            <a:pPr lvl="1"/>
            <a:r>
              <a:rPr lang="en-US" dirty="0" smtClean="0"/>
              <a:t>Phase 2a/2b trial to begin in April 2017 in Latin America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42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Nucleic Acid </a:t>
            </a:r>
            <a:r>
              <a:rPr lang="en-US" dirty="0" smtClean="0"/>
              <a:t>Vaccines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87150"/>
            <a:ext cx="5105400" cy="5334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Moderna</a:t>
            </a:r>
            <a:r>
              <a:rPr lang="en-US" dirty="0" smtClean="0"/>
              <a:t> mRNA Vaccine</a:t>
            </a:r>
          </a:p>
          <a:p>
            <a:pPr lvl="1"/>
            <a:r>
              <a:rPr lang="en-US" dirty="0" smtClean="0"/>
              <a:t>Novel </a:t>
            </a:r>
            <a:r>
              <a:rPr lang="en-US" dirty="0"/>
              <a:t>chemistry enables mRNA to elude intracellular innate immune </a:t>
            </a:r>
            <a:r>
              <a:rPr lang="en-US" dirty="0" smtClean="0"/>
              <a:t>responses and act </a:t>
            </a:r>
            <a:r>
              <a:rPr lang="en-US" dirty="0"/>
              <a:t>like a native mRNA to express foreign gene</a:t>
            </a:r>
          </a:p>
          <a:p>
            <a:pPr lvl="1"/>
            <a:r>
              <a:rPr lang="en-US" dirty="0"/>
              <a:t>Robust, protective immunological responses in animal models</a:t>
            </a:r>
          </a:p>
          <a:p>
            <a:pPr lvl="1"/>
            <a:r>
              <a:rPr lang="en-US" dirty="0"/>
              <a:t>Needle and syringe delivery</a:t>
            </a:r>
          </a:p>
          <a:p>
            <a:pPr lvl="1"/>
            <a:r>
              <a:rPr lang="en-US" dirty="0"/>
              <a:t>Phase 1 initiated in December 2016</a:t>
            </a:r>
          </a:p>
          <a:p>
            <a:endParaRPr lang="en-US" sz="1400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3075" name="Picture 3" descr="Moderna's mRNA vaccine technology summary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46473"/>
            <a:ext cx="2895600" cy="467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655552"/>
            <a:ext cx="2438400" cy="1945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4653379"/>
            <a:ext cx="2023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Lipid </a:t>
            </a:r>
            <a:r>
              <a:rPr lang="en-US" sz="1600" dirty="0" err="1" smtClean="0"/>
              <a:t>NanoParticle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4382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sz="3600" dirty="0" smtClean="0"/>
              <a:t>Inactivated Zika Vaccines (ZPIV)</a:t>
            </a:r>
            <a:endParaRPr lang="en-US" sz="3600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286250" y="6477000"/>
            <a:ext cx="438150" cy="422275"/>
          </a:xfrm>
          <a:prstGeom prst="rect">
            <a:avLst/>
          </a:prstGeom>
        </p:spPr>
        <p:txBody>
          <a:bodyPr/>
          <a:lstStyle/>
          <a:p>
            <a:fld id="{1A8572D5-BD5B-4AA4-850A-98A5F90F1D91}" type="slidenum">
              <a:rPr lang="en-US"/>
              <a:pPr/>
              <a:t>26</a:t>
            </a:fld>
            <a:endParaRPr lang="en-US" dirty="0"/>
          </a:p>
        </p:txBody>
      </p:sp>
      <p:pic>
        <p:nvPicPr>
          <p:cNvPr id="9218" name="Picture 2" descr="Company logo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25527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04801" y="1447800"/>
            <a:ext cx="6515100" cy="45720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Two candidates in development: </a:t>
            </a:r>
            <a:r>
              <a:rPr lang="en-US" sz="2000" dirty="0" err="1" smtClean="0"/>
              <a:t>Sanofi</a:t>
            </a:r>
            <a:r>
              <a:rPr lang="en-US" sz="2000" dirty="0" smtClean="0"/>
              <a:t> Pasteur and Takeda</a:t>
            </a:r>
          </a:p>
          <a:p>
            <a:r>
              <a:rPr lang="en-US" sz="2000" dirty="0" smtClean="0"/>
              <a:t>Formalin-inactivated Zika virus, alum-adjuvanted</a:t>
            </a:r>
          </a:p>
          <a:p>
            <a:r>
              <a:rPr lang="en-US" sz="2000" dirty="0" smtClean="0"/>
              <a:t>“Proof-of-concept” lot manufactured by WRAIR based on technology used for Japanese Encephalitis vaccine</a:t>
            </a:r>
          </a:p>
          <a:p>
            <a:r>
              <a:rPr lang="en-US" sz="2000" dirty="0" smtClean="0"/>
              <a:t>Vaccine is fully protective in mice and NHP models</a:t>
            </a:r>
          </a:p>
          <a:p>
            <a:r>
              <a:rPr lang="en-US" sz="2000" dirty="0" smtClean="0"/>
              <a:t>NIAID and WRAIR will conduct four Phase 1 clinical trials to evaluate safety and immunogenicity</a:t>
            </a:r>
          </a:p>
          <a:p>
            <a:r>
              <a:rPr lang="en-US" sz="2000" dirty="0" smtClean="0"/>
              <a:t>WRAIR is transferring technology to Sanofi Pasteur – accelerating development</a:t>
            </a:r>
          </a:p>
          <a:p>
            <a:r>
              <a:rPr lang="en-US" sz="2000" dirty="0" smtClean="0"/>
              <a:t>BARDA awarded development contracts to Sanofi and Takeda to manufacture and license an inactivated Zika vaccine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5267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smtClean="0">
                <a:effectLst/>
              </a:rPr>
              <a:t>Live Attenuated Dengue/Zika Chimeric Vaccine</a:t>
            </a:r>
            <a:endParaRPr lang="en-US" sz="3600" dirty="0">
              <a:effectLst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US" dirty="0" smtClean="0"/>
              <a:t>Developed by NIAID/Laboratory of Infectious Diseases using attenuated live dengue vaccine platform</a:t>
            </a:r>
          </a:p>
          <a:p>
            <a:r>
              <a:rPr lang="en-US" dirty="0" smtClean="0"/>
              <a:t>Dengue vaccine in Phase 3 trials (Brazil)</a:t>
            </a:r>
          </a:p>
          <a:p>
            <a:r>
              <a:rPr lang="en-US" dirty="0" smtClean="0"/>
              <a:t>Zika vaccine built on dengue 2 backbone</a:t>
            </a:r>
          </a:p>
          <a:p>
            <a:r>
              <a:rPr lang="en-US" dirty="0" smtClean="0"/>
              <a:t>Phase 1 trial to launch in 2017</a:t>
            </a:r>
            <a:endParaRPr lang="en-US" dirty="0"/>
          </a:p>
        </p:txBody>
      </p:sp>
      <p:pic>
        <p:nvPicPr>
          <p:cNvPr id="10242" name="Picture 2" descr="Schematic of chimeric Zika gen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800600"/>
            <a:ext cx="52101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9" descr="NIAID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352800"/>
            <a:ext cx="792040" cy="102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41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 txBox="1">
            <a:spLocks/>
          </p:cNvSpPr>
          <p:nvPr/>
        </p:nvSpPr>
        <p:spPr>
          <a:xfrm>
            <a:off x="5124450" y="6477000"/>
            <a:ext cx="438150" cy="42227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8572D5-BD5B-4AA4-850A-98A5F90F1D9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38" y="123100"/>
            <a:ext cx="8391525" cy="334100"/>
          </a:xfrm>
        </p:spPr>
        <p:txBody>
          <a:bodyPr/>
          <a:lstStyle/>
          <a:p>
            <a:pPr defTabSz="762000"/>
            <a:r>
              <a:rPr lang="en-US" sz="2800" dirty="0" smtClean="0">
                <a:effectLst/>
              </a:rPr>
              <a:t>Alignment of USG Vaccine Candidates to Aims</a:t>
            </a:r>
            <a:endParaRPr lang="de-DE" sz="2800" dirty="0">
              <a:effectLst/>
            </a:endParaRPr>
          </a:p>
        </p:txBody>
      </p:sp>
      <p:pic>
        <p:nvPicPr>
          <p:cNvPr id="1026" name="Picture 2" descr="A figures showing that nucleic acid vaccines will be ready sooner and appropriate for rapid deploymen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1554"/>
            <a:ext cx="9144001" cy="5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09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8194" name="Picture 2" descr="The clinical defvlopment plan timelines for each USG supported ZIka vaccine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1771"/>
            <a:ext cx="8229600" cy="838200"/>
          </a:xfrm>
        </p:spPr>
        <p:txBody>
          <a:bodyPr/>
          <a:lstStyle/>
          <a:p>
            <a:r>
              <a:rPr lang="en-US" sz="3200" dirty="0" smtClean="0"/>
              <a:t>USG ZIKV Trials – Proposed Timelines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6471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66"/>
                </a:solidFill>
              </a:rPr>
              <a:t>BARDA’s Mission</a:t>
            </a:r>
            <a:br>
              <a:rPr lang="en-US" dirty="0">
                <a:solidFill>
                  <a:srgbClr val="000066"/>
                </a:solidFill>
              </a:rPr>
            </a:br>
            <a:endParaRPr lang="en-US" dirty="0"/>
          </a:p>
        </p:txBody>
      </p:sp>
      <p:pic>
        <p:nvPicPr>
          <p:cNvPr id="1026" name="Picture 2" descr="A Venn diagram of medical counter measure categories: vaccines, therapeutics and diagnostic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56768"/>
            <a:ext cx="4267200" cy="374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idx="1"/>
          </p:nvPr>
        </p:nvSpPr>
        <p:spPr bwMode="auto">
          <a:xfrm>
            <a:off x="457200" y="838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700" marR="1120140">
              <a:lnSpc>
                <a:spcPct val="100000"/>
              </a:lnSpc>
              <a:spcAft>
                <a:spcPts val="1800"/>
              </a:spcAft>
              <a:buClr>
                <a:srgbClr val="1A3378"/>
              </a:buClr>
              <a:tabLst>
                <a:tab pos="469900" algn="l"/>
              </a:tabLst>
            </a:pPr>
            <a:r>
              <a:rPr lang="en-US" sz="2400" spc="-25" dirty="0">
                <a:solidFill>
                  <a:srgbClr val="1A3378"/>
                </a:solidFill>
                <a:cs typeface="Verdana"/>
              </a:rPr>
              <a:t>BARDA’s mission is to develop and </a:t>
            </a:r>
            <a:r>
              <a:rPr lang="en-US" sz="2400" spc="-25" dirty="0" smtClean="0">
                <a:solidFill>
                  <a:srgbClr val="1A3378"/>
                </a:solidFill>
                <a:cs typeface="Verdana"/>
              </a:rPr>
              <a:t>make available </a:t>
            </a:r>
            <a:r>
              <a:rPr lang="en-US" sz="2400" spc="-25" dirty="0">
                <a:solidFill>
                  <a:srgbClr val="1A3378"/>
                </a:solidFill>
                <a:cs typeface="Verdana"/>
              </a:rPr>
              <a:t>medical countermeasures to address Chemical, Biological, Radiological, and Nuclear (CBRN) threats, Pandemic Influenza (PI), and Emerging and Infectious Diseases (EID</a:t>
            </a:r>
            <a:r>
              <a:rPr lang="en-US" sz="2400" spc="-25" dirty="0" smtClean="0">
                <a:solidFill>
                  <a:srgbClr val="1A3378"/>
                </a:solidFill>
                <a:cs typeface="Verdana"/>
              </a:rPr>
              <a:t>).</a:t>
            </a:r>
            <a:endParaRPr kumimoji="1"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SzPct val="125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66"/>
              </a:solidFill>
            </a:endParaRPr>
          </a:p>
        </p:txBody>
      </p:sp>
      <p:pic>
        <p:nvPicPr>
          <p:cNvPr id="8" name="Picture 54" descr="The BARDA log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2813" y="63487"/>
            <a:ext cx="1074988" cy="107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655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6240" y="317500"/>
            <a:ext cx="8682037" cy="3341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 dirty="0" smtClean="0">
                <a:effectLst/>
              </a:rPr>
              <a:t>Purpose of Setting Product Characteristics </a:t>
            </a:r>
            <a:endParaRPr lang="en-US" noProof="0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2206" y="4898712"/>
            <a:ext cx="6930103" cy="7596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88900" tIns="88900" rIns="88900" bIns="88900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ct val="0"/>
              </a:spcAft>
              <a:buSzPct val="100000"/>
              <a:defRPr sz="1400" b="1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</a:rPr>
              <a:t>Criteria will evolve as new data are available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8316" y="1676550"/>
            <a:ext cx="8646301" cy="2460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06000"/>
              </a:lnSpc>
              <a:spcAft>
                <a:spcPts val="800"/>
              </a:spcAft>
            </a:pPr>
            <a:r>
              <a:rPr lang="en-US" sz="16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Align USG on minimal and preferred characteristics for Zika vaccine candidates</a:t>
            </a:r>
          </a:p>
          <a:p>
            <a:pPr lvl="2">
              <a:lnSpc>
                <a:spcPct val="106000"/>
              </a:lnSpc>
              <a:spcAft>
                <a:spcPts val="800"/>
              </a:spcAft>
            </a:pPr>
            <a:endParaRPr lang="en-US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lnSpc>
                <a:spcPct val="106000"/>
              </a:lnSpc>
              <a:spcAft>
                <a:spcPts val="800"/>
              </a:spcAft>
            </a:pPr>
            <a:r>
              <a:rPr lang="en-US" sz="16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Communicate USG intent </a:t>
            </a:r>
            <a:r>
              <a:rPr lang="en-US" sz="16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Calibri" panose="020F0502020204030204" pitchFamily="34" charset="0"/>
              </a:rPr>
              <a:t>on Zika vaccines</a:t>
            </a:r>
            <a:r>
              <a:rPr lang="en-US" sz="16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to existing and potential </a:t>
            </a: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industry </a:t>
            </a:r>
            <a:r>
              <a:rPr lang="en-US" sz="16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partners</a:t>
            </a:r>
          </a:p>
          <a:p>
            <a:pPr lvl="2">
              <a:lnSpc>
                <a:spcPct val="106000"/>
              </a:lnSpc>
              <a:spcAft>
                <a:spcPts val="800"/>
              </a:spcAft>
            </a:pPr>
            <a:endParaRPr lang="en-US" sz="2400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lnSpc>
                <a:spcPct val="106000"/>
              </a:lnSpc>
              <a:spcAft>
                <a:spcPts val="800"/>
              </a:spcAft>
            </a:pPr>
            <a:r>
              <a:rPr lang="en-US" sz="16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Set criteria for prioritizing</a:t>
            </a: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6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down-selecting candidates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1650" y="6635"/>
            <a:ext cx="3432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Pre-decisional Procurement Sensitive</a:t>
            </a:r>
            <a:endParaRPr lang="en-US" sz="1200" b="1" dirty="0"/>
          </a:p>
        </p:txBody>
      </p:sp>
      <p:sp>
        <p:nvSpPr>
          <p:cNvPr id="13" name="Slide Number Placeholder 2"/>
          <p:cNvSpPr txBox="1">
            <a:spLocks/>
          </p:cNvSpPr>
          <p:nvPr/>
        </p:nvSpPr>
        <p:spPr>
          <a:xfrm>
            <a:off x="4286250" y="6477000"/>
            <a:ext cx="438150" cy="42227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8572D5-BD5B-4AA4-850A-98A5F90F1D9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132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6240" y="128308"/>
            <a:ext cx="8682037" cy="3341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smtClean="0">
                <a:effectLst/>
              </a:rPr>
              <a:t>Product Characteristic Setting Considerations </a:t>
            </a:r>
            <a:r>
              <a:rPr lang="en-US" sz="3600" dirty="0">
                <a:effectLst/>
              </a:rPr>
              <a:t>for Aim </a:t>
            </a:r>
            <a:r>
              <a:rPr lang="en-US" sz="3600" dirty="0" smtClean="0">
                <a:effectLst/>
              </a:rPr>
              <a:t>2 </a:t>
            </a:r>
            <a:endParaRPr lang="en-US" sz="3600" dirty="0"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0732" y="1143000"/>
            <a:ext cx="8646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 i="1" dirty="0"/>
              <a:t>Make candidate vaccine(s) available under an appropriate regulatory mechanism by 2018 to US populations at high risk of exposure, including travelers to areas where outbreaks persist</a:t>
            </a:r>
          </a:p>
        </p:txBody>
      </p:sp>
      <p:graphicFrame>
        <p:nvGraphicFramePr>
          <p:cNvPr id="7" name="Table 6" descr="A list of sample product characteristics and example considerations.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697907"/>
              </p:ext>
            </p:extLst>
          </p:nvPr>
        </p:nvGraphicFramePr>
        <p:xfrm>
          <a:off x="69850" y="1752600"/>
          <a:ext cx="899795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7150"/>
                <a:gridCol w="64008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Example Characteristics 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Example Considerations 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Target Population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defTabSz="914400" rtl="0" eaLnBrk="1" fontAlgn="base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u="none" strike="noStrike" kern="1200" dirty="0" smtClean="0">
                          <a:solidFill>
                            <a:schemeClr val="tx1"/>
                          </a:solidFill>
                          <a:effectLst>
                            <a:outerShdw sx="0" sy="0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Identify individuals</a:t>
                      </a:r>
                      <a:r>
                        <a:rPr lang="en-US" sz="1400" b="0" u="none" strike="noStrike" kern="1200" baseline="0" dirty="0" smtClean="0">
                          <a:solidFill>
                            <a:schemeClr val="tx1"/>
                          </a:solidFill>
                          <a:effectLst>
                            <a:outerShdw sx="0" sy="0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at greatest risk. Both females and males?</a:t>
                      </a:r>
                      <a:endParaRPr lang="en-US" sz="1400" b="0" u="none" strike="noStrike" kern="1200" dirty="0" smtClean="0">
                        <a:solidFill>
                          <a:schemeClr val="tx1"/>
                        </a:solidFill>
                        <a:effectLst>
                          <a:outerShdw sx="0" sy="0">
                            <a:srgbClr val="00000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lvl="0" indent="-171450" algn="l" defTabSz="914400" rtl="0" eaLnBrk="1" fontAlgn="base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u="none" strike="noStrike" kern="1200" dirty="0" smtClean="0">
                          <a:solidFill>
                            <a:schemeClr val="tx1"/>
                          </a:solidFill>
                          <a:effectLst>
                            <a:outerShdw sx="0" sy="0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Who</a:t>
                      </a:r>
                      <a:r>
                        <a:rPr lang="en-US" sz="1400" b="0" u="none" strike="noStrike" kern="1200" baseline="0" dirty="0" smtClean="0">
                          <a:solidFill>
                            <a:schemeClr val="tx1"/>
                          </a:solidFill>
                          <a:effectLst>
                            <a:outerShdw sx="0" sy="0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should be excluded?</a:t>
                      </a:r>
                      <a:endParaRPr lang="en-US" sz="1400" b="0" u="none" strike="noStrike" kern="1200" dirty="0" smtClean="0">
                        <a:solidFill>
                          <a:schemeClr val="tx1"/>
                        </a:solidFill>
                        <a:effectLst>
                          <a:outerShdw sx="0" sy="0">
                            <a:srgbClr val="00000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Indication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defTabSz="914400" rtl="0" eaLnBrk="1" fontAlgn="base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u="none" strike="noStrike" kern="1200" dirty="0" smtClean="0">
                          <a:solidFill>
                            <a:schemeClr val="tx1"/>
                          </a:solidFill>
                          <a:effectLst>
                            <a:outerShdw sx="0" sy="0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How should</a:t>
                      </a:r>
                      <a:r>
                        <a:rPr lang="en-US" sz="1400" b="0" u="none" strike="noStrike" kern="1200" baseline="0" dirty="0" smtClean="0">
                          <a:solidFill>
                            <a:schemeClr val="tx1"/>
                          </a:solidFill>
                          <a:effectLst>
                            <a:outerShdw sx="0" sy="0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the efficacy of the vaccine be determined (measured)? </a:t>
                      </a:r>
                      <a:endParaRPr lang="en-US" sz="1400" b="0" u="none" strike="noStrike" kern="1200" dirty="0" smtClean="0">
                        <a:solidFill>
                          <a:schemeClr val="tx1"/>
                        </a:solidFill>
                        <a:effectLst>
                          <a:outerShdw sx="0" sy="0">
                            <a:srgbClr val="00000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Efficacy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defTabSz="914400" rtl="0" eaLnBrk="1" fontAlgn="base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u="none" strike="noStrike" kern="1200" dirty="0" smtClean="0">
                          <a:solidFill>
                            <a:schemeClr val="tx1"/>
                          </a:solidFill>
                          <a:effectLst>
                            <a:outerShdw sx="0" sy="0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What magnitude</a:t>
                      </a:r>
                      <a:r>
                        <a:rPr lang="en-US" sz="1400" b="0" u="none" strike="noStrike" kern="1200" baseline="0" dirty="0" smtClean="0">
                          <a:solidFill>
                            <a:schemeClr val="tx1"/>
                          </a:solidFill>
                          <a:effectLst>
                            <a:outerShdw sx="0" sy="0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efficacy is acceptable? How long should it last?</a:t>
                      </a:r>
                      <a:endParaRPr lang="en-US" sz="1400" b="0" u="none" strike="noStrike" kern="1200" dirty="0" smtClean="0">
                        <a:solidFill>
                          <a:schemeClr val="tx1"/>
                        </a:solidFill>
                        <a:effectLst>
                          <a:outerShdw sx="0" sy="0">
                            <a:srgbClr val="00000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9198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Safety/ Reactogenicity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defTabSz="914400" rtl="0" eaLnBrk="1" fontAlgn="base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u="none" strike="noStrike" kern="1200" dirty="0" smtClean="0">
                          <a:solidFill>
                            <a:schemeClr val="tx1"/>
                          </a:solidFill>
                          <a:effectLst>
                            <a:outerShdw sx="0" sy="0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What is</a:t>
                      </a:r>
                      <a:r>
                        <a:rPr lang="en-US" sz="1400" b="0" u="none" strike="noStrike" kern="1200" baseline="0" dirty="0" smtClean="0">
                          <a:solidFill>
                            <a:schemeClr val="tx1"/>
                          </a:solidFill>
                          <a:effectLst>
                            <a:outerShdw sx="0" sy="0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an acceptable safety profile?</a:t>
                      </a:r>
                      <a:endParaRPr lang="en-US" sz="1400" b="0" u="none" strike="noStrike" kern="1200" dirty="0" smtClean="0">
                        <a:solidFill>
                          <a:schemeClr val="tx1"/>
                        </a:solidFill>
                        <a:effectLst>
                          <a:outerShdw sx="0" sy="0">
                            <a:srgbClr val="00000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9198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Route of Administration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u="none" strike="noStrike" kern="1200" dirty="0" smtClean="0">
                          <a:solidFill>
                            <a:schemeClr val="tx1"/>
                          </a:solidFill>
                          <a:effectLst>
                            <a:outerShdw sx="0" sy="0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Intramuscular? Are</a:t>
                      </a:r>
                      <a:r>
                        <a:rPr lang="en-US" sz="1400" b="0" u="none" strike="noStrike" kern="1200" baseline="0" dirty="0" smtClean="0">
                          <a:solidFill>
                            <a:schemeClr val="tx1"/>
                          </a:solidFill>
                          <a:effectLst>
                            <a:outerShdw sx="0" sy="0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multiple injections acceptable?</a:t>
                      </a:r>
                      <a:endParaRPr lang="en-US" sz="1400" b="0" u="none" strike="noStrike" kern="1200" dirty="0" smtClean="0">
                        <a:solidFill>
                          <a:schemeClr val="tx1"/>
                        </a:solidFill>
                        <a:effectLst>
                          <a:outerShdw sx="0" sy="0">
                            <a:srgbClr val="00000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9198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Dose Schedule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u="none" strike="noStrike" kern="1200" dirty="0" smtClean="0">
                          <a:solidFill>
                            <a:schemeClr val="tx1"/>
                          </a:solidFill>
                          <a:effectLst>
                            <a:outerShdw sx="0" sy="0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How many doses will be necessary</a:t>
                      </a:r>
                      <a:r>
                        <a:rPr lang="en-US" sz="1400" b="0" u="none" strike="noStrike" kern="1200" baseline="0" dirty="0" smtClean="0">
                          <a:solidFill>
                            <a:schemeClr val="tx1"/>
                          </a:solidFill>
                          <a:effectLst>
                            <a:outerShdw sx="0" sy="0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? When should they be administered?</a:t>
                      </a:r>
                      <a:endParaRPr lang="en-US" sz="1400" b="0" u="none" strike="noStrike" kern="1200" dirty="0" smtClean="0">
                        <a:solidFill>
                          <a:schemeClr val="tx1"/>
                        </a:solidFill>
                        <a:effectLst>
                          <a:outerShdw sx="0" sy="0">
                            <a:srgbClr val="00000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35462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Product Stability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and Storage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fontAlgn="base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Are frozen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vaccine doses acceptable?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lvl="0" indent="-171450" fontAlgn="base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long should the vaccine remain potent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at 2-8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°C?</a:t>
                      </a:r>
                    </a:p>
                    <a:p>
                      <a:pPr marL="171450" lvl="0" indent="-171450" fontAlgn="base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room temperature? </a:t>
                      </a:r>
                    </a:p>
                    <a:p>
                      <a:pPr marL="171450" lvl="0" indent="-171450" fontAlgn="base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Should a preservative be allowed?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90500" y="6459008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For Official USG Use Only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49530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133E570-93D0-4B13-B11D-0FFB2432C31C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231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286250" y="6477000"/>
            <a:ext cx="438150" cy="422275"/>
          </a:xfrm>
          <a:prstGeom prst="rect">
            <a:avLst/>
          </a:prstGeom>
        </p:spPr>
        <p:txBody>
          <a:bodyPr/>
          <a:lstStyle/>
          <a:p>
            <a:fld id="{1A8572D5-BD5B-4AA4-850A-98A5F90F1D91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>
                <a:effectLst/>
              </a:rPr>
              <a:t>Aim 2 Strategy</a:t>
            </a:r>
            <a:endParaRPr lang="en-US" dirty="0">
              <a:effectLst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Rapid preclinical (murine and NHP) and Phase 1 clinical evaluations (</a:t>
            </a:r>
            <a:r>
              <a:rPr lang="en-US" dirty="0" err="1" smtClean="0"/>
              <a:t>sero</a:t>
            </a:r>
            <a:r>
              <a:rPr lang="en-US" dirty="0" smtClean="0"/>
              <a:t>-negative and </a:t>
            </a:r>
            <a:r>
              <a:rPr lang="en-US" dirty="0" err="1" smtClean="0"/>
              <a:t>sero</a:t>
            </a:r>
            <a:r>
              <a:rPr lang="en-US" dirty="0" smtClean="0"/>
              <a:t>-positive)</a:t>
            </a:r>
          </a:p>
          <a:p>
            <a:r>
              <a:rPr lang="en-US" dirty="0" smtClean="0"/>
              <a:t>Development of cGMP manufacturing processes</a:t>
            </a:r>
          </a:p>
          <a:p>
            <a:r>
              <a:rPr lang="en-US" dirty="0" smtClean="0"/>
              <a:t>Phase 2b efficacy study endpoints</a:t>
            </a:r>
          </a:p>
          <a:p>
            <a:pPr lvl="1"/>
            <a:r>
              <a:rPr lang="en-US" dirty="0" smtClean="0"/>
              <a:t>Disease</a:t>
            </a:r>
          </a:p>
          <a:p>
            <a:pPr lvl="1"/>
            <a:r>
              <a:rPr lang="en-US" dirty="0" smtClean="0"/>
              <a:t>Infection</a:t>
            </a:r>
          </a:p>
          <a:p>
            <a:r>
              <a:rPr lang="en-US" dirty="0" smtClean="0"/>
              <a:t>Standardized assays to establish potential immune correlates of protection</a:t>
            </a:r>
          </a:p>
          <a:p>
            <a:r>
              <a:rPr lang="en-US" dirty="0" smtClean="0"/>
              <a:t>Establish regulatory framework with FDA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794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9600" y="6400800"/>
            <a:ext cx="561975" cy="365125"/>
          </a:xfrm>
        </p:spPr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2300"/>
          </a:xfrm>
        </p:spPr>
        <p:txBody>
          <a:bodyPr/>
          <a:lstStyle/>
          <a:p>
            <a:r>
              <a:rPr lang="en-US" sz="3200" dirty="0">
                <a:effectLst/>
              </a:rPr>
              <a:t>Aim 2 Target Population Considerations </a:t>
            </a:r>
            <a:endParaRPr lang="en-US" sz="3200" dirty="0"/>
          </a:p>
        </p:txBody>
      </p:sp>
      <p:pic>
        <p:nvPicPr>
          <p:cNvPr id="2050" name="Picture 2" descr="A figure illustrating the the size of various populations in the United States at greatest risk of Zika infection in case of an outbreak.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981"/>
            <a:ext cx="9144000" cy="583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121920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C5C5C"/>
                </a:solidFill>
              </a:rPr>
              <a:t>Limited vaccine supply and delivery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C5C5C"/>
                </a:solidFill>
              </a:rPr>
              <a:t>Greatest risk populations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C5C5C"/>
                </a:solidFill>
              </a:rPr>
              <a:t>Risk – benefit assessment</a:t>
            </a:r>
            <a:endParaRPr lang="en-US" dirty="0">
              <a:solidFill>
                <a:srgbClr val="5C5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58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/>
              <a:t>Work with industry partners to develop robust cGMP manufacturing processes</a:t>
            </a:r>
          </a:p>
          <a:p>
            <a:r>
              <a:rPr lang="en-US" dirty="0"/>
              <a:t>Assume that Phase 3 efficacy will be determined in field trials using clinical and/or infectivity endpoints</a:t>
            </a:r>
          </a:p>
          <a:p>
            <a:r>
              <a:rPr lang="en-US" dirty="0"/>
              <a:t>Prepare for potential that epidemic will wane and accelerated approval path will be required– USG developing NHP model to assess correlates of protection</a:t>
            </a:r>
          </a:p>
          <a:p>
            <a:r>
              <a:rPr lang="en-US" dirty="0"/>
              <a:t>Provide sufficient financial support to carry through Phase 3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>
                <a:effectLst/>
              </a:rPr>
              <a:t>Aim 3 Strategy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196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12700"/>
            <a:ext cx="8915400" cy="7493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 smtClean="0"/>
              <a:t>Notional Product Characteristics for </a:t>
            </a:r>
            <a:r>
              <a:rPr lang="en-US" sz="3200" dirty="0"/>
              <a:t>Aim 3</a:t>
            </a:r>
          </a:p>
        </p:txBody>
      </p:sp>
      <p:sp>
        <p:nvSpPr>
          <p:cNvPr id="7" name="Rectangle 6"/>
          <p:cNvSpPr/>
          <p:nvPr/>
        </p:nvSpPr>
        <p:spPr>
          <a:xfrm>
            <a:off x="303644" y="799196"/>
            <a:ext cx="84664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1800"/>
              </a:spcAft>
              <a:buSzPct val="100000"/>
            </a:pPr>
            <a:r>
              <a:rPr lang="en-US" sz="1400" i="1" dirty="0"/>
              <a:t>Work with industry partners to commercialize vaccine(s) for broad </a:t>
            </a:r>
            <a:r>
              <a:rPr lang="en-US" sz="1400" i="1" dirty="0" smtClean="0"/>
              <a:t>distribution </a:t>
            </a:r>
            <a:r>
              <a:rPr lang="en-US" sz="1400" i="1" dirty="0"/>
              <a:t>by 2020</a:t>
            </a:r>
          </a:p>
        </p:txBody>
      </p:sp>
      <p:pic>
        <p:nvPicPr>
          <p:cNvPr id="4098" name="Picture 2" descr="A list of sample product characteristics and example considerations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3" y="1284064"/>
            <a:ext cx="9029337" cy="473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7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419600" y="6324600"/>
            <a:ext cx="561975" cy="396875"/>
          </a:xfrm>
        </p:spPr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 smtClean="0">
                <a:effectLst/>
              </a:rPr>
              <a:t>Regulatory Framework to Make </a:t>
            </a:r>
            <a:r>
              <a:rPr lang="en-US" sz="3200" dirty="0" err="1" smtClean="0">
                <a:effectLst/>
              </a:rPr>
              <a:t>Zika</a:t>
            </a:r>
            <a:r>
              <a:rPr lang="en-US" sz="3200" dirty="0" smtClean="0">
                <a:effectLst/>
              </a:rPr>
              <a:t> Vaccine Available</a:t>
            </a:r>
            <a:endParaRPr lang="en-US" sz="3200" dirty="0">
              <a:effectLst/>
            </a:endParaRPr>
          </a:p>
        </p:txBody>
      </p:sp>
      <p:pic>
        <p:nvPicPr>
          <p:cNvPr id="2050" name="Picture 2" descr="A figure showing licensure pathways, INDS and emergency use authorizations as the regulatory pathways to implement vaccines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044733"/>
            <a:ext cx="8953500" cy="576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97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4286250" y="6477000"/>
            <a:ext cx="438150" cy="42227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8572D5-BD5B-4AA4-850A-98A5F90F1D91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 smtClean="0">
                <a:effectLst/>
              </a:rPr>
              <a:t>Clinical Development of Vaccines for Licensure</a:t>
            </a:r>
            <a:endParaRPr lang="en-US" sz="3200" dirty="0">
              <a:effectLst/>
            </a:endParaRPr>
          </a:p>
        </p:txBody>
      </p:sp>
      <p:pic>
        <p:nvPicPr>
          <p:cNvPr id="4098" name="Picture 2" descr="A figure showing when INDs, expanded access and emergency use autorizations may be used in the development cycle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93338"/>
            <a:ext cx="8973551" cy="537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19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/>
          <a:lstStyle/>
          <a:p>
            <a:r>
              <a:rPr lang="en-US" dirty="0" smtClean="0"/>
              <a:t>US Licensure Pathways</a:t>
            </a:r>
            <a:endParaRPr lang="en-US" dirty="0"/>
          </a:p>
        </p:txBody>
      </p:sp>
      <p:pic>
        <p:nvPicPr>
          <p:cNvPr id="3074" name="Picture 2" descr="A description of licensure pathways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1"/>
            <a:ext cx="8915400" cy="599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41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229600" cy="5878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>
                <a:effectLst/>
              </a:rPr>
              <a:t>Zika</a:t>
            </a:r>
            <a:r>
              <a:rPr lang="en-US" dirty="0">
                <a:effectLst/>
              </a:rPr>
              <a:t> Incidence and Implications for Vaccine Trials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Modeling studies suggest that </a:t>
            </a:r>
            <a:r>
              <a:rPr lang="en-US" dirty="0" err="1"/>
              <a:t>Zika</a:t>
            </a:r>
            <a:r>
              <a:rPr lang="en-US" dirty="0"/>
              <a:t> incidence in the Americas in 2017 is anticipated to be much lower than in 2016.</a:t>
            </a:r>
          </a:p>
          <a:p>
            <a:pPr lvl="1"/>
            <a:r>
              <a:rPr lang="en-US" dirty="0"/>
              <a:t>This conclusion is driven by the estimation that the </a:t>
            </a:r>
            <a:r>
              <a:rPr lang="en-US" dirty="0" smtClean="0"/>
              <a:t>pool of susceptible individuals </a:t>
            </a:r>
            <a:r>
              <a:rPr lang="en-US" dirty="0"/>
              <a:t>has been significantly depleted in the first waves of infection</a:t>
            </a:r>
          </a:p>
          <a:p>
            <a:pPr lvl="1"/>
            <a:r>
              <a:rPr lang="en-US" dirty="0"/>
              <a:t>Available data quality is very poor</a:t>
            </a:r>
          </a:p>
          <a:p>
            <a:pPr lvl="1"/>
            <a:r>
              <a:rPr lang="en-US" dirty="0"/>
              <a:t>With these same important caveats, the declining incidence trend is expected to continue into 2018</a:t>
            </a:r>
          </a:p>
          <a:p>
            <a:pPr lvl="1"/>
            <a:endParaRPr lang="en-US" dirty="0"/>
          </a:p>
          <a:p>
            <a:r>
              <a:rPr lang="en-US" dirty="0"/>
              <a:t>Declining incidence and </a:t>
            </a:r>
            <a:r>
              <a:rPr lang="en-US" dirty="0" smtClean="0"/>
              <a:t>difficulty </a:t>
            </a:r>
            <a:r>
              <a:rPr lang="en-US" dirty="0"/>
              <a:t>with case ascertainment pose significant challenges to vaccine efficacy clinical trials</a:t>
            </a:r>
          </a:p>
          <a:p>
            <a:pPr lvl="1"/>
            <a:r>
              <a:rPr lang="en-US" dirty="0"/>
              <a:t>In order to be well-powered, prospective </a:t>
            </a:r>
            <a:r>
              <a:rPr lang="en-US" dirty="0" smtClean="0"/>
              <a:t>vaccine efficacy </a:t>
            </a:r>
            <a:r>
              <a:rPr lang="en-US" dirty="0"/>
              <a:t>studies </a:t>
            </a:r>
            <a:r>
              <a:rPr lang="en-US" dirty="0" smtClean="0"/>
              <a:t>targeting symptomatic illness or infection may </a:t>
            </a:r>
            <a:r>
              <a:rPr lang="en-US" dirty="0"/>
              <a:t>need to be very </a:t>
            </a:r>
            <a:r>
              <a:rPr lang="en-US" dirty="0" smtClean="0"/>
              <a:t>large</a:t>
            </a:r>
          </a:p>
          <a:p>
            <a:pPr lvl="1"/>
            <a:r>
              <a:rPr lang="en-US" dirty="0" smtClean="0"/>
              <a:t>Using alternate endpoints (paired with suitable animal studies) or human challenge studies should be considered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3F1B-CA58-4CFD-A59F-EABA6C8D4711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2" name="Group 8" descr="A picture of various medical countermeasure categories to emphasize what BARDA works on."/>
          <p:cNvGrpSpPr>
            <a:grpSpLocks/>
          </p:cNvGrpSpPr>
          <p:nvPr/>
        </p:nvGrpSpPr>
        <p:grpSpPr bwMode="auto">
          <a:xfrm>
            <a:off x="181684" y="2089066"/>
            <a:ext cx="8790865" cy="2971801"/>
            <a:chOff x="166" y="2777"/>
            <a:chExt cx="5154" cy="1001"/>
          </a:xfrm>
        </p:grpSpPr>
        <p:pic>
          <p:nvPicPr>
            <p:cNvPr id="1012745" name="Picture 9" descr="slid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3" y="2777"/>
              <a:ext cx="5057" cy="864"/>
            </a:xfrm>
            <a:prstGeom prst="rect">
              <a:avLst/>
            </a:prstGeom>
            <a:noFill/>
          </p:spPr>
        </p:pic>
        <p:sp>
          <p:nvSpPr>
            <p:cNvPr id="1012746" name="Text Box 10"/>
            <p:cNvSpPr txBox="1">
              <a:spLocks noChangeArrowheads="1"/>
            </p:cNvSpPr>
            <p:nvPr/>
          </p:nvSpPr>
          <p:spPr bwMode="auto">
            <a:xfrm>
              <a:off x="1261" y="3586"/>
              <a:ext cx="978" cy="19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400" dirty="0">
                  <a:solidFill>
                    <a:srgbClr val="A50021"/>
                  </a:solidFill>
                  <a:effectLst/>
                </a:rPr>
                <a:t>Antimicrobials</a:t>
              </a:r>
            </a:p>
          </p:txBody>
        </p:sp>
        <p:sp>
          <p:nvSpPr>
            <p:cNvPr id="1012747" name="Text Box 11"/>
            <p:cNvSpPr txBox="1">
              <a:spLocks noChangeArrowheads="1"/>
            </p:cNvSpPr>
            <p:nvPr/>
          </p:nvSpPr>
          <p:spPr bwMode="auto">
            <a:xfrm>
              <a:off x="2383" y="3586"/>
              <a:ext cx="888" cy="19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400" dirty="0">
                  <a:solidFill>
                    <a:srgbClr val="A50021"/>
                  </a:solidFill>
                  <a:effectLst/>
                </a:rPr>
                <a:t>Diagnostics</a:t>
              </a:r>
            </a:p>
          </p:txBody>
        </p:sp>
        <p:sp>
          <p:nvSpPr>
            <p:cNvPr id="1012748" name="Text Box 12"/>
            <p:cNvSpPr txBox="1">
              <a:spLocks noChangeArrowheads="1"/>
            </p:cNvSpPr>
            <p:nvPr/>
          </p:nvSpPr>
          <p:spPr bwMode="auto">
            <a:xfrm>
              <a:off x="3474" y="3586"/>
              <a:ext cx="919" cy="19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400" dirty="0">
                  <a:solidFill>
                    <a:srgbClr val="A50021"/>
                  </a:solidFill>
                  <a:effectLst/>
                </a:rPr>
                <a:t>Vaccines</a:t>
              </a:r>
            </a:p>
          </p:txBody>
        </p:sp>
        <p:sp>
          <p:nvSpPr>
            <p:cNvPr id="1012749" name="Text Box 13"/>
            <p:cNvSpPr txBox="1">
              <a:spLocks noChangeArrowheads="1"/>
            </p:cNvSpPr>
            <p:nvPr/>
          </p:nvSpPr>
          <p:spPr bwMode="auto">
            <a:xfrm>
              <a:off x="166" y="3592"/>
              <a:ext cx="1124" cy="9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400" dirty="0" smtClean="0">
                  <a:solidFill>
                    <a:srgbClr val="A50021"/>
                  </a:solidFill>
                  <a:effectLst/>
                </a:rPr>
                <a:t>Medical Devices</a:t>
              </a:r>
              <a:endParaRPr lang="en-US" sz="1400" dirty="0">
                <a:solidFill>
                  <a:srgbClr val="A50021"/>
                </a:solidFill>
                <a:effectLst/>
              </a:endParaRPr>
            </a:p>
          </p:txBody>
        </p:sp>
        <p:sp>
          <p:nvSpPr>
            <p:cNvPr id="1012750" name="Text Box 14"/>
            <p:cNvSpPr txBox="1">
              <a:spLocks noChangeArrowheads="1"/>
            </p:cNvSpPr>
            <p:nvPr/>
          </p:nvSpPr>
          <p:spPr bwMode="auto">
            <a:xfrm>
              <a:off x="4504" y="3586"/>
              <a:ext cx="810" cy="19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400" dirty="0">
                  <a:solidFill>
                    <a:srgbClr val="A50021"/>
                  </a:solidFill>
                  <a:effectLst/>
                </a:rPr>
                <a:t>Therapeutics</a:t>
              </a:r>
            </a:p>
          </p:txBody>
        </p:sp>
      </p:grpSp>
      <p:sp>
        <p:nvSpPr>
          <p:cNvPr id="14" name="Rectangle 4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eaLnBrk="1" hangingPunct="1">
              <a:lnSpc>
                <a:spcPts val="3100"/>
              </a:lnSpc>
              <a:buSzTx/>
              <a:buFontTx/>
              <a:buNone/>
            </a:pPr>
            <a:r>
              <a:rPr lang="en-US" sz="4200" dirty="0" smtClean="0">
                <a:solidFill>
                  <a:srgbClr val="193175"/>
                </a:solidFill>
                <a:effectLst/>
                <a:latin typeface="+mj-lt"/>
                <a:cs typeface="Arial" pitchFamily="34" charset="0"/>
              </a:rPr>
              <a:t>Medical Countermeasures </a:t>
            </a:r>
            <a:endParaRPr lang="en-US" sz="4200" i="1" dirty="0">
              <a:solidFill>
                <a:srgbClr val="193175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125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6977"/>
            <a:ext cx="8229600" cy="531223"/>
          </a:xfrm>
        </p:spPr>
        <p:txBody>
          <a:bodyPr/>
          <a:lstStyle/>
          <a:p>
            <a:r>
              <a:rPr lang="en-US" dirty="0" smtClean="0">
                <a:effectLst/>
              </a:rPr>
              <a:t>Power Implications</a:t>
            </a:r>
            <a:endParaRPr lang="en-US" dirty="0">
              <a:effectLst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270664" y="5279336"/>
            <a:ext cx="6566425" cy="1350064"/>
          </a:xfrm>
        </p:spPr>
        <p:txBody>
          <a:bodyPr>
            <a:normAutofit fontScale="55000" lnSpcReduction="20000"/>
          </a:bodyPr>
          <a:lstStyle/>
          <a:p>
            <a:r>
              <a:rPr lang="en-US" sz="2600" dirty="0"/>
              <a:t>Prospective vaccination studies </a:t>
            </a:r>
            <a:r>
              <a:rPr lang="en-US" sz="2600" dirty="0" smtClean="0"/>
              <a:t>would </a:t>
            </a:r>
            <a:r>
              <a:rPr lang="en-US" sz="2600" dirty="0"/>
              <a:t>need to be very large in order to be well-powered to detect vaccine efficacy against symptomatic disease or </a:t>
            </a:r>
            <a:r>
              <a:rPr lang="en-US" sz="2600" dirty="0" smtClean="0"/>
              <a:t>infection</a:t>
            </a:r>
          </a:p>
          <a:p>
            <a:endParaRPr lang="en-US" sz="1900" dirty="0"/>
          </a:p>
          <a:p>
            <a:pPr marL="0" indent="0">
              <a:buNone/>
            </a:pPr>
            <a:r>
              <a:rPr lang="en-US" dirty="0" smtClean="0"/>
              <a:t>These assume a two-sided conditional exact test with 5% alpha, and ignore loss to follow-up and any stratification by baseline </a:t>
            </a:r>
            <a:r>
              <a:rPr lang="en-US" dirty="0" err="1" smtClean="0"/>
              <a:t>Zika</a:t>
            </a:r>
            <a:r>
              <a:rPr lang="en-US" dirty="0" smtClean="0"/>
              <a:t> or </a:t>
            </a:r>
            <a:r>
              <a:rPr lang="en-US" dirty="0" err="1" smtClean="0"/>
              <a:t>flavivirus</a:t>
            </a:r>
            <a:r>
              <a:rPr lang="en-US" dirty="0" smtClean="0"/>
              <a:t> status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266" name="Picture 2" descr="A table of power calcul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796894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3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286250" y="6477000"/>
            <a:ext cx="438150" cy="422275"/>
          </a:xfrm>
          <a:prstGeom prst="rect">
            <a:avLst/>
          </a:prstGeom>
        </p:spPr>
        <p:txBody>
          <a:bodyPr/>
          <a:lstStyle/>
          <a:p>
            <a:fld id="{1A8572D5-BD5B-4AA4-850A-98A5F90F1D91}" type="slidenum">
              <a:rPr lang="en-US"/>
              <a:pPr/>
              <a:t>41</a:t>
            </a:fld>
            <a:endParaRPr lang="en-US" dirty="0"/>
          </a:p>
        </p:txBody>
      </p:sp>
      <p:pic>
        <p:nvPicPr>
          <p:cNvPr id="28674" name="Picture 2" descr="A picture of ge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54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72D5-BD5B-4AA4-850A-98A5F90F1D91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34819" name="Picture 3" descr="ge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51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25" y="6356350"/>
            <a:ext cx="561975" cy="365125"/>
          </a:xfrm>
        </p:spPr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886"/>
            <a:ext cx="8229600" cy="2438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dirty="0">
                <a:solidFill>
                  <a:srgbClr val="002060"/>
                </a:solidFill>
                <a:effectLst/>
              </a:rPr>
              <a:t>The Vaccine and Immunization Enterprise</a:t>
            </a:r>
            <a:r>
              <a:rPr lang="en-US" b="1" dirty="0">
                <a:latin typeface="Verdana" pitchFamily="34" charset="0"/>
              </a:rPr>
              <a:t/>
            </a:r>
            <a:br>
              <a:rPr lang="en-US" b="1" dirty="0">
                <a:latin typeface="Verdana" pitchFamily="34" charset="0"/>
              </a:rPr>
            </a:br>
            <a:r>
              <a:rPr lang="en-US" sz="2400" i="1" dirty="0">
                <a:latin typeface="Verdana" pitchFamily="34" charset="0"/>
              </a:rPr>
              <a:t/>
            </a:r>
            <a:br>
              <a:rPr lang="en-US" sz="2400" i="1" dirty="0">
                <a:latin typeface="Verdana" pitchFamily="34" charset="0"/>
              </a:rPr>
            </a:b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33224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" y="3124200"/>
            <a:ext cx="8991601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The perpetual effort to break down barriers of cooperation throughout the vaccine development enterprise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1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076825" y="6400800"/>
            <a:ext cx="561975" cy="365125"/>
          </a:xfrm>
        </p:spPr>
        <p:txBody>
          <a:bodyPr/>
          <a:lstStyle/>
          <a:p>
            <a:fld id="{A3659227-715E-D341-9670-8F884B7F5A41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Picture 4" descr="An animation showing many processes working in concer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0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of the Aedes mosquito on the closing slide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Department of Health and Human Services (HHS) logo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371600" cy="1371600"/>
          </a:xfrm>
          <a:prstGeom prst="rect">
            <a:avLst/>
          </a:prstGeom>
        </p:spPr>
      </p:pic>
      <p:pic>
        <p:nvPicPr>
          <p:cNvPr id="5" name="Picture 4" descr="Assistant Secretary for Preparedness and Response (ASPR) logo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657" y="304800"/>
            <a:ext cx="2131743" cy="898174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7391400" y="6553200"/>
            <a:ext cx="175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4A4"/>
              </a:buClr>
              <a:buSzPct val="12500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4A4"/>
              </a:buClr>
              <a:buFont typeface="Arial" pitchFamily="34" charset="0"/>
              <a:buNone/>
              <a:defRPr sz="220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4A4"/>
              </a:buClr>
              <a:buSzPct val="12500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4A4"/>
              </a:buClr>
              <a:buFont typeface="Arial" pitchFamily="34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4A4"/>
              </a:buClr>
              <a:buSzPct val="12500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r>
              <a:rPr lang="en-US" sz="800" dirty="0" smtClean="0">
                <a:solidFill>
                  <a:schemeClr val="tx1"/>
                </a:solidFill>
              </a:rPr>
              <a:t>Photo credit: CDC/James Gathany 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49530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effectLst/>
              </a:rPr>
              <a:t>THANK YOU</a:t>
            </a:r>
            <a:endParaRPr lang="en-US" b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2489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286250" y="6477000"/>
            <a:ext cx="438150" cy="422275"/>
          </a:xfrm>
          <a:prstGeom prst="rect">
            <a:avLst/>
          </a:prstGeom>
        </p:spPr>
        <p:txBody>
          <a:bodyPr/>
          <a:lstStyle/>
          <a:p>
            <a:fld id="{1A8572D5-BD5B-4AA4-850A-98A5F90F1D91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1742854" name="Rectangle 6"/>
          <p:cNvSpPr>
            <a:spLocks noChangeArrowheads="1"/>
          </p:cNvSpPr>
          <p:nvPr/>
        </p:nvSpPr>
        <p:spPr bwMode="auto">
          <a:xfrm>
            <a:off x="457200" y="1219200"/>
            <a:ext cx="5638800" cy="4155626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indent="225425" algn="l" defTabSz="174625">
              <a:spcAft>
                <a:spcPts val="600"/>
              </a:spcAft>
              <a:buSzPct val="110000"/>
              <a:buFont typeface="Arial" pitchFamily="34" charset="0"/>
              <a:buChar char="•"/>
              <a:tabLst>
                <a:tab pos="231775" algn="l"/>
              </a:tabLst>
            </a:pPr>
            <a:r>
              <a:rPr kumimoji="0" lang="en-US" sz="2800" dirty="0" smtClean="0">
                <a:solidFill>
                  <a:srgbClr val="5C5C5C"/>
                </a:solidFill>
              </a:rPr>
              <a:t>CBRN Threats </a:t>
            </a:r>
          </a:p>
          <a:p>
            <a:pPr lvl="1" indent="225425" algn="l" defTabSz="174625">
              <a:spcAft>
                <a:spcPts val="600"/>
              </a:spcAft>
              <a:buSzPct val="110000"/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000" dirty="0" smtClean="0">
                <a:solidFill>
                  <a:srgbClr val="5C5C5C"/>
                </a:solidFill>
              </a:rPr>
              <a:t>Chemical  nerve agents &amp; cyanide</a:t>
            </a:r>
          </a:p>
          <a:p>
            <a:pPr lvl="1" indent="225425" defTabSz="174625">
              <a:spcAft>
                <a:spcPts val="600"/>
              </a:spcAft>
              <a:buSzPct val="110000"/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000" dirty="0" err="1">
                <a:solidFill>
                  <a:srgbClr val="5C5C5C"/>
                </a:solidFill>
              </a:rPr>
              <a:t>Biothreats</a:t>
            </a:r>
            <a:r>
              <a:rPr lang="en-US" sz="2000" dirty="0">
                <a:solidFill>
                  <a:srgbClr val="5C5C5C"/>
                </a:solidFill>
              </a:rPr>
              <a:t> (anthrax, smallpox, plaque, tularemia</a:t>
            </a:r>
            <a:r>
              <a:rPr lang="en-US" sz="2000" dirty="0" smtClean="0">
                <a:solidFill>
                  <a:srgbClr val="5C5C5C"/>
                </a:solidFill>
              </a:rPr>
              <a:t>,</a:t>
            </a:r>
            <a:r>
              <a:rPr lang="en-US" sz="2000" dirty="0">
                <a:solidFill>
                  <a:srgbClr val="5C5C5C"/>
                </a:solidFill>
              </a:rPr>
              <a:t>	</a:t>
            </a:r>
            <a:r>
              <a:rPr lang="en-US" sz="2000" dirty="0" smtClean="0">
                <a:solidFill>
                  <a:srgbClr val="5C5C5C"/>
                </a:solidFill>
              </a:rPr>
              <a:t>viral hemorrhagic fever, </a:t>
            </a:r>
            <a:r>
              <a:rPr lang="en-US" sz="2000" dirty="0">
                <a:solidFill>
                  <a:srgbClr val="5C5C5C"/>
                </a:solidFill>
              </a:rPr>
              <a:t>and others) 	</a:t>
            </a:r>
          </a:p>
          <a:p>
            <a:pPr lvl="1" indent="225425" algn="l" defTabSz="174625">
              <a:spcAft>
                <a:spcPts val="600"/>
              </a:spcAft>
              <a:buSzPct val="110000"/>
              <a:buFont typeface="Arial" pitchFamily="34" charset="0"/>
              <a:buChar char="•"/>
              <a:tabLst>
                <a:tab pos="231775" algn="l"/>
              </a:tabLst>
            </a:pPr>
            <a:r>
              <a:rPr kumimoji="0" lang="en-US" sz="2000" dirty="0" smtClean="0">
                <a:solidFill>
                  <a:srgbClr val="5C5C5C"/>
                </a:solidFill>
              </a:rPr>
              <a:t>Radiological </a:t>
            </a:r>
            <a:r>
              <a:rPr kumimoji="0" lang="en-US" sz="2000" dirty="0">
                <a:solidFill>
                  <a:srgbClr val="5C5C5C"/>
                </a:solidFill>
              </a:rPr>
              <a:t>and Nuclear </a:t>
            </a:r>
            <a:r>
              <a:rPr kumimoji="0" lang="en-US" sz="2000" dirty="0" smtClean="0">
                <a:solidFill>
                  <a:srgbClr val="5C5C5C"/>
                </a:solidFill>
              </a:rPr>
              <a:t>agents</a:t>
            </a:r>
            <a:endParaRPr kumimoji="0" lang="en-US" sz="2000" i="1" dirty="0">
              <a:solidFill>
                <a:srgbClr val="5C5C5C"/>
              </a:solidFill>
            </a:endParaRPr>
          </a:p>
          <a:p>
            <a:pPr indent="225425" algn="l" defTabSz="174625">
              <a:spcAft>
                <a:spcPts val="600"/>
              </a:spcAft>
              <a:buSzPct val="110000"/>
              <a:buFont typeface="Arial" pitchFamily="34" charset="0"/>
              <a:buChar char="•"/>
              <a:tabLst>
                <a:tab pos="231775" algn="l"/>
              </a:tabLst>
            </a:pPr>
            <a:endParaRPr kumimoji="0" lang="en-US" sz="800" dirty="0" smtClean="0">
              <a:solidFill>
                <a:srgbClr val="5C5C5C"/>
              </a:solidFill>
            </a:endParaRPr>
          </a:p>
          <a:p>
            <a:pPr indent="225425" algn="l" defTabSz="174625">
              <a:spcAft>
                <a:spcPts val="600"/>
              </a:spcAft>
              <a:buSzPct val="110000"/>
              <a:buFont typeface="Arial" pitchFamily="34" charset="0"/>
              <a:buChar char="•"/>
              <a:tabLst>
                <a:tab pos="231775" algn="l"/>
              </a:tabLst>
            </a:pPr>
            <a:r>
              <a:rPr kumimoji="0" lang="en-US" sz="2800" dirty="0" smtClean="0">
                <a:solidFill>
                  <a:srgbClr val="5C5C5C"/>
                </a:solidFill>
              </a:rPr>
              <a:t>Pandemic influenza</a:t>
            </a:r>
          </a:p>
          <a:p>
            <a:pPr indent="225425" algn="l" defTabSz="174625">
              <a:spcAft>
                <a:spcPts val="600"/>
              </a:spcAft>
              <a:buSzPct val="110000"/>
              <a:buFont typeface="Arial" pitchFamily="34" charset="0"/>
              <a:buChar char="•"/>
              <a:tabLst>
                <a:tab pos="231775" algn="l"/>
              </a:tabLst>
            </a:pPr>
            <a:endParaRPr kumimoji="0" lang="en-US" sz="800" dirty="0" smtClean="0">
              <a:solidFill>
                <a:srgbClr val="5C5C5C"/>
              </a:solidFill>
            </a:endParaRPr>
          </a:p>
          <a:p>
            <a:pPr indent="225425" algn="l" defTabSz="174625">
              <a:spcAft>
                <a:spcPts val="600"/>
              </a:spcAft>
              <a:buSzPct val="110000"/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800" dirty="0" smtClean="0">
                <a:solidFill>
                  <a:srgbClr val="5C5C5C"/>
                </a:solidFill>
              </a:rPr>
              <a:t>Emerging infectious diseases</a:t>
            </a:r>
          </a:p>
          <a:p>
            <a:pPr indent="225425" algn="l" defTabSz="174625">
              <a:spcAft>
                <a:spcPts val="600"/>
              </a:spcAft>
              <a:buSzPct val="110000"/>
              <a:tabLst>
                <a:tab pos="231775" algn="l"/>
              </a:tabLst>
            </a:pPr>
            <a:endParaRPr lang="en-US" sz="2400" i="1" dirty="0" smtClean="0">
              <a:solidFill>
                <a:srgbClr val="000080"/>
              </a:solidFill>
            </a:endParaRPr>
          </a:p>
        </p:txBody>
      </p:sp>
      <p:sp>
        <p:nvSpPr>
          <p:cNvPr id="1742853" name="Rectangle 5"/>
          <p:cNvSpPr>
            <a:spLocks noGrp="1" noChangeArrowheads="1"/>
          </p:cNvSpPr>
          <p:nvPr>
            <p:ph type="title"/>
          </p:nvPr>
        </p:nvSpPr>
        <p:spPr>
          <a:xfrm>
            <a:off x="245129" y="-74201"/>
            <a:ext cx="8839200" cy="957436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Man-made and Natural Threats</a:t>
            </a:r>
            <a:endParaRPr lang="en-US" dirty="0"/>
          </a:p>
        </p:txBody>
      </p:sp>
      <p:pic>
        <p:nvPicPr>
          <p:cNvPr id="1742855" name="Picture 7" descr="Yersinia-pestis"/>
          <p:cNvPicPr>
            <a:picLocks noChangeAspect="1" noChangeArrowheads="1"/>
          </p:cNvPicPr>
          <p:nvPr/>
        </p:nvPicPr>
        <p:blipFill>
          <a:blip r:embed="rId3" cstate="print"/>
          <a:srcRect l="5701" t="13200" r="7753" b="14934"/>
          <a:stretch>
            <a:fillRect/>
          </a:stretch>
        </p:blipFill>
        <p:spPr bwMode="auto">
          <a:xfrm>
            <a:off x="6866467" y="2206417"/>
            <a:ext cx="1495079" cy="1070183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742857" name="Picture 9" descr="AA011023_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6467" y="984250"/>
            <a:ext cx="1470025" cy="1073150"/>
          </a:xfrm>
          <a:prstGeom prst="rect">
            <a:avLst/>
          </a:prstGeom>
          <a:noFill/>
        </p:spPr>
      </p:pic>
      <p:pic>
        <p:nvPicPr>
          <p:cNvPr id="13" name="Picture 14" descr="Ncp16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0014" y="3595711"/>
            <a:ext cx="2157876" cy="1738289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 descr="A magazine cover picture reporting the SARS outbrea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76" y="5077847"/>
            <a:ext cx="1392624" cy="143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A slide reporting the MERS-CoV outbreak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609" y="5077847"/>
            <a:ext cx="1901591" cy="143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6609" y="5562600"/>
            <a:ext cx="1901591" cy="415498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/>
              <a:t>MERS-</a:t>
            </a:r>
            <a:r>
              <a:rPr lang="en-US" sz="2100" b="1" dirty="0" err="1" smtClean="0"/>
              <a:t>CoV</a:t>
            </a:r>
            <a:endParaRPr lang="en-US" sz="2100" b="1" dirty="0"/>
          </a:p>
        </p:txBody>
      </p:sp>
      <p:pic>
        <p:nvPicPr>
          <p:cNvPr id="1028" name="Picture 4" descr="A picture of the Ebola virus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253" y="5688796"/>
            <a:ext cx="2351747" cy="82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 picture of the Aedes mosquito as an example of the ZIka outbreak.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588000"/>
            <a:ext cx="1524000" cy="1143000"/>
          </a:xfrm>
          <a:prstGeom prst="rect">
            <a:avLst/>
          </a:prstGeom>
        </p:spPr>
      </p:pic>
      <p:sp>
        <p:nvSpPr>
          <p:cNvPr id="16" name="TextBox 15" descr="A picture of the Aedes mosquito as an example of the Zika outbreak."/>
          <p:cNvSpPr txBox="1"/>
          <p:nvPr/>
        </p:nvSpPr>
        <p:spPr>
          <a:xfrm>
            <a:off x="7467600" y="6295598"/>
            <a:ext cx="1523999" cy="415498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/>
              <a:t>ZIKA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169313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timeline picture listing the 30+ medical counter measure products licesned by BARDA since 2006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56338"/>
            <a:ext cx="9068162" cy="5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47800" y="152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800" b="1" kern="0" dirty="0">
                <a:solidFill>
                  <a:prstClr val="white"/>
                </a:solidFill>
                <a:ea typeface="ＭＳ Ｐゴシック" charset="-128"/>
                <a:cs typeface="Calibri"/>
              </a:rPr>
              <a:t>An impressive track record of success</a:t>
            </a:r>
          </a:p>
          <a:p>
            <a:pPr algn="ctr" eaLnBrk="0" hangingPunct="0">
              <a:defRPr/>
            </a:pPr>
            <a:r>
              <a:rPr lang="en-US" sz="2800" b="1" kern="0" dirty="0">
                <a:solidFill>
                  <a:prstClr val="white"/>
                </a:solidFill>
                <a:ea typeface="ＭＳ Ｐゴシック" charset="-128"/>
                <a:cs typeface="Calibri"/>
              </a:rPr>
              <a:t> through Public-Private Partnerships</a:t>
            </a:r>
          </a:p>
        </p:txBody>
      </p:sp>
    </p:spTree>
    <p:extLst>
      <p:ext uri="{BB962C8B-B14F-4D97-AF65-F5344CB8AC3E}">
        <p14:creationId xmlns:p14="http://schemas.microsoft.com/office/powerpoint/2010/main" val="309069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286250" y="6477000"/>
            <a:ext cx="438150" cy="422275"/>
          </a:xfrm>
          <a:prstGeom prst="rect">
            <a:avLst/>
          </a:prstGeom>
        </p:spPr>
        <p:txBody>
          <a:bodyPr/>
          <a:lstStyle/>
          <a:p>
            <a:fld id="{1A8572D5-BD5B-4AA4-850A-98A5F90F1D91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60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000066"/>
                </a:solidFill>
              </a:rPr>
              <a:t>Public Health Emergency Medical Countermeasures Enterprise (PHEMCE) Governance</a:t>
            </a:r>
          </a:p>
        </p:txBody>
      </p:sp>
      <p:pic>
        <p:nvPicPr>
          <p:cNvPr id="6" name="Picture 4" descr="PHEMCE organizational char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9" b="9312"/>
          <a:stretch>
            <a:fillRect/>
          </a:stretch>
        </p:blipFill>
        <p:spPr bwMode="auto">
          <a:xfrm>
            <a:off x="990600" y="1752600"/>
            <a:ext cx="7264307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10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60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000066"/>
                </a:solidFill>
              </a:rPr>
              <a:t>Public Health Emergency Medical Countermeasures Enterprise (PHEMCE) </a:t>
            </a:r>
            <a:r>
              <a:rPr lang="en-US" sz="3600" dirty="0" smtClean="0">
                <a:solidFill>
                  <a:srgbClr val="000066"/>
                </a:solidFill>
              </a:rPr>
              <a:t>Governance (2)</a:t>
            </a:r>
            <a:endParaRPr lang="en-US" sz="3600" dirty="0">
              <a:solidFill>
                <a:srgbClr val="000066"/>
              </a:solidFill>
            </a:endParaRPr>
          </a:p>
        </p:txBody>
      </p:sp>
      <p:grpSp>
        <p:nvGrpSpPr>
          <p:cNvPr id="4" name="Group 3" descr="PHEMCE organization showing how BARDA fits in."/>
          <p:cNvGrpSpPr/>
          <p:nvPr/>
        </p:nvGrpSpPr>
        <p:grpSpPr>
          <a:xfrm>
            <a:off x="990600" y="1752600"/>
            <a:ext cx="7264307" cy="4508500"/>
            <a:chOff x="990600" y="1752600"/>
            <a:chExt cx="7264307" cy="4508500"/>
          </a:xfrm>
        </p:grpSpPr>
        <p:pic>
          <p:nvPicPr>
            <p:cNvPr id="6" name="Picture 4" descr="PHEMCE organizational chart show how BARDA fits in.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19" b="9312"/>
            <a:stretch>
              <a:fillRect/>
            </a:stretch>
          </p:blipFill>
          <p:spPr bwMode="auto">
            <a:xfrm>
              <a:off x="990600" y="1752600"/>
              <a:ext cx="7264307" cy="450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 rot="1592483">
              <a:off x="3557007" y="3839513"/>
              <a:ext cx="1447800" cy="914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 rot="15595894">
              <a:off x="2186511" y="4647032"/>
              <a:ext cx="1447800" cy="66734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628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F738-C9AB-4C6E-AA65-E4E34C4A44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Text Box 229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193175"/>
                </a:solidFill>
                <a:ea typeface="Arial Bold"/>
                <a:cs typeface="Arial Bold"/>
              </a:rPr>
              <a:t> </a:t>
            </a:r>
            <a:r>
              <a:rPr lang="en-US" sz="2800" dirty="0" smtClean="0">
                <a:solidFill>
                  <a:srgbClr val="193175"/>
                </a:solidFill>
                <a:ea typeface="Arial Bold"/>
                <a:cs typeface="Times New Roman" panose="02020603050405020304" pitchFamily="18" charset="0"/>
              </a:rPr>
              <a:t>Vaccine </a:t>
            </a:r>
            <a:r>
              <a:rPr lang="en-US" sz="2800" dirty="0">
                <a:solidFill>
                  <a:srgbClr val="193175"/>
                </a:solidFill>
                <a:ea typeface="Arial Bold"/>
                <a:cs typeface="Times New Roman" panose="02020603050405020304" pitchFamily="18" charset="0"/>
              </a:rPr>
              <a:t>&amp; Drug Development is </a:t>
            </a:r>
            <a:r>
              <a:rPr lang="en-US" sz="2800" dirty="0" smtClean="0">
                <a:solidFill>
                  <a:srgbClr val="193175"/>
                </a:solidFill>
                <a:ea typeface="Arial Bold"/>
                <a:cs typeface="Times New Roman" panose="02020603050405020304" pitchFamily="18" charset="0"/>
              </a:rPr>
              <a:t>still Expensive</a:t>
            </a:r>
            <a:r>
              <a:rPr lang="en-US" sz="2800" dirty="0">
                <a:solidFill>
                  <a:srgbClr val="193175"/>
                </a:solidFill>
                <a:ea typeface="Arial Bold"/>
                <a:cs typeface="Times New Roman" panose="02020603050405020304" pitchFamily="18" charset="0"/>
              </a:rPr>
              <a:t>, Risky and </a:t>
            </a:r>
            <a:r>
              <a:rPr lang="en-US" sz="2800" dirty="0" smtClean="0">
                <a:solidFill>
                  <a:srgbClr val="193175"/>
                </a:solidFill>
                <a:ea typeface="Arial Bold"/>
                <a:cs typeface="Times New Roman" panose="02020603050405020304" pitchFamily="18" charset="0"/>
              </a:rPr>
              <a:t>Lengthy</a:t>
            </a:r>
            <a:endParaRPr lang="en-US" sz="2800" dirty="0">
              <a:solidFill>
                <a:srgbClr val="193175"/>
              </a:solidFill>
              <a:ea typeface="Arial Bold"/>
              <a:cs typeface="Times New Roman" panose="02020603050405020304" pitchFamily="18" charset="0"/>
            </a:endParaRPr>
          </a:p>
        </p:txBody>
      </p:sp>
      <p:pic>
        <p:nvPicPr>
          <p:cNvPr id="6" name="Picture 2" descr="A complex figure showing the high cost, high risk and long duration required to license a new vaccine or drug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30513"/>
            <a:ext cx="8763000" cy="560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69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ASPR Master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85000"/>
          <a:buFont typeface="Monotype Sorts"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85000"/>
          <a:buFont typeface="Monotype Sorts"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Executive">
  <a:themeElements>
    <a:clrScheme name="ASPR on screen template">
      <a:dk1>
        <a:sysClr val="windowText" lastClr="000000"/>
      </a:dk1>
      <a:lt1>
        <a:sysClr val="window" lastClr="FFFFFF"/>
      </a:lt1>
      <a:dk2>
        <a:srgbClr val="193175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ASPR Master</Template>
  <TotalTime>7319</TotalTime>
  <Words>2554</Words>
  <Application>Microsoft Office PowerPoint</Application>
  <PresentationFormat>On-screen Show (4:3)</PresentationFormat>
  <Paragraphs>372</Paragraphs>
  <Slides>45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ASPR Master</vt:lpstr>
      <vt:lpstr>6_Executive</vt:lpstr>
      <vt:lpstr>Office Theme</vt:lpstr>
      <vt:lpstr>PowerPoint Presentation</vt:lpstr>
      <vt:lpstr>PowerPoint Presentation</vt:lpstr>
      <vt:lpstr>BARDA’s Mission </vt:lpstr>
      <vt:lpstr>Medical Countermeasures </vt:lpstr>
      <vt:lpstr>Man-made and Natural Threats</vt:lpstr>
      <vt:lpstr>PowerPoint Presentation</vt:lpstr>
      <vt:lpstr>Public Health Emergency Medical Countermeasures Enterprise (PHEMCE) Governance</vt:lpstr>
      <vt:lpstr>Public Health Emergency Medical Countermeasures Enterprise (PHEMCE) Governance (2)</vt:lpstr>
      <vt:lpstr> Vaccine &amp; Drug Development is still Expensive, Risky and Lengthy</vt:lpstr>
      <vt:lpstr> </vt:lpstr>
      <vt:lpstr>Vaccine &amp; Drug Development is still Expensive, Risky and Lengthy</vt:lpstr>
      <vt:lpstr>Zika Virus</vt:lpstr>
      <vt:lpstr>How Zika Spreads</vt:lpstr>
      <vt:lpstr>Congenital Zika Syndrome</vt:lpstr>
      <vt:lpstr>Seasonal Aedes Aegypti Abundance(2)</vt:lpstr>
      <vt:lpstr>Seasonal Aedes Aegypti Abundance (2) </vt:lpstr>
      <vt:lpstr>ASPR/BARDA Priorities</vt:lpstr>
      <vt:lpstr>US Zika Vaccine Goals</vt:lpstr>
      <vt:lpstr>Prevention of ZIKV Infection</vt:lpstr>
      <vt:lpstr>Assumptions</vt:lpstr>
      <vt:lpstr>Zika Virus Vaccine Landscape February 2016</vt:lpstr>
      <vt:lpstr>Zika Virus Vaccine Landscape March 2017</vt:lpstr>
      <vt:lpstr>HHS Zika Vaccines in Development</vt:lpstr>
      <vt:lpstr>Nucleic Acid Vaccines</vt:lpstr>
      <vt:lpstr>Nucleic Acid Vaccines (2)</vt:lpstr>
      <vt:lpstr>Inactivated Zika Vaccines (ZPIV)</vt:lpstr>
      <vt:lpstr>Live Attenuated Dengue/Zika Chimeric Vaccine</vt:lpstr>
      <vt:lpstr>Alignment of USG Vaccine Candidates to Aims</vt:lpstr>
      <vt:lpstr>USG ZIKV Trials – Proposed Timelines</vt:lpstr>
      <vt:lpstr>Purpose of Setting Product Characteristics </vt:lpstr>
      <vt:lpstr>Product Characteristic Setting Considerations for Aim 2 </vt:lpstr>
      <vt:lpstr>Aim 2 Strategy</vt:lpstr>
      <vt:lpstr>Aim 2 Target Population Considerations </vt:lpstr>
      <vt:lpstr>Aim 3 Strategy</vt:lpstr>
      <vt:lpstr>Notional Product Characteristics for Aim 3</vt:lpstr>
      <vt:lpstr>Regulatory Framework to Make Zika Vaccine Available</vt:lpstr>
      <vt:lpstr>Clinical Development of Vaccines for Licensure</vt:lpstr>
      <vt:lpstr>US Licensure Pathways</vt:lpstr>
      <vt:lpstr>Zika Incidence and Implications for Vaccine Trials</vt:lpstr>
      <vt:lpstr>Power Implications</vt:lpstr>
      <vt:lpstr>PowerPoint Presentation</vt:lpstr>
      <vt:lpstr>PowerPoint Presentation</vt:lpstr>
      <vt:lpstr>The Vaccine and Immunization Enterprise  </vt:lpstr>
      <vt:lpstr>PowerPoint Presentation</vt:lpstr>
      <vt:lpstr>PowerPoint Presentation</vt:lpstr>
    </vt:vector>
  </TitlesOfParts>
  <Company>DHHS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Erlandson</dc:creator>
  <cp:lastModifiedBy>Armen Donabedian</cp:lastModifiedBy>
  <cp:revision>582</cp:revision>
  <cp:lastPrinted>2017-03-28T19:53:51Z</cp:lastPrinted>
  <dcterms:created xsi:type="dcterms:W3CDTF">2015-09-15T19:39:00Z</dcterms:created>
  <dcterms:modified xsi:type="dcterms:W3CDTF">2017-04-07T12:14:37Z</dcterms:modified>
</cp:coreProperties>
</file>