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20" r:id="rId2"/>
    <p:sldId id="386" r:id="rId3"/>
    <p:sldId id="342" r:id="rId4"/>
    <p:sldId id="429" r:id="rId5"/>
    <p:sldId id="344" r:id="rId6"/>
    <p:sldId id="346" r:id="rId7"/>
    <p:sldId id="347" r:id="rId8"/>
    <p:sldId id="352" r:id="rId9"/>
    <p:sldId id="356" r:id="rId10"/>
    <p:sldId id="400" r:id="rId11"/>
    <p:sldId id="326" r:id="rId12"/>
    <p:sldId id="401" r:id="rId13"/>
    <p:sldId id="402" r:id="rId14"/>
    <p:sldId id="331" r:id="rId15"/>
    <p:sldId id="435" r:id="rId16"/>
    <p:sldId id="436" r:id="rId17"/>
    <p:sldId id="364" r:id="rId18"/>
    <p:sldId id="403" r:id="rId19"/>
    <p:sldId id="392" r:id="rId20"/>
    <p:sldId id="432" r:id="rId21"/>
    <p:sldId id="418" r:id="rId22"/>
    <p:sldId id="419" r:id="rId23"/>
    <p:sldId id="433" r:id="rId24"/>
    <p:sldId id="404" r:id="rId25"/>
    <p:sldId id="406" r:id="rId26"/>
    <p:sldId id="407" r:id="rId27"/>
    <p:sldId id="408" r:id="rId28"/>
    <p:sldId id="409" r:id="rId29"/>
    <p:sldId id="411" r:id="rId30"/>
    <p:sldId id="416" r:id="rId31"/>
    <p:sldId id="420" r:id="rId32"/>
    <p:sldId id="412" r:id="rId33"/>
    <p:sldId id="414" r:id="rId34"/>
    <p:sldId id="417" r:id="rId35"/>
    <p:sldId id="415" r:id="rId36"/>
    <p:sldId id="421" r:id="rId37"/>
    <p:sldId id="423" r:id="rId38"/>
    <p:sldId id="424" r:id="rId39"/>
    <p:sldId id="425" r:id="rId40"/>
    <p:sldId id="426" r:id="rId41"/>
    <p:sldId id="428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FF"/>
    <a:srgbClr val="FEFFBC"/>
    <a:srgbClr val="1F4E79"/>
    <a:srgbClr val="1E4B74"/>
    <a:srgbClr val="FFFEBA"/>
    <a:srgbClr val="8D8A6D"/>
    <a:srgbClr val="8F8C7B"/>
    <a:srgbClr val="554E31"/>
    <a:srgbClr val="102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13" autoAdjust="0"/>
  </p:normalViewPr>
  <p:slideViewPr>
    <p:cSldViewPr snapToGrid="0" showGuides="1">
      <p:cViewPr varScale="1">
        <p:scale>
          <a:sx n="103" d="100"/>
          <a:sy n="103" d="100"/>
        </p:scale>
        <p:origin x="12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henglab$:Moh:ASH%20data%20Bioflux:Human:All%20data%205,%2050,%2010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henglab$:Moh:Data%20for%20publication:Bioflux:Data%20analysis_zhen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75861497224101"/>
          <c:y val="5.5014486475580701E-2"/>
          <c:w val="0.68812525922544698"/>
          <c:h val="0.717695752859095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'50 ugml A13'!$B$2</c:f>
              <c:strCache>
                <c:ptCount val="1"/>
                <c:pt idx="0">
                  <c:v>Control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bg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'50 ugml A13'!$C$3:$C$63</c:f>
                <c:numCache>
                  <c:formatCode>General</c:formatCode>
                  <c:ptCount val="61"/>
                  <c:pt idx="0">
                    <c:v>1.41918374149582E-2</c:v>
                  </c:pt>
                  <c:pt idx="1">
                    <c:v>1.8932866952297098E-2</c:v>
                  </c:pt>
                  <c:pt idx="2">
                    <c:v>1.97520313470133E-2</c:v>
                  </c:pt>
                  <c:pt idx="3">
                    <c:v>2.2614893981582201E-2</c:v>
                  </c:pt>
                  <c:pt idx="4">
                    <c:v>2.0807233661797601E-2</c:v>
                  </c:pt>
                  <c:pt idx="5">
                    <c:v>2.07400765092388E-2</c:v>
                  </c:pt>
                  <c:pt idx="6">
                    <c:v>2.0447397282016101E-2</c:v>
                  </c:pt>
                  <c:pt idx="7">
                    <c:v>2.1000764859308199E-2</c:v>
                  </c:pt>
                  <c:pt idx="8">
                    <c:v>2.2230880360654601E-2</c:v>
                  </c:pt>
                  <c:pt idx="9">
                    <c:v>2.3795032706509699E-2</c:v>
                  </c:pt>
                  <c:pt idx="10">
                    <c:v>2.3081016792060101E-2</c:v>
                  </c:pt>
                  <c:pt idx="11">
                    <c:v>2.2144032174264701E-2</c:v>
                  </c:pt>
                  <c:pt idx="12">
                    <c:v>2.2728967290058199E-2</c:v>
                  </c:pt>
                  <c:pt idx="13">
                    <c:v>2.5873901235945702E-2</c:v>
                  </c:pt>
                  <c:pt idx="14">
                    <c:v>2.5293276727710201E-2</c:v>
                  </c:pt>
                  <c:pt idx="15">
                    <c:v>2.5724463089267201E-2</c:v>
                  </c:pt>
                  <c:pt idx="16">
                    <c:v>2.5007106905651399E-2</c:v>
                  </c:pt>
                  <c:pt idx="17">
                    <c:v>2.6876197833311698E-2</c:v>
                  </c:pt>
                  <c:pt idx="18">
                    <c:v>2.64456808676755E-2</c:v>
                  </c:pt>
                  <c:pt idx="19">
                    <c:v>2.45414084361293E-2</c:v>
                  </c:pt>
                  <c:pt idx="20">
                    <c:v>2.4412341194507602E-2</c:v>
                  </c:pt>
                  <c:pt idx="21">
                    <c:v>2.2792431667406601E-2</c:v>
                  </c:pt>
                  <c:pt idx="22">
                    <c:v>2.1742568770786501E-2</c:v>
                  </c:pt>
                  <c:pt idx="23">
                    <c:v>1.9533190185261399E-2</c:v>
                  </c:pt>
                  <c:pt idx="24">
                    <c:v>1.9024940816894601E-2</c:v>
                  </c:pt>
                  <c:pt idx="25">
                    <c:v>2.1362254466787599E-2</c:v>
                  </c:pt>
                  <c:pt idx="26">
                    <c:v>1.8045581323114401E-2</c:v>
                  </c:pt>
                  <c:pt idx="27">
                    <c:v>1.98967182328743E-2</c:v>
                  </c:pt>
                  <c:pt idx="28">
                    <c:v>1.6768226200979699E-2</c:v>
                  </c:pt>
                  <c:pt idx="29">
                    <c:v>1.5490128408848201E-2</c:v>
                  </c:pt>
                  <c:pt idx="30">
                    <c:v>2.2941836150255301E-2</c:v>
                  </c:pt>
                  <c:pt idx="31">
                    <c:v>1.40980798178484E-2</c:v>
                  </c:pt>
                  <c:pt idx="32">
                    <c:v>1.29428058262878E-2</c:v>
                  </c:pt>
                  <c:pt idx="33">
                    <c:v>1.2705771973911499E-2</c:v>
                  </c:pt>
                  <c:pt idx="34">
                    <c:v>1.51529922864015E-2</c:v>
                  </c:pt>
                  <c:pt idx="35">
                    <c:v>1.7719847885452E-2</c:v>
                  </c:pt>
                  <c:pt idx="36">
                    <c:v>1.9336686970147302E-2</c:v>
                  </c:pt>
                  <c:pt idx="37">
                    <c:v>1.9897198263728301E-2</c:v>
                  </c:pt>
                  <c:pt idx="38">
                    <c:v>1.9270846499953899E-2</c:v>
                  </c:pt>
                  <c:pt idx="39">
                    <c:v>1.7850707602981901E-2</c:v>
                  </c:pt>
                  <c:pt idx="40">
                    <c:v>1.8116075214319901E-2</c:v>
                  </c:pt>
                  <c:pt idx="41">
                    <c:v>2.15991910432865E-2</c:v>
                  </c:pt>
                  <c:pt idx="42">
                    <c:v>1.99394114953176E-2</c:v>
                  </c:pt>
                  <c:pt idx="43">
                    <c:v>2.0326400208430601E-2</c:v>
                  </c:pt>
                  <c:pt idx="44">
                    <c:v>2.2347378962829699E-2</c:v>
                  </c:pt>
                  <c:pt idx="45">
                    <c:v>2.0536865515033101E-2</c:v>
                  </c:pt>
                  <c:pt idx="46">
                    <c:v>1.9915421416138699E-2</c:v>
                  </c:pt>
                  <c:pt idx="47">
                    <c:v>1.7572333890243801E-2</c:v>
                  </c:pt>
                  <c:pt idx="48">
                    <c:v>1.48921269398259E-2</c:v>
                  </c:pt>
                  <c:pt idx="49">
                    <c:v>1.17196757675012E-2</c:v>
                  </c:pt>
                  <c:pt idx="50">
                    <c:v>1.40445425096784E-2</c:v>
                  </c:pt>
                  <c:pt idx="51">
                    <c:v>1.1826751170243E-2</c:v>
                  </c:pt>
                  <c:pt idx="52">
                    <c:v>1.09928232219956E-2</c:v>
                  </c:pt>
                  <c:pt idx="53">
                    <c:v>1.0542813301075701E-2</c:v>
                  </c:pt>
                  <c:pt idx="54">
                    <c:v>7.2989645527978698E-3</c:v>
                  </c:pt>
                  <c:pt idx="55">
                    <c:v>8.99043606096178E-3</c:v>
                  </c:pt>
                  <c:pt idx="56">
                    <c:v>7.9042289676016803E-3</c:v>
                  </c:pt>
                  <c:pt idx="57">
                    <c:v>5.3453303153278E-3</c:v>
                  </c:pt>
                  <c:pt idx="58">
                    <c:v>6.1589647222750699E-3</c:v>
                  </c:pt>
                  <c:pt idx="59">
                    <c:v>1.1287376663575699E-4</c:v>
                  </c:pt>
                  <c:pt idx="60">
                    <c:v>0</c:v>
                  </c:pt>
                </c:numCache>
              </c:numRef>
            </c:plus>
            <c:minus>
              <c:numRef>
                <c:f>'50 ugml A13'!$C$3:$C$63</c:f>
                <c:numCache>
                  <c:formatCode>General</c:formatCode>
                  <c:ptCount val="61"/>
                  <c:pt idx="0">
                    <c:v>1.41918374149582E-2</c:v>
                  </c:pt>
                  <c:pt idx="1">
                    <c:v>1.8932866952297098E-2</c:v>
                  </c:pt>
                  <c:pt idx="2">
                    <c:v>1.97520313470133E-2</c:v>
                  </c:pt>
                  <c:pt idx="3">
                    <c:v>2.2614893981582201E-2</c:v>
                  </c:pt>
                  <c:pt idx="4">
                    <c:v>2.0807233661797601E-2</c:v>
                  </c:pt>
                  <c:pt idx="5">
                    <c:v>2.07400765092388E-2</c:v>
                  </c:pt>
                  <c:pt idx="6">
                    <c:v>2.0447397282016101E-2</c:v>
                  </c:pt>
                  <c:pt idx="7">
                    <c:v>2.1000764859308199E-2</c:v>
                  </c:pt>
                  <c:pt idx="8">
                    <c:v>2.2230880360654601E-2</c:v>
                  </c:pt>
                  <c:pt idx="9">
                    <c:v>2.3795032706509699E-2</c:v>
                  </c:pt>
                  <c:pt idx="10">
                    <c:v>2.3081016792060101E-2</c:v>
                  </c:pt>
                  <c:pt idx="11">
                    <c:v>2.2144032174264701E-2</c:v>
                  </c:pt>
                  <c:pt idx="12">
                    <c:v>2.2728967290058199E-2</c:v>
                  </c:pt>
                  <c:pt idx="13">
                    <c:v>2.5873901235945702E-2</c:v>
                  </c:pt>
                  <c:pt idx="14">
                    <c:v>2.5293276727710201E-2</c:v>
                  </c:pt>
                  <c:pt idx="15">
                    <c:v>2.5724463089267201E-2</c:v>
                  </c:pt>
                  <c:pt idx="16">
                    <c:v>2.5007106905651399E-2</c:v>
                  </c:pt>
                  <c:pt idx="17">
                    <c:v>2.6876197833311698E-2</c:v>
                  </c:pt>
                  <c:pt idx="18">
                    <c:v>2.64456808676755E-2</c:v>
                  </c:pt>
                  <c:pt idx="19">
                    <c:v>2.45414084361293E-2</c:v>
                  </c:pt>
                  <c:pt idx="20">
                    <c:v>2.4412341194507602E-2</c:v>
                  </c:pt>
                  <c:pt idx="21">
                    <c:v>2.2792431667406601E-2</c:v>
                  </c:pt>
                  <c:pt idx="22">
                    <c:v>2.1742568770786501E-2</c:v>
                  </c:pt>
                  <c:pt idx="23">
                    <c:v>1.9533190185261399E-2</c:v>
                  </c:pt>
                  <c:pt idx="24">
                    <c:v>1.9024940816894601E-2</c:v>
                  </c:pt>
                  <c:pt idx="25">
                    <c:v>2.1362254466787599E-2</c:v>
                  </c:pt>
                  <c:pt idx="26">
                    <c:v>1.8045581323114401E-2</c:v>
                  </c:pt>
                  <c:pt idx="27">
                    <c:v>1.98967182328743E-2</c:v>
                  </c:pt>
                  <c:pt idx="28">
                    <c:v>1.6768226200979699E-2</c:v>
                  </c:pt>
                  <c:pt idx="29">
                    <c:v>1.5490128408848201E-2</c:v>
                  </c:pt>
                  <c:pt idx="30">
                    <c:v>2.2941836150255301E-2</c:v>
                  </c:pt>
                  <c:pt idx="31">
                    <c:v>1.40980798178484E-2</c:v>
                  </c:pt>
                  <c:pt idx="32">
                    <c:v>1.29428058262878E-2</c:v>
                  </c:pt>
                  <c:pt idx="33">
                    <c:v>1.2705771973911499E-2</c:v>
                  </c:pt>
                  <c:pt idx="34">
                    <c:v>1.51529922864015E-2</c:v>
                  </c:pt>
                  <c:pt idx="35">
                    <c:v>1.7719847885452E-2</c:v>
                  </c:pt>
                  <c:pt idx="36">
                    <c:v>1.9336686970147302E-2</c:v>
                  </c:pt>
                  <c:pt idx="37">
                    <c:v>1.9897198263728301E-2</c:v>
                  </c:pt>
                  <c:pt idx="38">
                    <c:v>1.9270846499953899E-2</c:v>
                  </c:pt>
                  <c:pt idx="39">
                    <c:v>1.7850707602981901E-2</c:v>
                  </c:pt>
                  <c:pt idx="40">
                    <c:v>1.8116075214319901E-2</c:v>
                  </c:pt>
                  <c:pt idx="41">
                    <c:v>2.15991910432865E-2</c:v>
                  </c:pt>
                  <c:pt idx="42">
                    <c:v>1.99394114953176E-2</c:v>
                  </c:pt>
                  <c:pt idx="43">
                    <c:v>2.0326400208430601E-2</c:v>
                  </c:pt>
                  <c:pt idx="44">
                    <c:v>2.2347378962829699E-2</c:v>
                  </c:pt>
                  <c:pt idx="45">
                    <c:v>2.0536865515033101E-2</c:v>
                  </c:pt>
                  <c:pt idx="46">
                    <c:v>1.9915421416138699E-2</c:v>
                  </c:pt>
                  <c:pt idx="47">
                    <c:v>1.7572333890243801E-2</c:v>
                  </c:pt>
                  <c:pt idx="48">
                    <c:v>1.48921269398259E-2</c:v>
                  </c:pt>
                  <c:pt idx="49">
                    <c:v>1.17196757675012E-2</c:v>
                  </c:pt>
                  <c:pt idx="50">
                    <c:v>1.40445425096784E-2</c:v>
                  </c:pt>
                  <c:pt idx="51">
                    <c:v>1.1826751170243E-2</c:v>
                  </c:pt>
                  <c:pt idx="52">
                    <c:v>1.09928232219956E-2</c:v>
                  </c:pt>
                  <c:pt idx="53">
                    <c:v>1.0542813301075701E-2</c:v>
                  </c:pt>
                  <c:pt idx="54">
                    <c:v>7.2989645527978698E-3</c:v>
                  </c:pt>
                  <c:pt idx="55">
                    <c:v>8.99043606096178E-3</c:v>
                  </c:pt>
                  <c:pt idx="56">
                    <c:v>7.9042289676016803E-3</c:v>
                  </c:pt>
                  <c:pt idx="57">
                    <c:v>5.3453303153278E-3</c:v>
                  </c:pt>
                  <c:pt idx="58">
                    <c:v>6.1589647222750699E-3</c:v>
                  </c:pt>
                  <c:pt idx="59">
                    <c:v>1.1287376663575699E-4</c:v>
                  </c:pt>
                  <c:pt idx="6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2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'50 ugml A13'!$A$3:$A$63</c:f>
              <c:numCache>
                <c:formatCode>General</c:formatCode>
                <c:ptCount val="6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44</c:v>
                </c:pt>
                <c:pt idx="12">
                  <c:v>48</c:v>
                </c:pt>
                <c:pt idx="13">
                  <c:v>52</c:v>
                </c:pt>
                <c:pt idx="14">
                  <c:v>56</c:v>
                </c:pt>
                <c:pt idx="15">
                  <c:v>60</c:v>
                </c:pt>
                <c:pt idx="16">
                  <c:v>64</c:v>
                </c:pt>
                <c:pt idx="17">
                  <c:v>68</c:v>
                </c:pt>
                <c:pt idx="18">
                  <c:v>72</c:v>
                </c:pt>
                <c:pt idx="19">
                  <c:v>76</c:v>
                </c:pt>
                <c:pt idx="20">
                  <c:v>80</c:v>
                </c:pt>
                <c:pt idx="21">
                  <c:v>84</c:v>
                </c:pt>
                <c:pt idx="22">
                  <c:v>88</c:v>
                </c:pt>
                <c:pt idx="23">
                  <c:v>92</c:v>
                </c:pt>
                <c:pt idx="24">
                  <c:v>96</c:v>
                </c:pt>
                <c:pt idx="25">
                  <c:v>100</c:v>
                </c:pt>
                <c:pt idx="26">
                  <c:v>104</c:v>
                </c:pt>
                <c:pt idx="27">
                  <c:v>108</c:v>
                </c:pt>
                <c:pt idx="28">
                  <c:v>112</c:v>
                </c:pt>
                <c:pt idx="29">
                  <c:v>116</c:v>
                </c:pt>
                <c:pt idx="30">
                  <c:v>120</c:v>
                </c:pt>
                <c:pt idx="31">
                  <c:v>124</c:v>
                </c:pt>
                <c:pt idx="32">
                  <c:v>128</c:v>
                </c:pt>
                <c:pt idx="33">
                  <c:v>132</c:v>
                </c:pt>
                <c:pt idx="34">
                  <c:v>136</c:v>
                </c:pt>
                <c:pt idx="35">
                  <c:v>140</c:v>
                </c:pt>
                <c:pt idx="36">
                  <c:v>144</c:v>
                </c:pt>
                <c:pt idx="37">
                  <c:v>148</c:v>
                </c:pt>
                <c:pt idx="38">
                  <c:v>152</c:v>
                </c:pt>
                <c:pt idx="39">
                  <c:v>156</c:v>
                </c:pt>
                <c:pt idx="40">
                  <c:v>160</c:v>
                </c:pt>
                <c:pt idx="41">
                  <c:v>164</c:v>
                </c:pt>
                <c:pt idx="42">
                  <c:v>168</c:v>
                </c:pt>
                <c:pt idx="43">
                  <c:v>172</c:v>
                </c:pt>
                <c:pt idx="44">
                  <c:v>176</c:v>
                </c:pt>
                <c:pt idx="45">
                  <c:v>180</c:v>
                </c:pt>
                <c:pt idx="46">
                  <c:v>184</c:v>
                </c:pt>
                <c:pt idx="47">
                  <c:v>188</c:v>
                </c:pt>
                <c:pt idx="48">
                  <c:v>192</c:v>
                </c:pt>
                <c:pt idx="49">
                  <c:v>196</c:v>
                </c:pt>
                <c:pt idx="50">
                  <c:v>200</c:v>
                </c:pt>
                <c:pt idx="51">
                  <c:v>204</c:v>
                </c:pt>
                <c:pt idx="52">
                  <c:v>208</c:v>
                </c:pt>
                <c:pt idx="53">
                  <c:v>212</c:v>
                </c:pt>
                <c:pt idx="54">
                  <c:v>216</c:v>
                </c:pt>
                <c:pt idx="55">
                  <c:v>220</c:v>
                </c:pt>
                <c:pt idx="56">
                  <c:v>224</c:v>
                </c:pt>
                <c:pt idx="57">
                  <c:v>228</c:v>
                </c:pt>
                <c:pt idx="58">
                  <c:v>232</c:v>
                </c:pt>
                <c:pt idx="59">
                  <c:v>236</c:v>
                </c:pt>
                <c:pt idx="60">
                  <c:v>240</c:v>
                </c:pt>
              </c:numCache>
            </c:numRef>
          </c:xVal>
          <c:yVal>
            <c:numRef>
              <c:f>'50 ugml A13'!$B$3:$B$63</c:f>
              <c:numCache>
                <c:formatCode>General</c:formatCode>
                <c:ptCount val="61"/>
                <c:pt idx="0">
                  <c:v>1.7555795981199201E-2</c:v>
                </c:pt>
                <c:pt idx="1">
                  <c:v>2.8229310015061099E-2</c:v>
                </c:pt>
                <c:pt idx="2">
                  <c:v>3.6938598857643501E-2</c:v>
                </c:pt>
                <c:pt idx="3">
                  <c:v>4.4353502766753601E-2</c:v>
                </c:pt>
                <c:pt idx="4">
                  <c:v>4.9371928190323502E-2</c:v>
                </c:pt>
                <c:pt idx="5">
                  <c:v>5.5455281510375903E-2</c:v>
                </c:pt>
                <c:pt idx="6">
                  <c:v>6.58533829968308E-2</c:v>
                </c:pt>
                <c:pt idx="7">
                  <c:v>7.6198046806064207E-2</c:v>
                </c:pt>
                <c:pt idx="8">
                  <c:v>8.9137352481233598E-2</c:v>
                </c:pt>
                <c:pt idx="9">
                  <c:v>0.103640769855079</c:v>
                </c:pt>
                <c:pt idx="10">
                  <c:v>0.120938684410097</c:v>
                </c:pt>
                <c:pt idx="11">
                  <c:v>0.13842822554061701</c:v>
                </c:pt>
                <c:pt idx="12">
                  <c:v>0.158022523654514</c:v>
                </c:pt>
                <c:pt idx="13">
                  <c:v>0.18020600140808499</c:v>
                </c:pt>
                <c:pt idx="14">
                  <c:v>0.201520033824098</c:v>
                </c:pt>
                <c:pt idx="15">
                  <c:v>0.22632112057870399</c:v>
                </c:pt>
                <c:pt idx="16">
                  <c:v>0.25050113101243499</c:v>
                </c:pt>
                <c:pt idx="17">
                  <c:v>0.27650090016172801</c:v>
                </c:pt>
                <c:pt idx="18">
                  <c:v>0.29829249217724702</c:v>
                </c:pt>
                <c:pt idx="19">
                  <c:v>0.32527479396623499</c:v>
                </c:pt>
                <c:pt idx="20">
                  <c:v>0.34915616539398597</c:v>
                </c:pt>
                <c:pt idx="21">
                  <c:v>0.37299466283230998</c:v>
                </c:pt>
                <c:pt idx="22">
                  <c:v>0.39854181183612702</c:v>
                </c:pt>
                <c:pt idx="23">
                  <c:v>0.42156407997064999</c:v>
                </c:pt>
                <c:pt idx="24">
                  <c:v>0.44375797518389698</c:v>
                </c:pt>
                <c:pt idx="25">
                  <c:v>0.46731189119132799</c:v>
                </c:pt>
                <c:pt idx="26">
                  <c:v>0.485573402430447</c:v>
                </c:pt>
                <c:pt idx="27">
                  <c:v>0.49537810106351099</c:v>
                </c:pt>
                <c:pt idx="28">
                  <c:v>0.51793753485240701</c:v>
                </c:pt>
                <c:pt idx="29">
                  <c:v>0.54092284381111899</c:v>
                </c:pt>
                <c:pt idx="30">
                  <c:v>0.56814027180879001</c:v>
                </c:pt>
                <c:pt idx="31">
                  <c:v>0.58138418768912603</c:v>
                </c:pt>
                <c:pt idx="32">
                  <c:v>0.60175669204758397</c:v>
                </c:pt>
                <c:pt idx="33">
                  <c:v>0.62102472985595703</c:v>
                </c:pt>
                <c:pt idx="34">
                  <c:v>0.64131192513175395</c:v>
                </c:pt>
                <c:pt idx="35">
                  <c:v>0.66328388629446799</c:v>
                </c:pt>
                <c:pt idx="36">
                  <c:v>0.68038980649274705</c:v>
                </c:pt>
                <c:pt idx="37">
                  <c:v>0.70219508357544902</c:v>
                </c:pt>
                <c:pt idx="38">
                  <c:v>0.71838538250711503</c:v>
                </c:pt>
                <c:pt idx="39">
                  <c:v>0.73732339281673898</c:v>
                </c:pt>
                <c:pt idx="40">
                  <c:v>0.75243588599357603</c:v>
                </c:pt>
                <c:pt idx="41">
                  <c:v>0.76757763648503297</c:v>
                </c:pt>
                <c:pt idx="42">
                  <c:v>0.78435311604519398</c:v>
                </c:pt>
                <c:pt idx="43">
                  <c:v>0.79931616118593496</c:v>
                </c:pt>
                <c:pt idx="44">
                  <c:v>0.80473800941559703</c:v>
                </c:pt>
                <c:pt idx="45">
                  <c:v>0.82019245005229502</c:v>
                </c:pt>
                <c:pt idx="46">
                  <c:v>0.83484780898731004</c:v>
                </c:pt>
                <c:pt idx="47">
                  <c:v>0.84837143306053098</c:v>
                </c:pt>
                <c:pt idx="48">
                  <c:v>0.86002881196897296</c:v>
                </c:pt>
                <c:pt idx="49">
                  <c:v>0.87865492035184201</c:v>
                </c:pt>
                <c:pt idx="50">
                  <c:v>0.88818983379113503</c:v>
                </c:pt>
                <c:pt idx="51">
                  <c:v>0.90021986802945198</c:v>
                </c:pt>
                <c:pt idx="52">
                  <c:v>0.91337087440834697</c:v>
                </c:pt>
                <c:pt idx="53">
                  <c:v>0.92527545489113205</c:v>
                </c:pt>
                <c:pt idx="54">
                  <c:v>0.94033802172232195</c:v>
                </c:pt>
                <c:pt idx="55">
                  <c:v>0.94644104612972302</c:v>
                </c:pt>
                <c:pt idx="56">
                  <c:v>0.95623467832087305</c:v>
                </c:pt>
                <c:pt idx="57">
                  <c:v>0.96990688883298504</c:v>
                </c:pt>
                <c:pt idx="58">
                  <c:v>0.97965542644348302</c:v>
                </c:pt>
                <c:pt idx="59">
                  <c:v>0.98890440571509197</c:v>
                </c:pt>
                <c:pt idx="6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B8-4AAE-8628-556E42663977}"/>
            </c:ext>
          </c:extLst>
        </c:ser>
        <c:ser>
          <c:idx val="1"/>
          <c:order val="1"/>
          <c:tx>
            <c:strRef>
              <c:f>'50 ugml A13'!$D$2</c:f>
              <c:strCache>
                <c:ptCount val="1"/>
                <c:pt idx="0">
                  <c:v>Platelets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'50 ugml A13'!$E$3:$E$63</c:f>
                <c:numCache>
                  <c:formatCode>General</c:formatCode>
                  <c:ptCount val="61"/>
                  <c:pt idx="0">
                    <c:v>9.7673447247182792E-3</c:v>
                  </c:pt>
                  <c:pt idx="1">
                    <c:v>1.4887569332073899E-2</c:v>
                  </c:pt>
                  <c:pt idx="2">
                    <c:v>1.83006279956308E-2</c:v>
                  </c:pt>
                  <c:pt idx="3">
                    <c:v>2.1253757745746501E-2</c:v>
                  </c:pt>
                  <c:pt idx="4">
                    <c:v>2.4713764097426601E-2</c:v>
                  </c:pt>
                  <c:pt idx="5">
                    <c:v>2.8737986220386199E-2</c:v>
                  </c:pt>
                  <c:pt idx="6">
                    <c:v>3.0657444376531898E-2</c:v>
                  </c:pt>
                  <c:pt idx="7">
                    <c:v>3.3708473662915003E-2</c:v>
                  </c:pt>
                  <c:pt idx="8">
                    <c:v>3.4753667737725598E-2</c:v>
                  </c:pt>
                  <c:pt idx="9">
                    <c:v>3.7673220292156598E-2</c:v>
                  </c:pt>
                  <c:pt idx="10">
                    <c:v>3.9768724812833701E-2</c:v>
                  </c:pt>
                  <c:pt idx="11">
                    <c:v>4.23865387130066E-2</c:v>
                  </c:pt>
                  <c:pt idx="12">
                    <c:v>4.5665234461590598E-2</c:v>
                  </c:pt>
                  <c:pt idx="13">
                    <c:v>4.7486122458713899E-2</c:v>
                  </c:pt>
                  <c:pt idx="14">
                    <c:v>5.0330596283745303E-2</c:v>
                  </c:pt>
                  <c:pt idx="15">
                    <c:v>5.3573972343767401E-2</c:v>
                  </c:pt>
                  <c:pt idx="16">
                    <c:v>5.78389842808332E-2</c:v>
                  </c:pt>
                  <c:pt idx="17">
                    <c:v>6.30887972561677E-2</c:v>
                  </c:pt>
                  <c:pt idx="18">
                    <c:v>6.4442173376714304E-2</c:v>
                  </c:pt>
                  <c:pt idx="19">
                    <c:v>6.8235319775583697E-2</c:v>
                  </c:pt>
                  <c:pt idx="20">
                    <c:v>7.0321309965621095E-2</c:v>
                  </c:pt>
                  <c:pt idx="21">
                    <c:v>7.28494364629729E-2</c:v>
                  </c:pt>
                  <c:pt idx="22">
                    <c:v>7.6088188134006696E-2</c:v>
                  </c:pt>
                  <c:pt idx="23">
                    <c:v>7.9578210169780297E-2</c:v>
                  </c:pt>
                  <c:pt idx="24">
                    <c:v>8.3793678336097896E-2</c:v>
                  </c:pt>
                  <c:pt idx="25">
                    <c:v>8.6473689193525896E-2</c:v>
                  </c:pt>
                  <c:pt idx="26">
                    <c:v>8.6555482199519695E-2</c:v>
                  </c:pt>
                  <c:pt idx="27">
                    <c:v>7.8008280316516201E-2</c:v>
                  </c:pt>
                  <c:pt idx="28">
                    <c:v>8.09647257401854E-2</c:v>
                  </c:pt>
                  <c:pt idx="29">
                    <c:v>8.5189105720834005E-2</c:v>
                  </c:pt>
                  <c:pt idx="30">
                    <c:v>8.8710545212298306E-2</c:v>
                  </c:pt>
                  <c:pt idx="31">
                    <c:v>8.9141831213233894E-2</c:v>
                  </c:pt>
                  <c:pt idx="32">
                    <c:v>9.1023475614537205E-2</c:v>
                  </c:pt>
                  <c:pt idx="33">
                    <c:v>9.3900336398000106E-2</c:v>
                  </c:pt>
                  <c:pt idx="34">
                    <c:v>9.5313244946907599E-2</c:v>
                  </c:pt>
                  <c:pt idx="35">
                    <c:v>9.8021046342374699E-2</c:v>
                  </c:pt>
                  <c:pt idx="36">
                    <c:v>9.7181367661000703E-2</c:v>
                  </c:pt>
                  <c:pt idx="37">
                    <c:v>9.9261372741245593E-2</c:v>
                  </c:pt>
                  <c:pt idx="38">
                    <c:v>0.10008376718984199</c:v>
                  </c:pt>
                  <c:pt idx="39">
                    <c:v>0.10263827810960199</c:v>
                  </c:pt>
                  <c:pt idx="40">
                    <c:v>0.10261506456139199</c:v>
                  </c:pt>
                  <c:pt idx="41">
                    <c:v>0.103769503020681</c:v>
                  </c:pt>
                  <c:pt idx="42">
                    <c:v>0.10626841293448</c:v>
                  </c:pt>
                  <c:pt idx="43">
                    <c:v>0.106269003354756</c:v>
                  </c:pt>
                  <c:pt idx="44">
                    <c:v>0.11493783752101799</c:v>
                  </c:pt>
                  <c:pt idx="45">
                    <c:v>0.116336839746059</c:v>
                  </c:pt>
                  <c:pt idx="46">
                    <c:v>0.116912068207444</c:v>
                  </c:pt>
                  <c:pt idx="47">
                    <c:v>0.119478226570012</c:v>
                  </c:pt>
                  <c:pt idx="48">
                    <c:v>0.117583792073917</c:v>
                  </c:pt>
                  <c:pt idx="49">
                    <c:v>0.119076893296127</c:v>
                  </c:pt>
                  <c:pt idx="50">
                    <c:v>0.121766796278633</c:v>
                  </c:pt>
                  <c:pt idx="51">
                    <c:v>0.12278860068653399</c:v>
                  </c:pt>
                  <c:pt idx="52">
                    <c:v>0.12776683715079001</c:v>
                  </c:pt>
                  <c:pt idx="53">
                    <c:v>0.127905400282145</c:v>
                  </c:pt>
                  <c:pt idx="54">
                    <c:v>0.13097539961819099</c:v>
                  </c:pt>
                  <c:pt idx="55">
                    <c:v>0.12949123532884099</c:v>
                  </c:pt>
                  <c:pt idx="56">
                    <c:v>0.12623607854435001</c:v>
                  </c:pt>
                  <c:pt idx="57">
                    <c:v>0.12999953798358399</c:v>
                  </c:pt>
                  <c:pt idx="58">
                    <c:v>0.128413544401589</c:v>
                  </c:pt>
                  <c:pt idx="59">
                    <c:v>0.13268605219253701</c:v>
                  </c:pt>
                  <c:pt idx="60">
                    <c:v>0.137647724699695</c:v>
                  </c:pt>
                </c:numCache>
              </c:numRef>
            </c:plus>
            <c:minus>
              <c:numRef>
                <c:f>'50 ugml A13'!$E$3:$E$63</c:f>
                <c:numCache>
                  <c:formatCode>General</c:formatCode>
                  <c:ptCount val="61"/>
                  <c:pt idx="0">
                    <c:v>9.7673447247182792E-3</c:v>
                  </c:pt>
                  <c:pt idx="1">
                    <c:v>1.4887569332073899E-2</c:v>
                  </c:pt>
                  <c:pt idx="2">
                    <c:v>1.83006279956308E-2</c:v>
                  </c:pt>
                  <c:pt idx="3">
                    <c:v>2.1253757745746501E-2</c:v>
                  </c:pt>
                  <c:pt idx="4">
                    <c:v>2.4713764097426601E-2</c:v>
                  </c:pt>
                  <c:pt idx="5">
                    <c:v>2.8737986220386199E-2</c:v>
                  </c:pt>
                  <c:pt idx="6">
                    <c:v>3.0657444376531898E-2</c:v>
                  </c:pt>
                  <c:pt idx="7">
                    <c:v>3.3708473662915003E-2</c:v>
                  </c:pt>
                  <c:pt idx="8">
                    <c:v>3.4753667737725598E-2</c:v>
                  </c:pt>
                  <c:pt idx="9">
                    <c:v>3.7673220292156598E-2</c:v>
                  </c:pt>
                  <c:pt idx="10">
                    <c:v>3.9768724812833701E-2</c:v>
                  </c:pt>
                  <c:pt idx="11">
                    <c:v>4.23865387130066E-2</c:v>
                  </c:pt>
                  <c:pt idx="12">
                    <c:v>4.5665234461590598E-2</c:v>
                  </c:pt>
                  <c:pt idx="13">
                    <c:v>4.7486122458713899E-2</c:v>
                  </c:pt>
                  <c:pt idx="14">
                    <c:v>5.0330596283745303E-2</c:v>
                  </c:pt>
                  <c:pt idx="15">
                    <c:v>5.3573972343767401E-2</c:v>
                  </c:pt>
                  <c:pt idx="16">
                    <c:v>5.78389842808332E-2</c:v>
                  </c:pt>
                  <c:pt idx="17">
                    <c:v>6.30887972561677E-2</c:v>
                  </c:pt>
                  <c:pt idx="18">
                    <c:v>6.4442173376714304E-2</c:v>
                  </c:pt>
                  <c:pt idx="19">
                    <c:v>6.8235319775583697E-2</c:v>
                  </c:pt>
                  <c:pt idx="20">
                    <c:v>7.0321309965621095E-2</c:v>
                  </c:pt>
                  <c:pt idx="21">
                    <c:v>7.28494364629729E-2</c:v>
                  </c:pt>
                  <c:pt idx="22">
                    <c:v>7.6088188134006696E-2</c:v>
                  </c:pt>
                  <c:pt idx="23">
                    <c:v>7.9578210169780297E-2</c:v>
                  </c:pt>
                  <c:pt idx="24">
                    <c:v>8.3793678336097896E-2</c:v>
                  </c:pt>
                  <c:pt idx="25">
                    <c:v>8.6473689193525896E-2</c:v>
                  </c:pt>
                  <c:pt idx="26">
                    <c:v>8.6555482199519695E-2</c:v>
                  </c:pt>
                  <c:pt idx="27">
                    <c:v>7.8008280316516201E-2</c:v>
                  </c:pt>
                  <c:pt idx="28">
                    <c:v>8.09647257401854E-2</c:v>
                  </c:pt>
                  <c:pt idx="29">
                    <c:v>8.5189105720834005E-2</c:v>
                  </c:pt>
                  <c:pt idx="30">
                    <c:v>8.8710545212298306E-2</c:v>
                  </c:pt>
                  <c:pt idx="31">
                    <c:v>8.9141831213233894E-2</c:v>
                  </c:pt>
                  <c:pt idx="32">
                    <c:v>9.1023475614537205E-2</c:v>
                  </c:pt>
                  <c:pt idx="33">
                    <c:v>9.3900336398000106E-2</c:v>
                  </c:pt>
                  <c:pt idx="34">
                    <c:v>9.5313244946907599E-2</c:v>
                  </c:pt>
                  <c:pt idx="35">
                    <c:v>9.8021046342374699E-2</c:v>
                  </c:pt>
                  <c:pt idx="36">
                    <c:v>9.7181367661000703E-2</c:v>
                  </c:pt>
                  <c:pt idx="37">
                    <c:v>9.9261372741245593E-2</c:v>
                  </c:pt>
                  <c:pt idx="38">
                    <c:v>0.10008376718984199</c:v>
                  </c:pt>
                  <c:pt idx="39">
                    <c:v>0.10263827810960199</c:v>
                  </c:pt>
                  <c:pt idx="40">
                    <c:v>0.10261506456139199</c:v>
                  </c:pt>
                  <c:pt idx="41">
                    <c:v>0.103769503020681</c:v>
                  </c:pt>
                  <c:pt idx="42">
                    <c:v>0.10626841293448</c:v>
                  </c:pt>
                  <c:pt idx="43">
                    <c:v>0.106269003354756</c:v>
                  </c:pt>
                  <c:pt idx="44">
                    <c:v>0.11493783752101799</c:v>
                  </c:pt>
                  <c:pt idx="45">
                    <c:v>0.116336839746059</c:v>
                  </c:pt>
                  <c:pt idx="46">
                    <c:v>0.116912068207444</c:v>
                  </c:pt>
                  <c:pt idx="47">
                    <c:v>0.119478226570012</c:v>
                  </c:pt>
                  <c:pt idx="48">
                    <c:v>0.117583792073917</c:v>
                  </c:pt>
                  <c:pt idx="49">
                    <c:v>0.119076893296127</c:v>
                  </c:pt>
                  <c:pt idx="50">
                    <c:v>0.121766796278633</c:v>
                  </c:pt>
                  <c:pt idx="51">
                    <c:v>0.12278860068653399</c:v>
                  </c:pt>
                  <c:pt idx="52">
                    <c:v>0.12776683715079001</c:v>
                  </c:pt>
                  <c:pt idx="53">
                    <c:v>0.127905400282145</c:v>
                  </c:pt>
                  <c:pt idx="54">
                    <c:v>0.13097539961819099</c:v>
                  </c:pt>
                  <c:pt idx="55">
                    <c:v>0.12949123532884099</c:v>
                  </c:pt>
                  <c:pt idx="56">
                    <c:v>0.12623607854435001</c:v>
                  </c:pt>
                  <c:pt idx="57">
                    <c:v>0.12999953798358399</c:v>
                  </c:pt>
                  <c:pt idx="58">
                    <c:v>0.128413544401589</c:v>
                  </c:pt>
                  <c:pt idx="59">
                    <c:v>0.13268605219253701</c:v>
                  </c:pt>
                  <c:pt idx="60">
                    <c:v>0.137647724699695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'50 ugml A13'!$A$3:$A$63</c:f>
              <c:numCache>
                <c:formatCode>General</c:formatCode>
                <c:ptCount val="61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44</c:v>
                </c:pt>
                <c:pt idx="12">
                  <c:v>48</c:v>
                </c:pt>
                <c:pt idx="13">
                  <c:v>52</c:v>
                </c:pt>
                <c:pt idx="14">
                  <c:v>56</c:v>
                </c:pt>
                <c:pt idx="15">
                  <c:v>60</c:v>
                </c:pt>
                <c:pt idx="16">
                  <c:v>64</c:v>
                </c:pt>
                <c:pt idx="17">
                  <c:v>68</c:v>
                </c:pt>
                <c:pt idx="18">
                  <c:v>72</c:v>
                </c:pt>
                <c:pt idx="19">
                  <c:v>76</c:v>
                </c:pt>
                <c:pt idx="20">
                  <c:v>80</c:v>
                </c:pt>
                <c:pt idx="21">
                  <c:v>84</c:v>
                </c:pt>
                <c:pt idx="22">
                  <c:v>88</c:v>
                </c:pt>
                <c:pt idx="23">
                  <c:v>92</c:v>
                </c:pt>
                <c:pt idx="24">
                  <c:v>96</c:v>
                </c:pt>
                <c:pt idx="25">
                  <c:v>100</c:v>
                </c:pt>
                <c:pt idx="26">
                  <c:v>104</c:v>
                </c:pt>
                <c:pt idx="27">
                  <c:v>108</c:v>
                </c:pt>
                <c:pt idx="28">
                  <c:v>112</c:v>
                </c:pt>
                <c:pt idx="29">
                  <c:v>116</c:v>
                </c:pt>
                <c:pt idx="30">
                  <c:v>120</c:v>
                </c:pt>
                <c:pt idx="31">
                  <c:v>124</c:v>
                </c:pt>
                <c:pt idx="32">
                  <c:v>128</c:v>
                </c:pt>
                <c:pt idx="33">
                  <c:v>132</c:v>
                </c:pt>
                <c:pt idx="34">
                  <c:v>136</c:v>
                </c:pt>
                <c:pt idx="35">
                  <c:v>140</c:v>
                </c:pt>
                <c:pt idx="36">
                  <c:v>144</c:v>
                </c:pt>
                <c:pt idx="37">
                  <c:v>148</c:v>
                </c:pt>
                <c:pt idx="38">
                  <c:v>152</c:v>
                </c:pt>
                <c:pt idx="39">
                  <c:v>156</c:v>
                </c:pt>
                <c:pt idx="40">
                  <c:v>160</c:v>
                </c:pt>
                <c:pt idx="41">
                  <c:v>164</c:v>
                </c:pt>
                <c:pt idx="42">
                  <c:v>168</c:v>
                </c:pt>
                <c:pt idx="43">
                  <c:v>172</c:v>
                </c:pt>
                <c:pt idx="44">
                  <c:v>176</c:v>
                </c:pt>
                <c:pt idx="45">
                  <c:v>180</c:v>
                </c:pt>
                <c:pt idx="46">
                  <c:v>184</c:v>
                </c:pt>
                <c:pt idx="47">
                  <c:v>188</c:v>
                </c:pt>
                <c:pt idx="48">
                  <c:v>192</c:v>
                </c:pt>
                <c:pt idx="49">
                  <c:v>196</c:v>
                </c:pt>
                <c:pt idx="50">
                  <c:v>200</c:v>
                </c:pt>
                <c:pt idx="51">
                  <c:v>204</c:v>
                </c:pt>
                <c:pt idx="52">
                  <c:v>208</c:v>
                </c:pt>
                <c:pt idx="53">
                  <c:v>212</c:v>
                </c:pt>
                <c:pt idx="54">
                  <c:v>216</c:v>
                </c:pt>
                <c:pt idx="55">
                  <c:v>220</c:v>
                </c:pt>
                <c:pt idx="56">
                  <c:v>224</c:v>
                </c:pt>
                <c:pt idx="57">
                  <c:v>228</c:v>
                </c:pt>
                <c:pt idx="58">
                  <c:v>232</c:v>
                </c:pt>
                <c:pt idx="59">
                  <c:v>236</c:v>
                </c:pt>
                <c:pt idx="60">
                  <c:v>240</c:v>
                </c:pt>
              </c:numCache>
            </c:numRef>
          </c:xVal>
          <c:yVal>
            <c:numRef>
              <c:f>'50 ugml A13'!$D$3:$D$63</c:f>
              <c:numCache>
                <c:formatCode>General</c:formatCode>
                <c:ptCount val="61"/>
                <c:pt idx="0">
                  <c:v>8.4197304094872898E-3</c:v>
                </c:pt>
                <c:pt idx="1">
                  <c:v>1.3834451814397899E-2</c:v>
                </c:pt>
                <c:pt idx="2">
                  <c:v>1.8135897461979099E-2</c:v>
                </c:pt>
                <c:pt idx="3">
                  <c:v>2.18703485392539E-2</c:v>
                </c:pt>
                <c:pt idx="4">
                  <c:v>2.6734098680497202E-2</c:v>
                </c:pt>
                <c:pt idx="5">
                  <c:v>3.06896422780879E-2</c:v>
                </c:pt>
                <c:pt idx="6">
                  <c:v>3.4346927665820898E-2</c:v>
                </c:pt>
                <c:pt idx="7">
                  <c:v>3.8313264860511197E-2</c:v>
                </c:pt>
                <c:pt idx="8">
                  <c:v>4.2739672198337603E-2</c:v>
                </c:pt>
                <c:pt idx="9">
                  <c:v>4.67742343909264E-2</c:v>
                </c:pt>
                <c:pt idx="10">
                  <c:v>5.16900879202686E-2</c:v>
                </c:pt>
                <c:pt idx="11">
                  <c:v>5.7971635667462697E-2</c:v>
                </c:pt>
                <c:pt idx="12">
                  <c:v>6.4637530380630304E-2</c:v>
                </c:pt>
                <c:pt idx="13">
                  <c:v>7.0637542294688702E-2</c:v>
                </c:pt>
                <c:pt idx="14">
                  <c:v>7.8162726668200594E-2</c:v>
                </c:pt>
                <c:pt idx="15">
                  <c:v>8.6384799106613896E-2</c:v>
                </c:pt>
                <c:pt idx="16">
                  <c:v>9.5692507567351495E-2</c:v>
                </c:pt>
                <c:pt idx="17">
                  <c:v>0.104552682518455</c:v>
                </c:pt>
                <c:pt idx="18">
                  <c:v>0.113112327194518</c:v>
                </c:pt>
                <c:pt idx="19">
                  <c:v>0.12246836315410201</c:v>
                </c:pt>
                <c:pt idx="20">
                  <c:v>0.13160214309348001</c:v>
                </c:pt>
                <c:pt idx="21">
                  <c:v>0.14094111191926001</c:v>
                </c:pt>
                <c:pt idx="22">
                  <c:v>0.149792840336302</c:v>
                </c:pt>
                <c:pt idx="23">
                  <c:v>0.15995720430479601</c:v>
                </c:pt>
                <c:pt idx="24">
                  <c:v>0.169667948673762</c:v>
                </c:pt>
                <c:pt idx="25">
                  <c:v>0.17963006193019099</c:v>
                </c:pt>
                <c:pt idx="26">
                  <c:v>0.18710908114515201</c:v>
                </c:pt>
                <c:pt idx="27">
                  <c:v>0.187290993459409</c:v>
                </c:pt>
                <c:pt idx="28">
                  <c:v>0.19726252227737801</c:v>
                </c:pt>
                <c:pt idx="29">
                  <c:v>0.207357420809925</c:v>
                </c:pt>
                <c:pt idx="30">
                  <c:v>0.21687034645880199</c:v>
                </c:pt>
                <c:pt idx="31">
                  <c:v>0.22432593918955099</c:v>
                </c:pt>
                <c:pt idx="32">
                  <c:v>0.23435200770966499</c:v>
                </c:pt>
                <c:pt idx="33">
                  <c:v>0.24172265913789101</c:v>
                </c:pt>
                <c:pt idx="34">
                  <c:v>0.25135242386907197</c:v>
                </c:pt>
                <c:pt idx="35">
                  <c:v>0.26446601464554698</c:v>
                </c:pt>
                <c:pt idx="36">
                  <c:v>0.271050369762669</c:v>
                </c:pt>
                <c:pt idx="37">
                  <c:v>0.28046826494215099</c:v>
                </c:pt>
                <c:pt idx="38">
                  <c:v>0.28831357535054603</c:v>
                </c:pt>
                <c:pt idx="39">
                  <c:v>0.29880071351288401</c:v>
                </c:pt>
                <c:pt idx="40">
                  <c:v>0.30489421245195603</c:v>
                </c:pt>
                <c:pt idx="41">
                  <c:v>0.31475564034947301</c:v>
                </c:pt>
                <c:pt idx="42">
                  <c:v>0.32320092425982</c:v>
                </c:pt>
                <c:pt idx="43">
                  <c:v>0.33039392387985</c:v>
                </c:pt>
                <c:pt idx="44">
                  <c:v>0.33188675400682599</c:v>
                </c:pt>
                <c:pt idx="45">
                  <c:v>0.33909295510198101</c:v>
                </c:pt>
                <c:pt idx="46">
                  <c:v>0.34584001144029403</c:v>
                </c:pt>
                <c:pt idx="47">
                  <c:v>0.35438899784295402</c:v>
                </c:pt>
                <c:pt idx="48">
                  <c:v>0.35801519135885601</c:v>
                </c:pt>
                <c:pt idx="49">
                  <c:v>0.36546268890017097</c:v>
                </c:pt>
                <c:pt idx="50">
                  <c:v>0.37255460906022297</c:v>
                </c:pt>
                <c:pt idx="51">
                  <c:v>0.38172235012797701</c:v>
                </c:pt>
                <c:pt idx="52">
                  <c:v>0.38826844264952998</c:v>
                </c:pt>
                <c:pt idx="53">
                  <c:v>0.39387752842618601</c:v>
                </c:pt>
                <c:pt idx="54">
                  <c:v>0.40006629847616199</c:v>
                </c:pt>
                <c:pt idx="55">
                  <c:v>0.403293744619728</c:v>
                </c:pt>
                <c:pt idx="56">
                  <c:v>0.40634354012353302</c:v>
                </c:pt>
                <c:pt idx="57">
                  <c:v>0.41522493348003398</c:v>
                </c:pt>
                <c:pt idx="58">
                  <c:v>0.41918413677275201</c:v>
                </c:pt>
                <c:pt idx="59">
                  <c:v>0.42546621740502599</c:v>
                </c:pt>
                <c:pt idx="60">
                  <c:v>0.43376874471932297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B8-4AAE-8628-556E42663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6982024"/>
        <c:axId val="-2116211512"/>
      </c:scatterChart>
      <c:valAx>
        <c:axId val="-2116982024"/>
        <c:scaling>
          <c:orientation val="minMax"/>
          <c:max val="18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1">
                    <a:solidFill>
                      <a:srgbClr val="FFD966"/>
                    </a:solidFill>
                  </a:defRPr>
                </a:pPr>
                <a:r>
                  <a:rPr lang="en-US" sz="1200" b="1">
                    <a:solidFill>
                      <a:srgbClr val="FFD966"/>
                    </a:solidFill>
                  </a:rPr>
                  <a:t>Time (Seconds)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accent4">
                <a:lumMod val="60000"/>
                <a:lumOff val="40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="1">
                <a:solidFill>
                  <a:srgbClr val="FFD966"/>
                </a:solidFill>
              </a:defRPr>
            </a:pPr>
            <a:endParaRPr lang="en-US"/>
          </a:p>
        </c:txPr>
        <c:crossAx val="-2116211512"/>
        <c:crosses val="autoZero"/>
        <c:crossBetween val="midCat"/>
        <c:majorUnit val="25"/>
      </c:valAx>
      <c:valAx>
        <c:axId val="-2116211512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>
                    <a:solidFill>
                      <a:srgbClr val="FFD966"/>
                    </a:solidFill>
                  </a:defRPr>
                </a:pPr>
                <a:r>
                  <a:rPr lang="en-US" sz="1200" b="1">
                    <a:solidFill>
                      <a:srgbClr val="FFD966"/>
                    </a:solidFill>
                  </a:rPr>
                  <a:t>Platelet Coverage</a:t>
                </a:r>
              </a:p>
            </c:rich>
          </c:tx>
          <c:layout>
            <c:manualLayout>
              <c:xMode val="edge"/>
              <c:yMode val="edge"/>
              <c:x val="4.1335039012863901E-2"/>
              <c:y val="0.2211476980368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accent4">
                <a:lumMod val="60000"/>
                <a:lumOff val="40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="1">
                <a:solidFill>
                  <a:srgbClr val="FFD966"/>
                </a:solidFill>
              </a:defRPr>
            </a:pPr>
            <a:endParaRPr lang="en-US"/>
          </a:p>
        </c:txPr>
        <c:crossAx val="-2116982024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1175552260195099"/>
          <c:y val="3.1610858769532603E-2"/>
          <c:w val="0.31814223455864499"/>
          <c:h val="0.144700014812550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200" b="1">
              <a:solidFill>
                <a:srgbClr val="FFD966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1F4E79"/>
    </a:solidFill>
    <a:ln w="9525" cap="flat" cmpd="sng" algn="ctr">
      <a:noFill/>
      <a:round/>
    </a:ln>
    <a:effectLst/>
  </c:spPr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770128284329"/>
          <c:y val="6.2165152378717302E-2"/>
          <c:w val="0.686758179378677"/>
          <c:h val="0.69377610889462604"/>
        </c:manualLayout>
      </c:layout>
      <c:scatterChart>
        <c:scatterStyle val="lineMarker"/>
        <c:varyColors val="0"/>
        <c:ser>
          <c:idx val="0"/>
          <c:order val="0"/>
          <c:tx>
            <c:strRef>
              <c:f>'100ugml A13'!$B$2</c:f>
              <c:strCache>
                <c:ptCount val="1"/>
                <c:pt idx="0">
                  <c:v>Control</c:v>
                </c:pt>
              </c:strCache>
            </c:strRef>
          </c:tx>
          <c:spPr>
            <a:ln w="28575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chemeClr val="tx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'100ugml A13'!$C$3:$C$48</c:f>
                <c:numCache>
                  <c:formatCode>General</c:formatCode>
                  <c:ptCount val="46"/>
                  <c:pt idx="0">
                    <c:v>2.2550594036219701E-2</c:v>
                  </c:pt>
                  <c:pt idx="1">
                    <c:v>2.30657229566416E-2</c:v>
                  </c:pt>
                  <c:pt idx="2">
                    <c:v>3.6227630167465302E-2</c:v>
                  </c:pt>
                  <c:pt idx="3">
                    <c:v>4.5725348277281898E-2</c:v>
                  </c:pt>
                  <c:pt idx="4">
                    <c:v>5.5311709609710699E-2</c:v>
                  </c:pt>
                  <c:pt idx="5">
                    <c:v>5.9352843588517799E-2</c:v>
                  </c:pt>
                  <c:pt idx="6">
                    <c:v>6.3551898426444403E-2</c:v>
                  </c:pt>
                  <c:pt idx="7">
                    <c:v>6.0751257277595699E-2</c:v>
                  </c:pt>
                  <c:pt idx="8">
                    <c:v>5.5745308707462297E-2</c:v>
                  </c:pt>
                  <c:pt idx="9">
                    <c:v>5.6689772730453801E-2</c:v>
                  </c:pt>
                  <c:pt idx="10">
                    <c:v>5.2854596612899998E-2</c:v>
                  </c:pt>
                  <c:pt idx="11">
                    <c:v>5.1044243443930402E-2</c:v>
                  </c:pt>
                  <c:pt idx="12">
                    <c:v>5.1910564894409802E-2</c:v>
                  </c:pt>
                  <c:pt idx="13">
                    <c:v>4.49799851447234E-2</c:v>
                  </c:pt>
                  <c:pt idx="14">
                    <c:v>4.0727816633283301E-2</c:v>
                  </c:pt>
                  <c:pt idx="15">
                    <c:v>3.59434245183426E-2</c:v>
                  </c:pt>
                  <c:pt idx="16">
                    <c:v>3.3389350013008197E-2</c:v>
                  </c:pt>
                  <c:pt idx="17">
                    <c:v>2.4477345487605901E-2</c:v>
                  </c:pt>
                  <c:pt idx="18">
                    <c:v>3.1808989430223998E-2</c:v>
                  </c:pt>
                  <c:pt idx="19">
                    <c:v>2.83651194211119E-2</c:v>
                  </c:pt>
                  <c:pt idx="20">
                    <c:v>2.9607668056129799E-2</c:v>
                  </c:pt>
                  <c:pt idx="21">
                    <c:v>3.02235725383132E-2</c:v>
                  </c:pt>
                  <c:pt idx="22">
                    <c:v>3.17482487255197E-2</c:v>
                  </c:pt>
                  <c:pt idx="23">
                    <c:v>3.3039935587694198E-2</c:v>
                  </c:pt>
                  <c:pt idx="24">
                    <c:v>3.5601669780783697E-2</c:v>
                  </c:pt>
                  <c:pt idx="25">
                    <c:v>3.56678079740812E-2</c:v>
                  </c:pt>
                  <c:pt idx="26">
                    <c:v>3.5941585467702597E-2</c:v>
                  </c:pt>
                  <c:pt idx="27">
                    <c:v>3.5644430818026797E-2</c:v>
                  </c:pt>
                  <c:pt idx="28">
                    <c:v>3.5194232620552102E-2</c:v>
                  </c:pt>
                  <c:pt idx="29">
                    <c:v>3.4022966134038997E-2</c:v>
                  </c:pt>
                  <c:pt idx="30">
                    <c:v>3.3417993674313001E-2</c:v>
                  </c:pt>
                  <c:pt idx="31">
                    <c:v>2.9131378649173801E-2</c:v>
                  </c:pt>
                  <c:pt idx="32">
                    <c:v>3.0023664057385099E-2</c:v>
                  </c:pt>
                  <c:pt idx="33">
                    <c:v>2.67221318358772E-2</c:v>
                  </c:pt>
                  <c:pt idx="34">
                    <c:v>2.6292761264316799E-2</c:v>
                  </c:pt>
                  <c:pt idx="35">
                    <c:v>2.12215192395564E-2</c:v>
                  </c:pt>
                  <c:pt idx="36">
                    <c:v>3.11638752021536E-2</c:v>
                  </c:pt>
                  <c:pt idx="37">
                    <c:v>3.0196317826256699E-2</c:v>
                  </c:pt>
                  <c:pt idx="38">
                    <c:v>1.4913397330476299E-2</c:v>
                  </c:pt>
                  <c:pt idx="39">
                    <c:v>2.69987882422753E-2</c:v>
                  </c:pt>
                  <c:pt idx="40">
                    <c:v>2.0184323171103399E-2</c:v>
                  </c:pt>
                  <c:pt idx="41">
                    <c:v>2.3005366350929101E-2</c:v>
                  </c:pt>
                  <c:pt idx="42">
                    <c:v>2.5436939301653701E-2</c:v>
                  </c:pt>
                  <c:pt idx="43">
                    <c:v>2.4798715026048902E-2</c:v>
                  </c:pt>
                  <c:pt idx="44">
                    <c:v>3.2944815771793002E-3</c:v>
                  </c:pt>
                  <c:pt idx="45">
                    <c:v>0</c:v>
                  </c:pt>
                </c:numCache>
              </c:numRef>
            </c:plus>
            <c:minus>
              <c:numRef>
                <c:f>'100ugml A13'!$C$3:$C$48</c:f>
                <c:numCache>
                  <c:formatCode>General</c:formatCode>
                  <c:ptCount val="46"/>
                  <c:pt idx="0">
                    <c:v>2.2550594036219701E-2</c:v>
                  </c:pt>
                  <c:pt idx="1">
                    <c:v>2.30657229566416E-2</c:v>
                  </c:pt>
                  <c:pt idx="2">
                    <c:v>3.6227630167465302E-2</c:v>
                  </c:pt>
                  <c:pt idx="3">
                    <c:v>4.5725348277281898E-2</c:v>
                  </c:pt>
                  <c:pt idx="4">
                    <c:v>5.5311709609710699E-2</c:v>
                  </c:pt>
                  <c:pt idx="5">
                    <c:v>5.9352843588517799E-2</c:v>
                  </c:pt>
                  <c:pt idx="6">
                    <c:v>6.3551898426444403E-2</c:v>
                  </c:pt>
                  <c:pt idx="7">
                    <c:v>6.0751257277595699E-2</c:v>
                  </c:pt>
                  <c:pt idx="8">
                    <c:v>5.5745308707462297E-2</c:v>
                  </c:pt>
                  <c:pt idx="9">
                    <c:v>5.6689772730453801E-2</c:v>
                  </c:pt>
                  <c:pt idx="10">
                    <c:v>5.2854596612899998E-2</c:v>
                  </c:pt>
                  <c:pt idx="11">
                    <c:v>5.1044243443930402E-2</c:v>
                  </c:pt>
                  <c:pt idx="12">
                    <c:v>5.1910564894409802E-2</c:v>
                  </c:pt>
                  <c:pt idx="13">
                    <c:v>4.49799851447234E-2</c:v>
                  </c:pt>
                  <c:pt idx="14">
                    <c:v>4.0727816633283301E-2</c:v>
                  </c:pt>
                  <c:pt idx="15">
                    <c:v>3.59434245183426E-2</c:v>
                  </c:pt>
                  <c:pt idx="16">
                    <c:v>3.3389350013008197E-2</c:v>
                  </c:pt>
                  <c:pt idx="17">
                    <c:v>2.4477345487605901E-2</c:v>
                  </c:pt>
                  <c:pt idx="18">
                    <c:v>3.1808989430223998E-2</c:v>
                  </c:pt>
                  <c:pt idx="19">
                    <c:v>2.83651194211119E-2</c:v>
                  </c:pt>
                  <c:pt idx="20">
                    <c:v>2.9607668056129799E-2</c:v>
                  </c:pt>
                  <c:pt idx="21">
                    <c:v>3.02235725383132E-2</c:v>
                  </c:pt>
                  <c:pt idx="22">
                    <c:v>3.17482487255197E-2</c:v>
                  </c:pt>
                  <c:pt idx="23">
                    <c:v>3.3039935587694198E-2</c:v>
                  </c:pt>
                  <c:pt idx="24">
                    <c:v>3.5601669780783697E-2</c:v>
                  </c:pt>
                  <c:pt idx="25">
                    <c:v>3.56678079740812E-2</c:v>
                  </c:pt>
                  <c:pt idx="26">
                    <c:v>3.5941585467702597E-2</c:v>
                  </c:pt>
                  <c:pt idx="27">
                    <c:v>3.5644430818026797E-2</c:v>
                  </c:pt>
                  <c:pt idx="28">
                    <c:v>3.5194232620552102E-2</c:v>
                  </c:pt>
                  <c:pt idx="29">
                    <c:v>3.4022966134038997E-2</c:v>
                  </c:pt>
                  <c:pt idx="30">
                    <c:v>3.3417993674313001E-2</c:v>
                  </c:pt>
                  <c:pt idx="31">
                    <c:v>2.9131378649173801E-2</c:v>
                  </c:pt>
                  <c:pt idx="32">
                    <c:v>3.0023664057385099E-2</c:v>
                  </c:pt>
                  <c:pt idx="33">
                    <c:v>2.67221318358772E-2</c:v>
                  </c:pt>
                  <c:pt idx="34">
                    <c:v>2.6292761264316799E-2</c:v>
                  </c:pt>
                  <c:pt idx="35">
                    <c:v>2.12215192395564E-2</c:v>
                  </c:pt>
                  <c:pt idx="36">
                    <c:v>3.11638752021536E-2</c:v>
                  </c:pt>
                  <c:pt idx="37">
                    <c:v>3.0196317826256699E-2</c:v>
                  </c:pt>
                  <c:pt idx="38">
                    <c:v>1.4913397330476299E-2</c:v>
                  </c:pt>
                  <c:pt idx="39">
                    <c:v>2.69987882422753E-2</c:v>
                  </c:pt>
                  <c:pt idx="40">
                    <c:v>2.0184323171103399E-2</c:v>
                  </c:pt>
                  <c:pt idx="41">
                    <c:v>2.3005366350929101E-2</c:v>
                  </c:pt>
                  <c:pt idx="42">
                    <c:v>2.5436939301653701E-2</c:v>
                  </c:pt>
                  <c:pt idx="43">
                    <c:v>2.4798715026048902E-2</c:v>
                  </c:pt>
                  <c:pt idx="44">
                    <c:v>3.2944815771793002E-3</c:v>
                  </c:pt>
                  <c:pt idx="45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2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'100ugml A13'!$A$3:$A$48</c:f>
              <c:numCache>
                <c:formatCode>General</c:formatCode>
                <c:ptCount val="46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44</c:v>
                </c:pt>
                <c:pt idx="12">
                  <c:v>48</c:v>
                </c:pt>
                <c:pt idx="13">
                  <c:v>52</c:v>
                </c:pt>
                <c:pt idx="14">
                  <c:v>56</c:v>
                </c:pt>
                <c:pt idx="15">
                  <c:v>60</c:v>
                </c:pt>
                <c:pt idx="16">
                  <c:v>64</c:v>
                </c:pt>
                <c:pt idx="17">
                  <c:v>68</c:v>
                </c:pt>
                <c:pt idx="18">
                  <c:v>72</c:v>
                </c:pt>
                <c:pt idx="19">
                  <c:v>76</c:v>
                </c:pt>
                <c:pt idx="20">
                  <c:v>80</c:v>
                </c:pt>
                <c:pt idx="21">
                  <c:v>84</c:v>
                </c:pt>
                <c:pt idx="22">
                  <c:v>88</c:v>
                </c:pt>
                <c:pt idx="23">
                  <c:v>92</c:v>
                </c:pt>
                <c:pt idx="24">
                  <c:v>96</c:v>
                </c:pt>
                <c:pt idx="25">
                  <c:v>100</c:v>
                </c:pt>
                <c:pt idx="26">
                  <c:v>104</c:v>
                </c:pt>
                <c:pt idx="27">
                  <c:v>108</c:v>
                </c:pt>
                <c:pt idx="28">
                  <c:v>112</c:v>
                </c:pt>
                <c:pt idx="29">
                  <c:v>116</c:v>
                </c:pt>
                <c:pt idx="30">
                  <c:v>120</c:v>
                </c:pt>
                <c:pt idx="31">
                  <c:v>124</c:v>
                </c:pt>
                <c:pt idx="32">
                  <c:v>128</c:v>
                </c:pt>
                <c:pt idx="33">
                  <c:v>132</c:v>
                </c:pt>
                <c:pt idx="34">
                  <c:v>136</c:v>
                </c:pt>
                <c:pt idx="35">
                  <c:v>140</c:v>
                </c:pt>
                <c:pt idx="36">
                  <c:v>144</c:v>
                </c:pt>
                <c:pt idx="37">
                  <c:v>148</c:v>
                </c:pt>
                <c:pt idx="38">
                  <c:v>152</c:v>
                </c:pt>
                <c:pt idx="39">
                  <c:v>156</c:v>
                </c:pt>
                <c:pt idx="40">
                  <c:v>160</c:v>
                </c:pt>
                <c:pt idx="41">
                  <c:v>164</c:v>
                </c:pt>
                <c:pt idx="42">
                  <c:v>168</c:v>
                </c:pt>
                <c:pt idx="43">
                  <c:v>172</c:v>
                </c:pt>
                <c:pt idx="44">
                  <c:v>176</c:v>
                </c:pt>
                <c:pt idx="45">
                  <c:v>180</c:v>
                </c:pt>
              </c:numCache>
            </c:numRef>
          </c:xVal>
          <c:yVal>
            <c:numRef>
              <c:f>'100ugml A13'!$B$3:$B$48</c:f>
              <c:numCache>
                <c:formatCode>General</c:formatCode>
                <c:ptCount val="46"/>
                <c:pt idx="0">
                  <c:v>4.5082886337334899E-2</c:v>
                </c:pt>
                <c:pt idx="1">
                  <c:v>5.9248648018693902E-2</c:v>
                </c:pt>
                <c:pt idx="2">
                  <c:v>8.5094565326311905E-2</c:v>
                </c:pt>
                <c:pt idx="3">
                  <c:v>0.106273445798351</c:v>
                </c:pt>
                <c:pt idx="4">
                  <c:v>0.123593176790171</c:v>
                </c:pt>
                <c:pt idx="5">
                  <c:v>0.140352219086323</c:v>
                </c:pt>
                <c:pt idx="6">
                  <c:v>0.157744659430266</c:v>
                </c:pt>
                <c:pt idx="7">
                  <c:v>0.17416615295135501</c:v>
                </c:pt>
                <c:pt idx="8">
                  <c:v>0.18864174426966901</c:v>
                </c:pt>
                <c:pt idx="9">
                  <c:v>0.210713292104969</c:v>
                </c:pt>
                <c:pt idx="10">
                  <c:v>0.23159685872008501</c:v>
                </c:pt>
                <c:pt idx="11">
                  <c:v>0.25260218756862102</c:v>
                </c:pt>
                <c:pt idx="12">
                  <c:v>0.27837428808283798</c:v>
                </c:pt>
                <c:pt idx="13">
                  <c:v>0.30145461246987598</c:v>
                </c:pt>
                <c:pt idx="14">
                  <c:v>0.324398712242148</c:v>
                </c:pt>
                <c:pt idx="15">
                  <c:v>0.34673385149428998</c:v>
                </c:pt>
                <c:pt idx="16">
                  <c:v>0.372731900823496</c:v>
                </c:pt>
                <c:pt idx="17">
                  <c:v>0.39158936477754103</c:v>
                </c:pt>
                <c:pt idx="18">
                  <c:v>0.419720145523515</c:v>
                </c:pt>
                <c:pt idx="19">
                  <c:v>0.43964230987807201</c:v>
                </c:pt>
                <c:pt idx="20">
                  <c:v>0.46316809376300799</c:v>
                </c:pt>
                <c:pt idx="21">
                  <c:v>0.48836218524908598</c:v>
                </c:pt>
                <c:pt idx="22">
                  <c:v>0.51412435093980502</c:v>
                </c:pt>
                <c:pt idx="23">
                  <c:v>0.53805501297177605</c:v>
                </c:pt>
                <c:pt idx="24">
                  <c:v>0.56611580112266902</c:v>
                </c:pt>
                <c:pt idx="25">
                  <c:v>0.5909148998507</c:v>
                </c:pt>
                <c:pt idx="26">
                  <c:v>0.61664306522266399</c:v>
                </c:pt>
                <c:pt idx="27">
                  <c:v>0.63736648629227699</c:v>
                </c:pt>
                <c:pt idx="28">
                  <c:v>0.66269400848383997</c:v>
                </c:pt>
                <c:pt idx="29">
                  <c:v>0.68048478173023097</c:v>
                </c:pt>
                <c:pt idx="30">
                  <c:v>0.70493062037256404</c:v>
                </c:pt>
                <c:pt idx="31">
                  <c:v>0.72584876277580901</c:v>
                </c:pt>
                <c:pt idx="32">
                  <c:v>0.74611570684235795</c:v>
                </c:pt>
                <c:pt idx="33">
                  <c:v>0.76556492561479705</c:v>
                </c:pt>
                <c:pt idx="34">
                  <c:v>0.78800567914568298</c:v>
                </c:pt>
                <c:pt idx="35">
                  <c:v>0.81287391948723198</c:v>
                </c:pt>
                <c:pt idx="36">
                  <c:v>0.81958092902397905</c:v>
                </c:pt>
                <c:pt idx="37">
                  <c:v>0.83687908271126299</c:v>
                </c:pt>
                <c:pt idx="38">
                  <c:v>0.87234444441722503</c:v>
                </c:pt>
                <c:pt idx="39">
                  <c:v>0.875161430919978</c:v>
                </c:pt>
                <c:pt idx="40">
                  <c:v>0.89673948149322402</c:v>
                </c:pt>
                <c:pt idx="41">
                  <c:v>0.913900028984312</c:v>
                </c:pt>
                <c:pt idx="42">
                  <c:v>0.93173650631413796</c:v>
                </c:pt>
                <c:pt idx="43">
                  <c:v>0.94919315415708205</c:v>
                </c:pt>
                <c:pt idx="44">
                  <c:v>0.98763771912534604</c:v>
                </c:pt>
                <c:pt idx="45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9AA-4F81-957D-11977A2C2C2F}"/>
            </c:ext>
          </c:extLst>
        </c:ser>
        <c:ser>
          <c:idx val="1"/>
          <c:order val="1"/>
          <c:tx>
            <c:strRef>
              <c:f>'100ugml A13'!$D$2</c:f>
              <c:strCache>
                <c:ptCount val="1"/>
                <c:pt idx="0">
                  <c:v>Platelets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'100ugml A13'!$E$3:$E$48</c:f>
                <c:numCache>
                  <c:formatCode>General</c:formatCode>
                  <c:ptCount val="46"/>
                  <c:pt idx="0">
                    <c:v>1.36383058894387E-2</c:v>
                  </c:pt>
                  <c:pt idx="1">
                    <c:v>1.59104168211327E-2</c:v>
                  </c:pt>
                  <c:pt idx="2">
                    <c:v>1.9657218570602299E-2</c:v>
                  </c:pt>
                  <c:pt idx="3">
                    <c:v>2.2719862747451299E-2</c:v>
                  </c:pt>
                  <c:pt idx="4">
                    <c:v>2.3695569230258302E-2</c:v>
                  </c:pt>
                  <c:pt idx="5">
                    <c:v>2.5623592170105101E-2</c:v>
                  </c:pt>
                  <c:pt idx="6">
                    <c:v>2.6821507117655002E-2</c:v>
                  </c:pt>
                  <c:pt idx="7">
                    <c:v>2.8737301794989002E-2</c:v>
                  </c:pt>
                  <c:pt idx="8">
                    <c:v>2.8950656637510199E-2</c:v>
                  </c:pt>
                  <c:pt idx="9">
                    <c:v>2.8762841462874202E-2</c:v>
                  </c:pt>
                  <c:pt idx="10">
                    <c:v>2.8834026390694802E-2</c:v>
                  </c:pt>
                  <c:pt idx="11">
                    <c:v>2.85474337363066E-2</c:v>
                  </c:pt>
                  <c:pt idx="12">
                    <c:v>2.9818065889841198E-2</c:v>
                  </c:pt>
                  <c:pt idx="13">
                    <c:v>2.8884898152515E-2</c:v>
                  </c:pt>
                  <c:pt idx="14">
                    <c:v>2.8373848557840701E-2</c:v>
                  </c:pt>
                  <c:pt idx="15">
                    <c:v>2.6939185600595199E-2</c:v>
                  </c:pt>
                  <c:pt idx="16">
                    <c:v>2.6856537275489398E-2</c:v>
                  </c:pt>
                  <c:pt idx="17">
                    <c:v>2.4950531979134299E-2</c:v>
                  </c:pt>
                  <c:pt idx="18">
                    <c:v>2.2572158971851001E-2</c:v>
                  </c:pt>
                  <c:pt idx="19">
                    <c:v>2.2658547442748301E-2</c:v>
                  </c:pt>
                  <c:pt idx="20">
                    <c:v>1.9966978968721801E-2</c:v>
                  </c:pt>
                  <c:pt idx="21">
                    <c:v>1.88155944667113E-2</c:v>
                  </c:pt>
                  <c:pt idx="22">
                    <c:v>1.88497661838141E-2</c:v>
                  </c:pt>
                  <c:pt idx="23">
                    <c:v>1.78570077598053E-2</c:v>
                  </c:pt>
                  <c:pt idx="24">
                    <c:v>1.55761042242074E-2</c:v>
                  </c:pt>
                  <c:pt idx="25">
                    <c:v>1.5335677692565299E-2</c:v>
                  </c:pt>
                  <c:pt idx="26">
                    <c:v>1.6362693038539301E-2</c:v>
                  </c:pt>
                  <c:pt idx="27">
                    <c:v>1.5829329332733899E-2</c:v>
                  </c:pt>
                  <c:pt idx="28">
                    <c:v>1.45966629577346E-2</c:v>
                  </c:pt>
                  <c:pt idx="29">
                    <c:v>1.75495676003906E-2</c:v>
                  </c:pt>
                  <c:pt idx="30">
                    <c:v>2.0459484841071501E-2</c:v>
                  </c:pt>
                  <c:pt idx="31">
                    <c:v>2.19876710628297E-2</c:v>
                  </c:pt>
                  <c:pt idx="32">
                    <c:v>2.18601380236257E-2</c:v>
                  </c:pt>
                  <c:pt idx="33">
                    <c:v>2.4329488075673499E-2</c:v>
                  </c:pt>
                  <c:pt idx="34">
                    <c:v>2.7735039672463501E-2</c:v>
                  </c:pt>
                  <c:pt idx="35">
                    <c:v>3.1684817338895499E-2</c:v>
                  </c:pt>
                  <c:pt idx="36">
                    <c:v>2.45012555829047E-2</c:v>
                  </c:pt>
                  <c:pt idx="37">
                    <c:v>2.9079308707969799E-2</c:v>
                  </c:pt>
                  <c:pt idx="38">
                    <c:v>4.3126945208501799E-2</c:v>
                  </c:pt>
                  <c:pt idx="39">
                    <c:v>3.4728486799619401E-2</c:v>
                  </c:pt>
                  <c:pt idx="40">
                    <c:v>3.7576455173456202E-2</c:v>
                  </c:pt>
                  <c:pt idx="41">
                    <c:v>3.7826685303389597E-2</c:v>
                  </c:pt>
                  <c:pt idx="42">
                    <c:v>4.22310224289539E-2</c:v>
                  </c:pt>
                  <c:pt idx="43">
                    <c:v>4.2426700076835099E-2</c:v>
                  </c:pt>
                  <c:pt idx="44">
                    <c:v>5.8300611539741698E-2</c:v>
                  </c:pt>
                  <c:pt idx="45">
                    <c:v>5.3333965114416397E-2</c:v>
                  </c:pt>
                </c:numCache>
              </c:numRef>
            </c:plus>
            <c:minus>
              <c:numRef>
                <c:f>'100ugml A13'!$E$3:$E$48</c:f>
                <c:numCache>
                  <c:formatCode>General</c:formatCode>
                  <c:ptCount val="46"/>
                  <c:pt idx="0">
                    <c:v>1.36383058894387E-2</c:v>
                  </c:pt>
                  <c:pt idx="1">
                    <c:v>1.59104168211327E-2</c:v>
                  </c:pt>
                  <c:pt idx="2">
                    <c:v>1.9657218570602299E-2</c:v>
                  </c:pt>
                  <c:pt idx="3">
                    <c:v>2.2719862747451299E-2</c:v>
                  </c:pt>
                  <c:pt idx="4">
                    <c:v>2.3695569230258302E-2</c:v>
                  </c:pt>
                  <c:pt idx="5">
                    <c:v>2.5623592170105101E-2</c:v>
                  </c:pt>
                  <c:pt idx="6">
                    <c:v>2.6821507117655002E-2</c:v>
                  </c:pt>
                  <c:pt idx="7">
                    <c:v>2.8737301794989002E-2</c:v>
                  </c:pt>
                  <c:pt idx="8">
                    <c:v>2.8950656637510199E-2</c:v>
                  </c:pt>
                  <c:pt idx="9">
                    <c:v>2.8762841462874202E-2</c:v>
                  </c:pt>
                  <c:pt idx="10">
                    <c:v>2.8834026390694802E-2</c:v>
                  </c:pt>
                  <c:pt idx="11">
                    <c:v>2.85474337363066E-2</c:v>
                  </c:pt>
                  <c:pt idx="12">
                    <c:v>2.9818065889841198E-2</c:v>
                  </c:pt>
                  <c:pt idx="13">
                    <c:v>2.8884898152515E-2</c:v>
                  </c:pt>
                  <c:pt idx="14">
                    <c:v>2.8373848557840701E-2</c:v>
                  </c:pt>
                  <c:pt idx="15">
                    <c:v>2.6939185600595199E-2</c:v>
                  </c:pt>
                  <c:pt idx="16">
                    <c:v>2.6856537275489398E-2</c:v>
                  </c:pt>
                  <c:pt idx="17">
                    <c:v>2.4950531979134299E-2</c:v>
                  </c:pt>
                  <c:pt idx="18">
                    <c:v>2.2572158971851001E-2</c:v>
                  </c:pt>
                  <c:pt idx="19">
                    <c:v>2.2658547442748301E-2</c:v>
                  </c:pt>
                  <c:pt idx="20">
                    <c:v>1.9966978968721801E-2</c:v>
                  </c:pt>
                  <c:pt idx="21">
                    <c:v>1.88155944667113E-2</c:v>
                  </c:pt>
                  <c:pt idx="22">
                    <c:v>1.88497661838141E-2</c:v>
                  </c:pt>
                  <c:pt idx="23">
                    <c:v>1.78570077598053E-2</c:v>
                  </c:pt>
                  <c:pt idx="24">
                    <c:v>1.55761042242074E-2</c:v>
                  </c:pt>
                  <c:pt idx="25">
                    <c:v>1.5335677692565299E-2</c:v>
                  </c:pt>
                  <c:pt idx="26">
                    <c:v>1.6362693038539301E-2</c:v>
                  </c:pt>
                  <c:pt idx="27">
                    <c:v>1.5829329332733899E-2</c:v>
                  </c:pt>
                  <c:pt idx="28">
                    <c:v>1.45966629577346E-2</c:v>
                  </c:pt>
                  <c:pt idx="29">
                    <c:v>1.75495676003906E-2</c:v>
                  </c:pt>
                  <c:pt idx="30">
                    <c:v>2.0459484841071501E-2</c:v>
                  </c:pt>
                  <c:pt idx="31">
                    <c:v>2.19876710628297E-2</c:v>
                  </c:pt>
                  <c:pt idx="32">
                    <c:v>2.18601380236257E-2</c:v>
                  </c:pt>
                  <c:pt idx="33">
                    <c:v>2.4329488075673499E-2</c:v>
                  </c:pt>
                  <c:pt idx="34">
                    <c:v>2.7735039672463501E-2</c:v>
                  </c:pt>
                  <c:pt idx="35">
                    <c:v>3.1684817338895499E-2</c:v>
                  </c:pt>
                  <c:pt idx="36">
                    <c:v>2.45012555829047E-2</c:v>
                  </c:pt>
                  <c:pt idx="37">
                    <c:v>2.9079308707969799E-2</c:v>
                  </c:pt>
                  <c:pt idx="38">
                    <c:v>4.3126945208501799E-2</c:v>
                  </c:pt>
                  <c:pt idx="39">
                    <c:v>3.4728486799619401E-2</c:v>
                  </c:pt>
                  <c:pt idx="40">
                    <c:v>3.7576455173456202E-2</c:v>
                  </c:pt>
                  <c:pt idx="41">
                    <c:v>3.7826685303389597E-2</c:v>
                  </c:pt>
                  <c:pt idx="42">
                    <c:v>4.22310224289539E-2</c:v>
                  </c:pt>
                  <c:pt idx="43">
                    <c:v>4.2426700076835099E-2</c:v>
                  </c:pt>
                  <c:pt idx="44">
                    <c:v>5.8300611539741698E-2</c:v>
                  </c:pt>
                  <c:pt idx="45">
                    <c:v>5.3333965114416397E-2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'100ugml A13'!$A$3:$A$48</c:f>
              <c:numCache>
                <c:formatCode>General</c:formatCode>
                <c:ptCount val="46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44</c:v>
                </c:pt>
                <c:pt idx="12">
                  <c:v>48</c:v>
                </c:pt>
                <c:pt idx="13">
                  <c:v>52</c:v>
                </c:pt>
                <c:pt idx="14">
                  <c:v>56</c:v>
                </c:pt>
                <c:pt idx="15">
                  <c:v>60</c:v>
                </c:pt>
                <c:pt idx="16">
                  <c:v>64</c:v>
                </c:pt>
                <c:pt idx="17">
                  <c:v>68</c:v>
                </c:pt>
                <c:pt idx="18">
                  <c:v>72</c:v>
                </c:pt>
                <c:pt idx="19">
                  <c:v>76</c:v>
                </c:pt>
                <c:pt idx="20">
                  <c:v>80</c:v>
                </c:pt>
                <c:pt idx="21">
                  <c:v>84</c:v>
                </c:pt>
                <c:pt idx="22">
                  <c:v>88</c:v>
                </c:pt>
                <c:pt idx="23">
                  <c:v>92</c:v>
                </c:pt>
                <c:pt idx="24">
                  <c:v>96</c:v>
                </c:pt>
                <c:pt idx="25">
                  <c:v>100</c:v>
                </c:pt>
                <c:pt idx="26">
                  <c:v>104</c:v>
                </c:pt>
                <c:pt idx="27">
                  <c:v>108</c:v>
                </c:pt>
                <c:pt idx="28">
                  <c:v>112</c:v>
                </c:pt>
                <c:pt idx="29">
                  <c:v>116</c:v>
                </c:pt>
                <c:pt idx="30">
                  <c:v>120</c:v>
                </c:pt>
                <c:pt idx="31">
                  <c:v>124</c:v>
                </c:pt>
                <c:pt idx="32">
                  <c:v>128</c:v>
                </c:pt>
                <c:pt idx="33">
                  <c:v>132</c:v>
                </c:pt>
                <c:pt idx="34">
                  <c:v>136</c:v>
                </c:pt>
                <c:pt idx="35">
                  <c:v>140</c:v>
                </c:pt>
                <c:pt idx="36">
                  <c:v>144</c:v>
                </c:pt>
                <c:pt idx="37">
                  <c:v>148</c:v>
                </c:pt>
                <c:pt idx="38">
                  <c:v>152</c:v>
                </c:pt>
                <c:pt idx="39">
                  <c:v>156</c:v>
                </c:pt>
                <c:pt idx="40">
                  <c:v>160</c:v>
                </c:pt>
                <c:pt idx="41">
                  <c:v>164</c:v>
                </c:pt>
                <c:pt idx="42">
                  <c:v>168</c:v>
                </c:pt>
                <c:pt idx="43">
                  <c:v>172</c:v>
                </c:pt>
                <c:pt idx="44">
                  <c:v>176</c:v>
                </c:pt>
                <c:pt idx="45">
                  <c:v>180</c:v>
                </c:pt>
              </c:numCache>
            </c:numRef>
          </c:xVal>
          <c:yVal>
            <c:numRef>
              <c:f>'100ugml A13'!$D$3:$D$48</c:f>
              <c:numCache>
                <c:formatCode>General</c:formatCode>
                <c:ptCount val="46"/>
                <c:pt idx="0">
                  <c:v>1.4158885022997E-2</c:v>
                </c:pt>
                <c:pt idx="1">
                  <c:v>1.69190491668555E-2</c:v>
                </c:pt>
                <c:pt idx="2">
                  <c:v>2.29063719315965E-2</c:v>
                </c:pt>
                <c:pt idx="3">
                  <c:v>2.77987954430267E-2</c:v>
                </c:pt>
                <c:pt idx="4">
                  <c:v>3.2300180751261301E-2</c:v>
                </c:pt>
                <c:pt idx="5">
                  <c:v>3.6062864993290998E-2</c:v>
                </c:pt>
                <c:pt idx="6">
                  <c:v>4.1359850488050201E-2</c:v>
                </c:pt>
                <c:pt idx="7">
                  <c:v>4.5733771566034101E-2</c:v>
                </c:pt>
                <c:pt idx="8">
                  <c:v>4.9308548206966701E-2</c:v>
                </c:pt>
                <c:pt idx="9">
                  <c:v>5.3280255758083803E-2</c:v>
                </c:pt>
                <c:pt idx="10">
                  <c:v>5.66345149158907E-2</c:v>
                </c:pt>
                <c:pt idx="11">
                  <c:v>6.0051779538501597E-2</c:v>
                </c:pt>
                <c:pt idx="12">
                  <c:v>6.5860049449853797E-2</c:v>
                </c:pt>
                <c:pt idx="13">
                  <c:v>7.2674203029923001E-2</c:v>
                </c:pt>
                <c:pt idx="14">
                  <c:v>7.8856513436151895E-2</c:v>
                </c:pt>
                <c:pt idx="15">
                  <c:v>8.4236412786592899E-2</c:v>
                </c:pt>
                <c:pt idx="16">
                  <c:v>9.0039335848390994E-2</c:v>
                </c:pt>
                <c:pt idx="17">
                  <c:v>9.2601265282474504E-2</c:v>
                </c:pt>
                <c:pt idx="18">
                  <c:v>9.7159646399346905E-2</c:v>
                </c:pt>
                <c:pt idx="19">
                  <c:v>0.104031921329274</c:v>
                </c:pt>
                <c:pt idx="20">
                  <c:v>0.109162447627801</c:v>
                </c:pt>
                <c:pt idx="21">
                  <c:v>0.11942996403021899</c:v>
                </c:pt>
                <c:pt idx="22">
                  <c:v>0.12614076281016101</c:v>
                </c:pt>
                <c:pt idx="23">
                  <c:v>0.13321645848586999</c:v>
                </c:pt>
                <c:pt idx="24">
                  <c:v>0.140900744208346</c:v>
                </c:pt>
                <c:pt idx="25">
                  <c:v>0.14707294402263399</c:v>
                </c:pt>
                <c:pt idx="26">
                  <c:v>0.15709837555595499</c:v>
                </c:pt>
                <c:pt idx="27">
                  <c:v>0.16413555091139201</c:v>
                </c:pt>
                <c:pt idx="28">
                  <c:v>0.170459415506312</c:v>
                </c:pt>
                <c:pt idx="29">
                  <c:v>0.17731947359327099</c:v>
                </c:pt>
                <c:pt idx="30">
                  <c:v>0.187043781484375</c:v>
                </c:pt>
                <c:pt idx="31">
                  <c:v>0.19464977625555899</c:v>
                </c:pt>
                <c:pt idx="32">
                  <c:v>0.20072401407482601</c:v>
                </c:pt>
                <c:pt idx="33">
                  <c:v>0.20896920654253701</c:v>
                </c:pt>
                <c:pt idx="34">
                  <c:v>0.21781845081217599</c:v>
                </c:pt>
                <c:pt idx="35">
                  <c:v>0.22698158942965899</c:v>
                </c:pt>
                <c:pt idx="36">
                  <c:v>0.22754140334176901</c:v>
                </c:pt>
                <c:pt idx="37">
                  <c:v>0.236069591031312</c:v>
                </c:pt>
                <c:pt idx="38">
                  <c:v>0.25269954744655898</c:v>
                </c:pt>
                <c:pt idx="39">
                  <c:v>0.25097001871313401</c:v>
                </c:pt>
                <c:pt idx="40">
                  <c:v>0.25842030590381698</c:v>
                </c:pt>
                <c:pt idx="41">
                  <c:v>0.26338637176242702</c:v>
                </c:pt>
                <c:pt idx="42">
                  <c:v>0.27281235015593702</c:v>
                </c:pt>
                <c:pt idx="43">
                  <c:v>0.27657830483221801</c:v>
                </c:pt>
                <c:pt idx="44">
                  <c:v>0.29585056296031398</c:v>
                </c:pt>
                <c:pt idx="45">
                  <c:v>0.29802167542894398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9AA-4F81-957D-11977A2C2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096456"/>
        <c:axId val="2098102792"/>
      </c:scatterChart>
      <c:valAx>
        <c:axId val="2098096456"/>
        <c:scaling>
          <c:orientation val="minMax"/>
          <c:max val="18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 b="1">
                    <a:solidFill>
                      <a:srgbClr val="FFD966"/>
                    </a:solidFill>
                  </a:defRPr>
                </a:pPr>
                <a:r>
                  <a:rPr lang="en-US" sz="1200" b="1" dirty="0" smtClean="0">
                    <a:solidFill>
                      <a:srgbClr val="FFD966"/>
                    </a:solidFill>
                  </a:rPr>
                  <a:t>Time</a:t>
                </a:r>
                <a:r>
                  <a:rPr lang="en-US" sz="1200" b="1" baseline="0" dirty="0" smtClean="0">
                    <a:solidFill>
                      <a:srgbClr val="FFD966"/>
                    </a:solidFill>
                  </a:rPr>
                  <a:t> (Seconds)</a:t>
                </a:r>
                <a:endParaRPr lang="en-US" sz="1200" b="1" dirty="0">
                  <a:solidFill>
                    <a:srgbClr val="FFD966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715825456728398"/>
              <c:y val="0.865113487779529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="1">
                <a:solidFill>
                  <a:srgbClr val="FFD966"/>
                </a:solidFill>
              </a:defRPr>
            </a:pPr>
            <a:endParaRPr lang="en-US"/>
          </a:p>
        </c:txPr>
        <c:crossAx val="2098102792"/>
        <c:crosses val="autoZero"/>
        <c:crossBetween val="midCat"/>
        <c:majorUnit val="25"/>
      </c:valAx>
      <c:valAx>
        <c:axId val="209810279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>
                    <a:solidFill>
                      <a:srgbClr val="FFD966"/>
                    </a:solidFill>
                  </a:defRPr>
                </a:pPr>
                <a:r>
                  <a:rPr lang="en-US" sz="1200" b="1" dirty="0" smtClean="0">
                    <a:solidFill>
                      <a:srgbClr val="FFD966"/>
                    </a:solidFill>
                  </a:rPr>
                  <a:t>Platelet</a:t>
                </a:r>
                <a:r>
                  <a:rPr lang="en-US" sz="1200" b="1" baseline="0" dirty="0" smtClean="0">
                    <a:solidFill>
                      <a:srgbClr val="FFD966"/>
                    </a:solidFill>
                  </a:rPr>
                  <a:t> Coverage</a:t>
                </a:r>
                <a:endParaRPr lang="en-US" sz="1200" b="1" dirty="0">
                  <a:solidFill>
                    <a:srgbClr val="FFD966"/>
                  </a:solidFill>
                </a:endParaRPr>
              </a:p>
            </c:rich>
          </c:tx>
          <c:layout>
            <c:manualLayout>
              <c:xMode val="edge"/>
              <c:yMode val="edge"/>
              <c:x val="3.0347551754706201E-2"/>
              <c:y val="0.189459697104413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accent4">
                <a:lumMod val="60000"/>
                <a:lumOff val="40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="1" i="0">
                <a:solidFill>
                  <a:schemeClr val="accent4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2098096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25541012671401"/>
          <c:y val="3.4809060057301298E-2"/>
          <c:w val="0.30171612221941602"/>
          <c:h val="0.1588511095204009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200" b="1">
              <a:solidFill>
                <a:srgbClr val="FFD966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1F4E79"/>
    </a:solidFill>
    <a:ln w="9525" cap="flat" cmpd="sng" algn="ctr">
      <a:noFill/>
      <a:round/>
    </a:ln>
    <a:effectLst/>
  </c:spPr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786889200879701"/>
          <c:y val="0.108597231501756"/>
          <c:w val="0.661034527296948"/>
          <c:h val="0.75952350145598402"/>
        </c:manualLayout>
      </c:layout>
      <c:lineChart>
        <c:grouping val="standard"/>
        <c:varyColors val="0"/>
        <c:ser>
          <c:idx val="0"/>
          <c:order val="0"/>
          <c:tx>
            <c:v>KO</c:v>
          </c:tx>
          <c:spPr>
            <a:ln w="28575" cmpd="sng">
              <a:solidFill>
                <a:srgbClr val="FFFF00"/>
              </a:solidFill>
            </a:ln>
          </c:spPr>
          <c:marker>
            <c:spPr>
              <a:solidFill>
                <a:srgbClr val="FFF5B9"/>
              </a:solidFill>
              <a:ln w="28575" cmpd="sng">
                <a:solidFill>
                  <a:srgbClr val="FFFF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'KO,TG &amp;WT Data'!$M$3:$M$183</c:f>
                <c:numCache>
                  <c:formatCode>General</c:formatCode>
                  <c:ptCount val="181"/>
                  <c:pt idx="0">
                    <c:v>0.44311656616253697</c:v>
                  </c:pt>
                  <c:pt idx="1">
                    <c:v>0.85916391207529097</c:v>
                  </c:pt>
                  <c:pt idx="2">
                    <c:v>1.409447227620404</c:v>
                  </c:pt>
                  <c:pt idx="3">
                    <c:v>1.953676231431549</c:v>
                  </c:pt>
                  <c:pt idx="4">
                    <c:v>2.0461319865675272</c:v>
                  </c:pt>
                  <c:pt idx="5">
                    <c:v>1.8757329615074001</c:v>
                  </c:pt>
                  <c:pt idx="6">
                    <c:v>2.1394579363993032</c:v>
                  </c:pt>
                  <c:pt idx="7">
                    <c:v>1.624868110472681</c:v>
                  </c:pt>
                  <c:pt idx="8">
                    <c:v>1.1491815956380671</c:v>
                  </c:pt>
                  <c:pt idx="9">
                    <c:v>1.4948767126304809</c:v>
                  </c:pt>
                  <c:pt idx="10">
                    <c:v>2.413473511210416</c:v>
                  </c:pt>
                  <c:pt idx="11">
                    <c:v>3.5468221438370851</c:v>
                  </c:pt>
                  <c:pt idx="12">
                    <c:v>4.1080518074206944</c:v>
                  </c:pt>
                  <c:pt idx="13">
                    <c:v>4.6012054578023864</c:v>
                  </c:pt>
                  <c:pt idx="14">
                    <c:v>4.3464242757469647</c:v>
                  </c:pt>
                  <c:pt idx="15">
                    <c:v>4.3952127199866871</c:v>
                  </c:pt>
                  <c:pt idx="16">
                    <c:v>4.3543526810507069</c:v>
                  </c:pt>
                  <c:pt idx="17">
                    <c:v>4.2074184052182808</c:v>
                  </c:pt>
                  <c:pt idx="18">
                    <c:v>4.2222027829251196</c:v>
                  </c:pt>
                  <c:pt idx="19">
                    <c:v>4.4015444170071101</c:v>
                  </c:pt>
                  <c:pt idx="20">
                    <c:v>4.2472714245124381</c:v>
                  </c:pt>
                  <c:pt idx="21">
                    <c:v>4.0115600858049101</c:v>
                  </c:pt>
                  <c:pt idx="22">
                    <c:v>3.4572634350440721</c:v>
                  </c:pt>
                  <c:pt idx="23">
                    <c:v>3.05764757335823</c:v>
                  </c:pt>
                  <c:pt idx="24">
                    <c:v>3.1675676592939399</c:v>
                  </c:pt>
                  <c:pt idx="25">
                    <c:v>4.0813178993960806</c:v>
                  </c:pt>
                  <c:pt idx="26">
                    <c:v>4.2468607666595668</c:v>
                  </c:pt>
                  <c:pt idx="27">
                    <c:v>4.0977791992324697</c:v>
                  </c:pt>
                  <c:pt idx="28">
                    <c:v>4.027531588885271</c:v>
                  </c:pt>
                  <c:pt idx="29">
                    <c:v>3.9556839628294012</c:v>
                  </c:pt>
                  <c:pt idx="30">
                    <c:v>3.954438785013239</c:v>
                  </c:pt>
                  <c:pt idx="31">
                    <c:v>3.9902611667078842</c:v>
                  </c:pt>
                  <c:pt idx="32">
                    <c:v>4.0276719092841908</c:v>
                  </c:pt>
                  <c:pt idx="33">
                    <c:v>4.1476848313130654</c:v>
                  </c:pt>
                  <c:pt idx="34">
                    <c:v>4.1411431614530896</c:v>
                  </c:pt>
                  <c:pt idx="35">
                    <c:v>3.826590988125754</c:v>
                  </c:pt>
                  <c:pt idx="36">
                    <c:v>3.7686038782489502</c:v>
                  </c:pt>
                  <c:pt idx="37">
                    <c:v>3.7354322791536472</c:v>
                  </c:pt>
                  <c:pt idx="38">
                    <c:v>3.7004990764922998</c:v>
                  </c:pt>
                  <c:pt idx="39">
                    <c:v>3.7155342813989609</c:v>
                  </c:pt>
                  <c:pt idx="40">
                    <c:v>3.6900834705092942</c:v>
                  </c:pt>
                  <c:pt idx="41">
                    <c:v>3.6869024035939169</c:v>
                  </c:pt>
                  <c:pt idx="42">
                    <c:v>3.5834050695132742</c:v>
                  </c:pt>
                  <c:pt idx="43">
                    <c:v>3.6128805632927761</c:v>
                  </c:pt>
                  <c:pt idx="44">
                    <c:v>3.5638694867536551</c:v>
                  </c:pt>
                  <c:pt idx="45">
                    <c:v>3.5531265033387411</c:v>
                  </c:pt>
                  <c:pt idx="46">
                    <c:v>3.5048503461025442</c:v>
                  </c:pt>
                  <c:pt idx="47">
                    <c:v>3.536077266394074</c:v>
                  </c:pt>
                  <c:pt idx="48">
                    <c:v>3.5271297672110751</c:v>
                  </c:pt>
                  <c:pt idx="49">
                    <c:v>3.477924705626358</c:v>
                  </c:pt>
                  <c:pt idx="50">
                    <c:v>3.464947805728364</c:v>
                  </c:pt>
                  <c:pt idx="51">
                    <c:v>3.4361478506561252</c:v>
                  </c:pt>
                  <c:pt idx="52">
                    <c:v>3.3868366036641921</c:v>
                  </c:pt>
                  <c:pt idx="53">
                    <c:v>3.3711624661514521</c:v>
                  </c:pt>
                  <c:pt idx="54">
                    <c:v>3.3228614729264039</c:v>
                  </c:pt>
                  <c:pt idx="55">
                    <c:v>3.3220431962216961</c:v>
                  </c:pt>
                  <c:pt idx="56">
                    <c:v>3.326970128894692</c:v>
                  </c:pt>
                  <c:pt idx="57">
                    <c:v>3.282224370466801</c:v>
                  </c:pt>
                  <c:pt idx="58">
                    <c:v>3.1520732696196201</c:v>
                  </c:pt>
                  <c:pt idx="59">
                    <c:v>3.094246685403117</c:v>
                  </c:pt>
                  <c:pt idx="60">
                    <c:v>3.0190757876730401</c:v>
                  </c:pt>
                  <c:pt idx="61">
                    <c:v>2.9101792025532909</c:v>
                  </c:pt>
                  <c:pt idx="62">
                    <c:v>2.9041730626021982</c:v>
                  </c:pt>
                  <c:pt idx="63">
                    <c:v>2.867288000008458</c:v>
                  </c:pt>
                  <c:pt idx="64">
                    <c:v>2.7638202159874381</c:v>
                  </c:pt>
                  <c:pt idx="65">
                    <c:v>2.7605339449399851</c:v>
                  </c:pt>
                  <c:pt idx="66">
                    <c:v>2.683105783882076</c:v>
                  </c:pt>
                  <c:pt idx="67">
                    <c:v>2.6468089368964991</c:v>
                  </c:pt>
                  <c:pt idx="68">
                    <c:v>2.6011054200009629</c:v>
                  </c:pt>
                  <c:pt idx="69">
                    <c:v>2.5835059428798348</c:v>
                  </c:pt>
                  <c:pt idx="70">
                    <c:v>2.515088798243819</c:v>
                  </c:pt>
                  <c:pt idx="71">
                    <c:v>2.4476788624457022</c:v>
                  </c:pt>
                  <c:pt idx="72">
                    <c:v>2.5116751675277942</c:v>
                  </c:pt>
                  <c:pt idx="73">
                    <c:v>2.553192765012565</c:v>
                  </c:pt>
                  <c:pt idx="74">
                    <c:v>2.5096652804925088</c:v>
                  </c:pt>
                  <c:pt idx="75">
                    <c:v>2.4729108117702259</c:v>
                  </c:pt>
                  <c:pt idx="76">
                    <c:v>2.413861093822772</c:v>
                  </c:pt>
                  <c:pt idx="77">
                    <c:v>2.3980547895843141</c:v>
                  </c:pt>
                  <c:pt idx="78">
                    <c:v>2.4028111567888359</c:v>
                  </c:pt>
                  <c:pt idx="79">
                    <c:v>2.3517942145532631</c:v>
                  </c:pt>
                  <c:pt idx="80">
                    <c:v>2.3952154733634869</c:v>
                  </c:pt>
                  <c:pt idx="81">
                    <c:v>2.3914313477938891</c:v>
                  </c:pt>
                  <c:pt idx="82">
                    <c:v>2.4387396474580458</c:v>
                  </c:pt>
                  <c:pt idx="83">
                    <c:v>2.460202227168887</c:v>
                  </c:pt>
                  <c:pt idx="84">
                    <c:v>2.4140797828789902</c:v>
                  </c:pt>
                  <c:pt idx="85">
                    <c:v>2.414446413963069</c:v>
                  </c:pt>
                  <c:pt idx="86">
                    <c:v>2.415564496097121</c:v>
                  </c:pt>
                  <c:pt idx="87">
                    <c:v>2.4143996967703352</c:v>
                  </c:pt>
                  <c:pt idx="88">
                    <c:v>2.412333333056218</c:v>
                  </c:pt>
                  <c:pt idx="89">
                    <c:v>2.435444899574716</c:v>
                  </c:pt>
                  <c:pt idx="90">
                    <c:v>2.4065709217795712</c:v>
                  </c:pt>
                  <c:pt idx="91">
                    <c:v>2.4136671125327038</c:v>
                  </c:pt>
                  <c:pt idx="92">
                    <c:v>2.39293054610788</c:v>
                  </c:pt>
                  <c:pt idx="93">
                    <c:v>2.420329827459363</c:v>
                  </c:pt>
                  <c:pt idx="94">
                    <c:v>2.435657430276422</c:v>
                  </c:pt>
                  <c:pt idx="95">
                    <c:v>2.4233782465707758</c:v>
                  </c:pt>
                  <c:pt idx="96">
                    <c:v>2.4487140366618578</c:v>
                  </c:pt>
                  <c:pt idx="97">
                    <c:v>2.456811616002911</c:v>
                  </c:pt>
                  <c:pt idx="98">
                    <c:v>2.5135906803658541</c:v>
                  </c:pt>
                  <c:pt idx="99">
                    <c:v>2.4706649650951902</c:v>
                  </c:pt>
                  <c:pt idx="100">
                    <c:v>2.5033506399018268</c:v>
                  </c:pt>
                  <c:pt idx="101">
                    <c:v>2.5550754427751259</c:v>
                  </c:pt>
                  <c:pt idx="102">
                    <c:v>2.5752371052283989</c:v>
                  </c:pt>
                  <c:pt idx="103">
                    <c:v>2.6294399329954161</c:v>
                  </c:pt>
                  <c:pt idx="104">
                    <c:v>2.5779453611150789</c:v>
                  </c:pt>
                  <c:pt idx="105">
                    <c:v>2.5543928348528691</c:v>
                  </c:pt>
                  <c:pt idx="106">
                    <c:v>2.5155102457565222</c:v>
                  </c:pt>
                  <c:pt idx="107">
                    <c:v>2.608992001382612</c:v>
                  </c:pt>
                  <c:pt idx="108">
                    <c:v>2.6873264889853901</c:v>
                  </c:pt>
                  <c:pt idx="109">
                    <c:v>2.6996513722789768</c:v>
                  </c:pt>
                  <c:pt idx="110">
                    <c:v>2.7021313358467842</c:v>
                  </c:pt>
                  <c:pt idx="111">
                    <c:v>2.6958817373296351</c:v>
                  </c:pt>
                  <c:pt idx="112">
                    <c:v>2.7098446337262581</c:v>
                  </c:pt>
                  <c:pt idx="113">
                    <c:v>2.6939824207105092</c:v>
                  </c:pt>
                  <c:pt idx="114">
                    <c:v>2.7036007681664</c:v>
                  </c:pt>
                  <c:pt idx="115">
                    <c:v>2.6432206184958229</c:v>
                  </c:pt>
                  <c:pt idx="116">
                    <c:v>2.6490732988088932</c:v>
                  </c:pt>
                  <c:pt idx="117">
                    <c:v>2.635420811938944</c:v>
                  </c:pt>
                  <c:pt idx="118">
                    <c:v>2.6240364201645789</c:v>
                  </c:pt>
                  <c:pt idx="119">
                    <c:v>2.6285676773025322</c:v>
                  </c:pt>
                  <c:pt idx="120">
                    <c:v>2.6177656034769532</c:v>
                  </c:pt>
                  <c:pt idx="121">
                    <c:v>2.6259347244553251</c:v>
                  </c:pt>
                  <c:pt idx="122">
                    <c:v>2.6239734913077641</c:v>
                  </c:pt>
                  <c:pt idx="123">
                    <c:v>2.6108970828466269</c:v>
                  </c:pt>
                  <c:pt idx="124">
                    <c:v>2.5971645498300302</c:v>
                  </c:pt>
                  <c:pt idx="125">
                    <c:v>2.536786671240439</c:v>
                  </c:pt>
                  <c:pt idx="126">
                    <c:v>2.5016134879946539</c:v>
                  </c:pt>
                  <c:pt idx="127">
                    <c:v>2.422046073572365</c:v>
                  </c:pt>
                  <c:pt idx="128">
                    <c:v>2.413055971452001</c:v>
                  </c:pt>
                  <c:pt idx="129">
                    <c:v>2.403615595571861</c:v>
                  </c:pt>
                  <c:pt idx="130">
                    <c:v>2.3917963647537102</c:v>
                  </c:pt>
                  <c:pt idx="131">
                    <c:v>2.383394446227272</c:v>
                  </c:pt>
                  <c:pt idx="132">
                    <c:v>2.4004795867631241</c:v>
                  </c:pt>
                  <c:pt idx="133">
                    <c:v>2.3957703477210752</c:v>
                  </c:pt>
                  <c:pt idx="134">
                    <c:v>2.3769895560907068</c:v>
                  </c:pt>
                  <c:pt idx="135">
                    <c:v>2.3772316258763402</c:v>
                  </c:pt>
                  <c:pt idx="136">
                    <c:v>2.3945885885200151</c:v>
                  </c:pt>
                  <c:pt idx="137">
                    <c:v>2.3950615868706722</c:v>
                  </c:pt>
                  <c:pt idx="138">
                    <c:v>2.380347767074793</c:v>
                  </c:pt>
                  <c:pt idx="139">
                    <c:v>2.3817862247417838</c:v>
                  </c:pt>
                  <c:pt idx="140">
                    <c:v>2.3660967871761609</c:v>
                  </c:pt>
                  <c:pt idx="141">
                    <c:v>2.375840959757177</c:v>
                  </c:pt>
                  <c:pt idx="142">
                    <c:v>2.4013725606701408</c:v>
                  </c:pt>
                  <c:pt idx="143">
                    <c:v>2.4100229979883552</c:v>
                  </c:pt>
                  <c:pt idx="144">
                    <c:v>2.4099425979996711</c:v>
                  </c:pt>
                  <c:pt idx="145">
                    <c:v>2.402472303231876</c:v>
                  </c:pt>
                  <c:pt idx="146">
                    <c:v>2.3869191554094171</c:v>
                  </c:pt>
                  <c:pt idx="147">
                    <c:v>2.391647600693636</c:v>
                  </c:pt>
                  <c:pt idx="148">
                    <c:v>2.4010943153766342</c:v>
                  </c:pt>
                  <c:pt idx="149">
                    <c:v>2.4077862475046081</c:v>
                  </c:pt>
                  <c:pt idx="150">
                    <c:v>2.398939569825929</c:v>
                  </c:pt>
                  <c:pt idx="151">
                    <c:v>2.3922285743817571</c:v>
                  </c:pt>
                  <c:pt idx="152">
                    <c:v>2.3899386145861712</c:v>
                  </c:pt>
                  <c:pt idx="153">
                    <c:v>2.3668349390544772</c:v>
                  </c:pt>
                  <c:pt idx="154">
                    <c:v>2.354439455631733</c:v>
                  </c:pt>
                  <c:pt idx="155">
                    <c:v>2.3563918347001618</c:v>
                  </c:pt>
                  <c:pt idx="156">
                    <c:v>2.3582168484928498</c:v>
                  </c:pt>
                  <c:pt idx="157">
                    <c:v>2.3442688687644129</c:v>
                  </c:pt>
                  <c:pt idx="158">
                    <c:v>2.356228169577617</c:v>
                  </c:pt>
                  <c:pt idx="159">
                    <c:v>2.3286275789614801</c:v>
                  </c:pt>
                  <c:pt idx="160">
                    <c:v>2.326250460755777</c:v>
                  </c:pt>
                  <c:pt idx="161">
                    <c:v>2.340907652733947</c:v>
                  </c:pt>
                  <c:pt idx="162">
                    <c:v>2.3321567005743762</c:v>
                  </c:pt>
                  <c:pt idx="163">
                    <c:v>2.3816664451814509</c:v>
                  </c:pt>
                  <c:pt idx="164">
                    <c:v>2.34595227442757</c:v>
                  </c:pt>
                  <c:pt idx="165">
                    <c:v>2.347148181968802</c:v>
                  </c:pt>
                  <c:pt idx="166">
                    <c:v>2.347492318459909</c:v>
                  </c:pt>
                  <c:pt idx="167">
                    <c:v>2.3624049547069061</c:v>
                  </c:pt>
                  <c:pt idx="168">
                    <c:v>2.3424701318343391</c:v>
                  </c:pt>
                  <c:pt idx="169">
                    <c:v>2.334044113985497</c:v>
                  </c:pt>
                  <c:pt idx="170">
                    <c:v>2.3361825271829288</c:v>
                  </c:pt>
                  <c:pt idx="171">
                    <c:v>2.299979552161997</c:v>
                  </c:pt>
                  <c:pt idx="172">
                    <c:v>2.2922638012005052</c:v>
                  </c:pt>
                  <c:pt idx="173">
                    <c:v>2.291601583690686</c:v>
                  </c:pt>
                  <c:pt idx="174">
                    <c:v>2.269110608861018</c:v>
                  </c:pt>
                  <c:pt idx="175">
                    <c:v>2.2736249319989521</c:v>
                  </c:pt>
                  <c:pt idx="176">
                    <c:v>2.2612575923017779</c:v>
                  </c:pt>
                  <c:pt idx="177">
                    <c:v>2.264216474281298</c:v>
                  </c:pt>
                  <c:pt idx="178">
                    <c:v>2.253078130025564</c:v>
                  </c:pt>
                  <c:pt idx="179">
                    <c:v>2.2694224325059511</c:v>
                  </c:pt>
                  <c:pt idx="180">
                    <c:v>2.260584682579847</c:v>
                  </c:pt>
                </c:numCache>
              </c:numRef>
            </c:plus>
            <c:minus>
              <c:numRef>
                <c:f>'KO,TG &amp;WT Data'!$M$3:$M$183</c:f>
                <c:numCache>
                  <c:formatCode>General</c:formatCode>
                  <c:ptCount val="181"/>
                  <c:pt idx="0">
                    <c:v>0.44311656616253697</c:v>
                  </c:pt>
                  <c:pt idx="1">
                    <c:v>0.85916391207529097</c:v>
                  </c:pt>
                  <c:pt idx="2">
                    <c:v>1.409447227620404</c:v>
                  </c:pt>
                  <c:pt idx="3">
                    <c:v>1.953676231431549</c:v>
                  </c:pt>
                  <c:pt idx="4">
                    <c:v>2.0461319865675272</c:v>
                  </c:pt>
                  <c:pt idx="5">
                    <c:v>1.8757329615074001</c:v>
                  </c:pt>
                  <c:pt idx="6">
                    <c:v>2.1394579363993032</c:v>
                  </c:pt>
                  <c:pt idx="7">
                    <c:v>1.624868110472681</c:v>
                  </c:pt>
                  <c:pt idx="8">
                    <c:v>1.1491815956380671</c:v>
                  </c:pt>
                  <c:pt idx="9">
                    <c:v>1.4948767126304809</c:v>
                  </c:pt>
                  <c:pt idx="10">
                    <c:v>2.413473511210416</c:v>
                  </c:pt>
                  <c:pt idx="11">
                    <c:v>3.5468221438370851</c:v>
                  </c:pt>
                  <c:pt idx="12">
                    <c:v>4.1080518074206944</c:v>
                  </c:pt>
                  <c:pt idx="13">
                    <c:v>4.6012054578023864</c:v>
                  </c:pt>
                  <c:pt idx="14">
                    <c:v>4.3464242757469647</c:v>
                  </c:pt>
                  <c:pt idx="15">
                    <c:v>4.3952127199866871</c:v>
                  </c:pt>
                  <c:pt idx="16">
                    <c:v>4.3543526810507069</c:v>
                  </c:pt>
                  <c:pt idx="17">
                    <c:v>4.2074184052182808</c:v>
                  </c:pt>
                  <c:pt idx="18">
                    <c:v>4.2222027829251196</c:v>
                  </c:pt>
                  <c:pt idx="19">
                    <c:v>4.4015444170071101</c:v>
                  </c:pt>
                  <c:pt idx="20">
                    <c:v>4.2472714245124381</c:v>
                  </c:pt>
                  <c:pt idx="21">
                    <c:v>4.0115600858049101</c:v>
                  </c:pt>
                  <c:pt idx="22">
                    <c:v>3.4572634350440721</c:v>
                  </c:pt>
                  <c:pt idx="23">
                    <c:v>3.05764757335823</c:v>
                  </c:pt>
                  <c:pt idx="24">
                    <c:v>3.1675676592939399</c:v>
                  </c:pt>
                  <c:pt idx="25">
                    <c:v>4.0813178993960806</c:v>
                  </c:pt>
                  <c:pt idx="26">
                    <c:v>4.2468607666595668</c:v>
                  </c:pt>
                  <c:pt idx="27">
                    <c:v>4.0977791992324697</c:v>
                  </c:pt>
                  <c:pt idx="28">
                    <c:v>4.027531588885271</c:v>
                  </c:pt>
                  <c:pt idx="29">
                    <c:v>3.9556839628294012</c:v>
                  </c:pt>
                  <c:pt idx="30">
                    <c:v>3.954438785013239</c:v>
                  </c:pt>
                  <c:pt idx="31">
                    <c:v>3.9902611667078842</c:v>
                  </c:pt>
                  <c:pt idx="32">
                    <c:v>4.0276719092841908</c:v>
                  </c:pt>
                  <c:pt idx="33">
                    <c:v>4.1476848313130654</c:v>
                  </c:pt>
                  <c:pt idx="34">
                    <c:v>4.1411431614530896</c:v>
                  </c:pt>
                  <c:pt idx="35">
                    <c:v>3.826590988125754</c:v>
                  </c:pt>
                  <c:pt idx="36">
                    <c:v>3.7686038782489502</c:v>
                  </c:pt>
                  <c:pt idx="37">
                    <c:v>3.7354322791536472</c:v>
                  </c:pt>
                  <c:pt idx="38">
                    <c:v>3.7004990764922998</c:v>
                  </c:pt>
                  <c:pt idx="39">
                    <c:v>3.7155342813989609</c:v>
                  </c:pt>
                  <c:pt idx="40">
                    <c:v>3.6900834705092942</c:v>
                  </c:pt>
                  <c:pt idx="41">
                    <c:v>3.6869024035939169</c:v>
                  </c:pt>
                  <c:pt idx="42">
                    <c:v>3.5834050695132742</c:v>
                  </c:pt>
                  <c:pt idx="43">
                    <c:v>3.6128805632927761</c:v>
                  </c:pt>
                  <c:pt idx="44">
                    <c:v>3.5638694867536551</c:v>
                  </c:pt>
                  <c:pt idx="45">
                    <c:v>3.5531265033387411</c:v>
                  </c:pt>
                  <c:pt idx="46">
                    <c:v>3.5048503461025442</c:v>
                  </c:pt>
                  <c:pt idx="47">
                    <c:v>3.536077266394074</c:v>
                  </c:pt>
                  <c:pt idx="48">
                    <c:v>3.5271297672110751</c:v>
                  </c:pt>
                  <c:pt idx="49">
                    <c:v>3.477924705626358</c:v>
                  </c:pt>
                  <c:pt idx="50">
                    <c:v>3.464947805728364</c:v>
                  </c:pt>
                  <c:pt idx="51">
                    <c:v>3.4361478506561252</c:v>
                  </c:pt>
                  <c:pt idx="52">
                    <c:v>3.3868366036641921</c:v>
                  </c:pt>
                  <c:pt idx="53">
                    <c:v>3.3711624661514521</c:v>
                  </c:pt>
                  <c:pt idx="54">
                    <c:v>3.3228614729264039</c:v>
                  </c:pt>
                  <c:pt idx="55">
                    <c:v>3.3220431962216961</c:v>
                  </c:pt>
                  <c:pt idx="56">
                    <c:v>3.326970128894692</c:v>
                  </c:pt>
                  <c:pt idx="57">
                    <c:v>3.282224370466801</c:v>
                  </c:pt>
                  <c:pt idx="58">
                    <c:v>3.1520732696196201</c:v>
                  </c:pt>
                  <c:pt idx="59">
                    <c:v>3.094246685403117</c:v>
                  </c:pt>
                  <c:pt idx="60">
                    <c:v>3.0190757876730401</c:v>
                  </c:pt>
                  <c:pt idx="61">
                    <c:v>2.9101792025532909</c:v>
                  </c:pt>
                  <c:pt idx="62">
                    <c:v>2.9041730626021982</c:v>
                  </c:pt>
                  <c:pt idx="63">
                    <c:v>2.867288000008458</c:v>
                  </c:pt>
                  <c:pt idx="64">
                    <c:v>2.7638202159874381</c:v>
                  </c:pt>
                  <c:pt idx="65">
                    <c:v>2.7605339449399851</c:v>
                  </c:pt>
                  <c:pt idx="66">
                    <c:v>2.683105783882076</c:v>
                  </c:pt>
                  <c:pt idx="67">
                    <c:v>2.6468089368964991</c:v>
                  </c:pt>
                  <c:pt idx="68">
                    <c:v>2.6011054200009629</c:v>
                  </c:pt>
                  <c:pt idx="69">
                    <c:v>2.5835059428798348</c:v>
                  </c:pt>
                  <c:pt idx="70">
                    <c:v>2.515088798243819</c:v>
                  </c:pt>
                  <c:pt idx="71">
                    <c:v>2.4476788624457022</c:v>
                  </c:pt>
                  <c:pt idx="72">
                    <c:v>2.5116751675277942</c:v>
                  </c:pt>
                  <c:pt idx="73">
                    <c:v>2.553192765012565</c:v>
                  </c:pt>
                  <c:pt idx="74">
                    <c:v>2.5096652804925088</c:v>
                  </c:pt>
                  <c:pt idx="75">
                    <c:v>2.4729108117702259</c:v>
                  </c:pt>
                  <c:pt idx="76">
                    <c:v>2.413861093822772</c:v>
                  </c:pt>
                  <c:pt idx="77">
                    <c:v>2.3980547895843141</c:v>
                  </c:pt>
                  <c:pt idx="78">
                    <c:v>2.4028111567888359</c:v>
                  </c:pt>
                  <c:pt idx="79">
                    <c:v>2.3517942145532631</c:v>
                  </c:pt>
                  <c:pt idx="80">
                    <c:v>2.3952154733634869</c:v>
                  </c:pt>
                  <c:pt idx="81">
                    <c:v>2.3914313477938891</c:v>
                  </c:pt>
                  <c:pt idx="82">
                    <c:v>2.4387396474580458</c:v>
                  </c:pt>
                  <c:pt idx="83">
                    <c:v>2.460202227168887</c:v>
                  </c:pt>
                  <c:pt idx="84">
                    <c:v>2.4140797828789902</c:v>
                  </c:pt>
                  <c:pt idx="85">
                    <c:v>2.414446413963069</c:v>
                  </c:pt>
                  <c:pt idx="86">
                    <c:v>2.415564496097121</c:v>
                  </c:pt>
                  <c:pt idx="87">
                    <c:v>2.4143996967703352</c:v>
                  </c:pt>
                  <c:pt idx="88">
                    <c:v>2.412333333056218</c:v>
                  </c:pt>
                  <c:pt idx="89">
                    <c:v>2.435444899574716</c:v>
                  </c:pt>
                  <c:pt idx="90">
                    <c:v>2.4065709217795712</c:v>
                  </c:pt>
                  <c:pt idx="91">
                    <c:v>2.4136671125327038</c:v>
                  </c:pt>
                  <c:pt idx="92">
                    <c:v>2.39293054610788</c:v>
                  </c:pt>
                  <c:pt idx="93">
                    <c:v>2.420329827459363</c:v>
                  </c:pt>
                  <c:pt idx="94">
                    <c:v>2.435657430276422</c:v>
                  </c:pt>
                  <c:pt idx="95">
                    <c:v>2.4233782465707758</c:v>
                  </c:pt>
                  <c:pt idx="96">
                    <c:v>2.4487140366618578</c:v>
                  </c:pt>
                  <c:pt idx="97">
                    <c:v>2.456811616002911</c:v>
                  </c:pt>
                  <c:pt idx="98">
                    <c:v>2.5135906803658541</c:v>
                  </c:pt>
                  <c:pt idx="99">
                    <c:v>2.4706649650951902</c:v>
                  </c:pt>
                  <c:pt idx="100">
                    <c:v>2.5033506399018268</c:v>
                  </c:pt>
                  <c:pt idx="101">
                    <c:v>2.5550754427751259</c:v>
                  </c:pt>
                  <c:pt idx="102">
                    <c:v>2.5752371052283989</c:v>
                  </c:pt>
                  <c:pt idx="103">
                    <c:v>2.6294399329954161</c:v>
                  </c:pt>
                  <c:pt idx="104">
                    <c:v>2.5779453611150789</c:v>
                  </c:pt>
                  <c:pt idx="105">
                    <c:v>2.5543928348528691</c:v>
                  </c:pt>
                  <c:pt idx="106">
                    <c:v>2.5155102457565222</c:v>
                  </c:pt>
                  <c:pt idx="107">
                    <c:v>2.608992001382612</c:v>
                  </c:pt>
                  <c:pt idx="108">
                    <c:v>2.6873264889853901</c:v>
                  </c:pt>
                  <c:pt idx="109">
                    <c:v>2.6996513722789768</c:v>
                  </c:pt>
                  <c:pt idx="110">
                    <c:v>2.7021313358467842</c:v>
                  </c:pt>
                  <c:pt idx="111">
                    <c:v>2.6958817373296351</c:v>
                  </c:pt>
                  <c:pt idx="112">
                    <c:v>2.7098446337262581</c:v>
                  </c:pt>
                  <c:pt idx="113">
                    <c:v>2.6939824207105092</c:v>
                  </c:pt>
                  <c:pt idx="114">
                    <c:v>2.7036007681664</c:v>
                  </c:pt>
                  <c:pt idx="115">
                    <c:v>2.6432206184958229</c:v>
                  </c:pt>
                  <c:pt idx="116">
                    <c:v>2.6490732988088932</c:v>
                  </c:pt>
                  <c:pt idx="117">
                    <c:v>2.635420811938944</c:v>
                  </c:pt>
                  <c:pt idx="118">
                    <c:v>2.6240364201645789</c:v>
                  </c:pt>
                  <c:pt idx="119">
                    <c:v>2.6285676773025322</c:v>
                  </c:pt>
                  <c:pt idx="120">
                    <c:v>2.6177656034769532</c:v>
                  </c:pt>
                  <c:pt idx="121">
                    <c:v>2.6259347244553251</c:v>
                  </c:pt>
                  <c:pt idx="122">
                    <c:v>2.6239734913077641</c:v>
                  </c:pt>
                  <c:pt idx="123">
                    <c:v>2.6108970828466269</c:v>
                  </c:pt>
                  <c:pt idx="124">
                    <c:v>2.5971645498300302</c:v>
                  </c:pt>
                  <c:pt idx="125">
                    <c:v>2.536786671240439</c:v>
                  </c:pt>
                  <c:pt idx="126">
                    <c:v>2.5016134879946539</c:v>
                  </c:pt>
                  <c:pt idx="127">
                    <c:v>2.422046073572365</c:v>
                  </c:pt>
                  <c:pt idx="128">
                    <c:v>2.413055971452001</c:v>
                  </c:pt>
                  <c:pt idx="129">
                    <c:v>2.403615595571861</c:v>
                  </c:pt>
                  <c:pt idx="130">
                    <c:v>2.3917963647537102</c:v>
                  </c:pt>
                  <c:pt idx="131">
                    <c:v>2.383394446227272</c:v>
                  </c:pt>
                  <c:pt idx="132">
                    <c:v>2.4004795867631241</c:v>
                  </c:pt>
                  <c:pt idx="133">
                    <c:v>2.3957703477210752</c:v>
                  </c:pt>
                  <c:pt idx="134">
                    <c:v>2.3769895560907068</c:v>
                  </c:pt>
                  <c:pt idx="135">
                    <c:v>2.3772316258763402</c:v>
                  </c:pt>
                  <c:pt idx="136">
                    <c:v>2.3945885885200151</c:v>
                  </c:pt>
                  <c:pt idx="137">
                    <c:v>2.3950615868706722</c:v>
                  </c:pt>
                  <c:pt idx="138">
                    <c:v>2.380347767074793</c:v>
                  </c:pt>
                  <c:pt idx="139">
                    <c:v>2.3817862247417838</c:v>
                  </c:pt>
                  <c:pt idx="140">
                    <c:v>2.3660967871761609</c:v>
                  </c:pt>
                  <c:pt idx="141">
                    <c:v>2.375840959757177</c:v>
                  </c:pt>
                  <c:pt idx="142">
                    <c:v>2.4013725606701408</c:v>
                  </c:pt>
                  <c:pt idx="143">
                    <c:v>2.4100229979883552</c:v>
                  </c:pt>
                  <c:pt idx="144">
                    <c:v>2.4099425979996711</c:v>
                  </c:pt>
                  <c:pt idx="145">
                    <c:v>2.402472303231876</c:v>
                  </c:pt>
                  <c:pt idx="146">
                    <c:v>2.3869191554094171</c:v>
                  </c:pt>
                  <c:pt idx="147">
                    <c:v>2.391647600693636</c:v>
                  </c:pt>
                  <c:pt idx="148">
                    <c:v>2.4010943153766342</c:v>
                  </c:pt>
                  <c:pt idx="149">
                    <c:v>2.4077862475046081</c:v>
                  </c:pt>
                  <c:pt idx="150">
                    <c:v>2.398939569825929</c:v>
                  </c:pt>
                  <c:pt idx="151">
                    <c:v>2.3922285743817571</c:v>
                  </c:pt>
                  <c:pt idx="152">
                    <c:v>2.3899386145861712</c:v>
                  </c:pt>
                  <c:pt idx="153">
                    <c:v>2.3668349390544772</c:v>
                  </c:pt>
                  <c:pt idx="154">
                    <c:v>2.354439455631733</c:v>
                  </c:pt>
                  <c:pt idx="155">
                    <c:v>2.3563918347001618</c:v>
                  </c:pt>
                  <c:pt idx="156">
                    <c:v>2.3582168484928498</c:v>
                  </c:pt>
                  <c:pt idx="157">
                    <c:v>2.3442688687644129</c:v>
                  </c:pt>
                  <c:pt idx="158">
                    <c:v>2.356228169577617</c:v>
                  </c:pt>
                  <c:pt idx="159">
                    <c:v>2.3286275789614801</c:v>
                  </c:pt>
                  <c:pt idx="160">
                    <c:v>2.326250460755777</c:v>
                  </c:pt>
                  <c:pt idx="161">
                    <c:v>2.340907652733947</c:v>
                  </c:pt>
                  <c:pt idx="162">
                    <c:v>2.3321567005743762</c:v>
                  </c:pt>
                  <c:pt idx="163">
                    <c:v>2.3816664451814509</c:v>
                  </c:pt>
                  <c:pt idx="164">
                    <c:v>2.34595227442757</c:v>
                  </c:pt>
                  <c:pt idx="165">
                    <c:v>2.347148181968802</c:v>
                  </c:pt>
                  <c:pt idx="166">
                    <c:v>2.347492318459909</c:v>
                  </c:pt>
                  <c:pt idx="167">
                    <c:v>2.3624049547069061</c:v>
                  </c:pt>
                  <c:pt idx="168">
                    <c:v>2.3424701318343391</c:v>
                  </c:pt>
                  <c:pt idx="169">
                    <c:v>2.334044113985497</c:v>
                  </c:pt>
                  <c:pt idx="170">
                    <c:v>2.3361825271829288</c:v>
                  </c:pt>
                  <c:pt idx="171">
                    <c:v>2.299979552161997</c:v>
                  </c:pt>
                  <c:pt idx="172">
                    <c:v>2.2922638012005052</c:v>
                  </c:pt>
                  <c:pt idx="173">
                    <c:v>2.291601583690686</c:v>
                  </c:pt>
                  <c:pt idx="174">
                    <c:v>2.269110608861018</c:v>
                  </c:pt>
                  <c:pt idx="175">
                    <c:v>2.2736249319989521</c:v>
                  </c:pt>
                  <c:pt idx="176">
                    <c:v>2.2612575923017779</c:v>
                  </c:pt>
                  <c:pt idx="177">
                    <c:v>2.264216474281298</c:v>
                  </c:pt>
                  <c:pt idx="178">
                    <c:v>2.253078130025564</c:v>
                  </c:pt>
                  <c:pt idx="179">
                    <c:v>2.2694224325059511</c:v>
                  </c:pt>
                  <c:pt idx="180">
                    <c:v>2.260584682579847</c:v>
                  </c:pt>
                </c:numCache>
              </c:numRef>
            </c:minus>
            <c:spPr>
              <a:ln w="1905">
                <a:solidFill>
                  <a:srgbClr val="FFFF00"/>
                </a:solidFill>
              </a:ln>
            </c:spPr>
          </c:errBars>
          <c:cat>
            <c:numRef>
              <c:f>'KO,TG &amp;WT Data'!$A$3:$A$183</c:f>
              <c:numCache>
                <c:formatCode>mm:ss.0</c:formatCode>
                <c:ptCount val="181"/>
                <c:pt idx="0">
                  <c:v>9.5947172619047596E-4</c:v>
                </c:pt>
                <c:pt idx="1">
                  <c:v>1.0752372685185201E-3</c:v>
                </c:pt>
                <c:pt idx="2">
                  <c:v>1.19097222222222E-3</c:v>
                </c:pt>
                <c:pt idx="3">
                  <c:v>1.30672205687831E-3</c:v>
                </c:pt>
                <c:pt idx="4">
                  <c:v>1.4224537037037001E-3</c:v>
                </c:pt>
                <c:pt idx="5">
                  <c:v>1.5382027116402101E-3</c:v>
                </c:pt>
                <c:pt idx="6">
                  <c:v>1.6539360119047599E-3</c:v>
                </c:pt>
                <c:pt idx="7">
                  <c:v>1.7696858465608501E-3</c:v>
                </c:pt>
                <c:pt idx="8">
                  <c:v>1.8854232804232801E-3</c:v>
                </c:pt>
                <c:pt idx="9">
                  <c:v>2.0011648478835999E-3</c:v>
                </c:pt>
                <c:pt idx="10">
                  <c:v>2.1168973214285699E-3</c:v>
                </c:pt>
                <c:pt idx="11">
                  <c:v>2.2326405423280398E-3</c:v>
                </c:pt>
                <c:pt idx="12">
                  <c:v>2.3483986441798898E-3</c:v>
                </c:pt>
                <c:pt idx="13">
                  <c:v>2.4641220238095199E-3</c:v>
                </c:pt>
                <c:pt idx="14">
                  <c:v>2.5798602843915301E-3</c:v>
                </c:pt>
                <c:pt idx="15">
                  <c:v>2.6956010251322701E-3</c:v>
                </c:pt>
                <c:pt idx="16">
                  <c:v>2.8113467261904799E-3</c:v>
                </c:pt>
                <c:pt idx="17">
                  <c:v>2.9271469907407401E-3</c:v>
                </c:pt>
                <c:pt idx="18">
                  <c:v>3.0428472222222198E-3</c:v>
                </c:pt>
                <c:pt idx="19">
                  <c:v>3.1585656415343902E-3</c:v>
                </c:pt>
                <c:pt idx="20">
                  <c:v>3.2743072089947102E-3</c:v>
                </c:pt>
                <c:pt idx="21">
                  <c:v>3.3900479497354502E-3</c:v>
                </c:pt>
                <c:pt idx="22">
                  <c:v>3.5057878637566099E-3</c:v>
                </c:pt>
                <c:pt idx="23">
                  <c:v>3.6215269510582E-3</c:v>
                </c:pt>
                <c:pt idx="24">
                  <c:v>3.73726851851852E-3</c:v>
                </c:pt>
                <c:pt idx="25">
                  <c:v>3.8530084325396801E-3</c:v>
                </c:pt>
                <c:pt idx="26">
                  <c:v>3.9687855489417998E-3</c:v>
                </c:pt>
                <c:pt idx="27">
                  <c:v>4.0844899140211601E-3</c:v>
                </c:pt>
                <c:pt idx="28">
                  <c:v>4.2002595899470899E-3</c:v>
                </c:pt>
                <c:pt idx="29">
                  <c:v>4.3159722222222202E-3</c:v>
                </c:pt>
                <c:pt idx="30">
                  <c:v>4.4317121362433898E-3</c:v>
                </c:pt>
                <c:pt idx="31">
                  <c:v>4.5474553571428602E-3</c:v>
                </c:pt>
                <c:pt idx="32">
                  <c:v>4.6631936177248699E-3</c:v>
                </c:pt>
                <c:pt idx="33">
                  <c:v>4.7789517195767203E-3</c:v>
                </c:pt>
                <c:pt idx="34">
                  <c:v>4.8947230489418004E-3</c:v>
                </c:pt>
                <c:pt idx="35">
                  <c:v>5.0104208002645497E-3</c:v>
                </c:pt>
                <c:pt idx="36">
                  <c:v>5.1261565806878301E-3</c:v>
                </c:pt>
                <c:pt idx="37">
                  <c:v>5.24189814814815E-3</c:v>
                </c:pt>
                <c:pt idx="38">
                  <c:v>5.3576413690476204E-3</c:v>
                </c:pt>
                <c:pt idx="39">
                  <c:v>5.4733812830687796E-3</c:v>
                </c:pt>
                <c:pt idx="40">
                  <c:v>5.5891856812169301E-3</c:v>
                </c:pt>
                <c:pt idx="41">
                  <c:v>5.7049892526454997E-3</c:v>
                </c:pt>
                <c:pt idx="42">
                  <c:v>5.8206638558201103E-3</c:v>
                </c:pt>
                <c:pt idx="43">
                  <c:v>5.9364136904761899E-3</c:v>
                </c:pt>
                <c:pt idx="44">
                  <c:v>6.0522569444444504E-3</c:v>
                </c:pt>
                <c:pt idx="45">
                  <c:v>6.1678323412698403E-3</c:v>
                </c:pt>
                <c:pt idx="46">
                  <c:v>6.2835672949735398E-3</c:v>
                </c:pt>
                <c:pt idx="47">
                  <c:v>6.39931299603175E-3</c:v>
                </c:pt>
                <c:pt idx="48">
                  <c:v>6.5150487764550303E-3</c:v>
                </c:pt>
                <c:pt idx="49">
                  <c:v>6.6307878637566096E-3</c:v>
                </c:pt>
                <c:pt idx="50">
                  <c:v>6.7465319113756599E-3</c:v>
                </c:pt>
                <c:pt idx="51">
                  <c:v>6.8622693452380897E-3</c:v>
                </c:pt>
                <c:pt idx="52">
                  <c:v>6.9780125661375696E-3</c:v>
                </c:pt>
                <c:pt idx="53">
                  <c:v>7.0937533068783096E-3</c:v>
                </c:pt>
                <c:pt idx="54">
                  <c:v>7.2095494378306901E-3</c:v>
                </c:pt>
                <c:pt idx="55">
                  <c:v>7.3252852182539704E-3</c:v>
                </c:pt>
                <c:pt idx="56">
                  <c:v>7.4410209986772499E-3</c:v>
                </c:pt>
                <c:pt idx="57">
                  <c:v>7.5567526455026504E-3</c:v>
                </c:pt>
                <c:pt idx="58">
                  <c:v>7.7021610449735404E-3</c:v>
                </c:pt>
                <c:pt idx="59">
                  <c:v>7.8178893849206402E-3</c:v>
                </c:pt>
                <c:pt idx="60">
                  <c:v>7.9337367724867693E-3</c:v>
                </c:pt>
                <c:pt idx="61">
                  <c:v>8.0494336970899499E-3</c:v>
                </c:pt>
                <c:pt idx="62">
                  <c:v>8.1651049933862494E-3</c:v>
                </c:pt>
                <c:pt idx="63">
                  <c:v>8.2808449074074104E-3</c:v>
                </c:pt>
                <c:pt idx="64">
                  <c:v>8.3967253637566106E-3</c:v>
                </c:pt>
                <c:pt idx="65">
                  <c:v>8.5123255621693105E-3</c:v>
                </c:pt>
                <c:pt idx="66">
                  <c:v>8.6280671296296296E-3</c:v>
                </c:pt>
                <c:pt idx="67">
                  <c:v>8.7438921957672007E-3</c:v>
                </c:pt>
                <c:pt idx="68">
                  <c:v>8.8595527447090008E-3</c:v>
                </c:pt>
                <c:pt idx="69">
                  <c:v>8.9752910052910001E-3</c:v>
                </c:pt>
                <c:pt idx="70">
                  <c:v>9.0910325727513192E-3</c:v>
                </c:pt>
                <c:pt idx="71">
                  <c:v>9.2068840939153497E-3</c:v>
                </c:pt>
                <c:pt idx="72">
                  <c:v>9.3225132275132298E-3</c:v>
                </c:pt>
                <c:pt idx="73">
                  <c:v>9.4383498677248698E-3</c:v>
                </c:pt>
                <c:pt idx="74">
                  <c:v>9.5540839947090006E-3</c:v>
                </c:pt>
                <c:pt idx="75">
                  <c:v>9.6698206018518505E-3</c:v>
                </c:pt>
                <c:pt idx="76">
                  <c:v>9.7855911044973497E-3</c:v>
                </c:pt>
                <c:pt idx="77">
                  <c:v>9.9013376322751295E-3</c:v>
                </c:pt>
                <c:pt idx="78">
                  <c:v>1.00169742063492E-2</c:v>
                </c:pt>
                <c:pt idx="79">
                  <c:v>1.01327860449735E-2</c:v>
                </c:pt>
                <c:pt idx="80">
                  <c:v>1.02484383267196E-2</c:v>
                </c:pt>
                <c:pt idx="81">
                  <c:v>1.03641807208995E-2</c:v>
                </c:pt>
                <c:pt idx="82">
                  <c:v>1.0479919808201101E-2</c:v>
                </c:pt>
                <c:pt idx="83">
                  <c:v>1.05956655092593E-2</c:v>
                </c:pt>
                <c:pt idx="84">
                  <c:v>1.0711405423280401E-2</c:v>
                </c:pt>
                <c:pt idx="85">
                  <c:v>1.0827142030423301E-2</c:v>
                </c:pt>
                <c:pt idx="86">
                  <c:v>1.0942885251322801E-2</c:v>
                </c:pt>
                <c:pt idx="87">
                  <c:v>1.10586259920635E-2</c:v>
                </c:pt>
                <c:pt idx="88">
                  <c:v>1.1174366732804201E-2</c:v>
                </c:pt>
                <c:pt idx="89">
                  <c:v>1.12901091269841E-2</c:v>
                </c:pt>
                <c:pt idx="90">
                  <c:v>1.14058498677249E-2</c:v>
                </c:pt>
                <c:pt idx="91">
                  <c:v>1.1521590608465601E-2</c:v>
                </c:pt>
                <c:pt idx="92">
                  <c:v>1.16373305224868E-2</c:v>
                </c:pt>
                <c:pt idx="93">
                  <c:v>1.17530704365079E-2</c:v>
                </c:pt>
                <c:pt idx="94">
                  <c:v>1.18688210978836E-2</c:v>
                </c:pt>
                <c:pt idx="95">
                  <c:v>1.19845502645503E-2</c:v>
                </c:pt>
                <c:pt idx="96">
                  <c:v>1.2100295138888899E-2</c:v>
                </c:pt>
                <c:pt idx="97">
                  <c:v>1.2216111111111099E-2</c:v>
                </c:pt>
                <c:pt idx="98">
                  <c:v>1.23319502314815E-2</c:v>
                </c:pt>
                <c:pt idx="99">
                  <c:v>1.2447521494709001E-2</c:v>
                </c:pt>
                <c:pt idx="100">
                  <c:v>1.25632705026455E-2</c:v>
                </c:pt>
                <c:pt idx="101">
                  <c:v>1.26790153769841E-2</c:v>
                </c:pt>
                <c:pt idx="102">
                  <c:v>1.27947867063492E-2</c:v>
                </c:pt>
                <c:pt idx="103">
                  <c:v>1.29105142195767E-2</c:v>
                </c:pt>
                <c:pt idx="104">
                  <c:v>1.3026221891534399E-2</c:v>
                </c:pt>
                <c:pt idx="105">
                  <c:v>1.31419626322751E-2</c:v>
                </c:pt>
                <c:pt idx="106">
                  <c:v>1.3257705026454999E-2</c:v>
                </c:pt>
                <c:pt idx="107">
                  <c:v>1.33736408730159E-2</c:v>
                </c:pt>
                <c:pt idx="108">
                  <c:v>1.3489203042328E-2</c:v>
                </c:pt>
                <c:pt idx="109">
                  <c:v>1.36049322089947E-2</c:v>
                </c:pt>
                <c:pt idx="110">
                  <c:v>1.3720667162698401E-2</c:v>
                </c:pt>
                <c:pt idx="111">
                  <c:v>1.38364591600529E-2</c:v>
                </c:pt>
                <c:pt idx="112">
                  <c:v>1.39522280092593E-2</c:v>
                </c:pt>
                <c:pt idx="113">
                  <c:v>1.40678860780423E-2</c:v>
                </c:pt>
                <c:pt idx="114">
                  <c:v>1.41836739417989E-2</c:v>
                </c:pt>
                <c:pt idx="115">
                  <c:v>1.4299461805555601E-2</c:v>
                </c:pt>
                <c:pt idx="116">
                  <c:v>1.4415138888888899E-2</c:v>
                </c:pt>
                <c:pt idx="117">
                  <c:v>1.45401165674603E-2</c:v>
                </c:pt>
                <c:pt idx="118">
                  <c:v>1.46559747023809E-2</c:v>
                </c:pt>
                <c:pt idx="119">
                  <c:v>1.47715831679894E-2</c:v>
                </c:pt>
                <c:pt idx="120">
                  <c:v>1.4887334656084701E-2</c:v>
                </c:pt>
                <c:pt idx="121">
                  <c:v>1.50031283068783E-2</c:v>
                </c:pt>
                <c:pt idx="122">
                  <c:v>1.51188425925926E-2</c:v>
                </c:pt>
                <c:pt idx="123">
                  <c:v>1.52346304563492E-2</c:v>
                </c:pt>
                <c:pt idx="124">
                  <c:v>1.5350236441798899E-2</c:v>
                </c:pt>
                <c:pt idx="125">
                  <c:v>1.54659788359788E-2</c:v>
                </c:pt>
                <c:pt idx="126">
                  <c:v>1.5581785714285701E-2</c:v>
                </c:pt>
                <c:pt idx="127">
                  <c:v>1.5697477678571398E-2</c:v>
                </c:pt>
                <c:pt idx="128">
                  <c:v>1.5813206018518499E-2</c:v>
                </c:pt>
                <c:pt idx="129">
                  <c:v>1.5928947585978799E-2</c:v>
                </c:pt>
                <c:pt idx="130">
                  <c:v>1.6044684193121699E-2</c:v>
                </c:pt>
                <c:pt idx="131">
                  <c:v>1.6160452215608499E-2</c:v>
                </c:pt>
                <c:pt idx="132">
                  <c:v>1.6276173941798901E-2</c:v>
                </c:pt>
                <c:pt idx="133">
                  <c:v>1.6398001818783099E-2</c:v>
                </c:pt>
                <c:pt idx="134">
                  <c:v>1.65138070436508E-2</c:v>
                </c:pt>
                <c:pt idx="135">
                  <c:v>1.66294692460318E-2</c:v>
                </c:pt>
                <c:pt idx="136">
                  <c:v>1.6745232308201099E-2</c:v>
                </c:pt>
                <c:pt idx="137">
                  <c:v>1.68609499007937E-2</c:v>
                </c:pt>
                <c:pt idx="138">
                  <c:v>1.6976690641534401E-2</c:v>
                </c:pt>
                <c:pt idx="139">
                  <c:v>1.7092467757936498E-2</c:v>
                </c:pt>
                <c:pt idx="140">
                  <c:v>1.7208210978836E-2</c:v>
                </c:pt>
                <c:pt idx="141">
                  <c:v>1.7323912863756601E-2</c:v>
                </c:pt>
                <c:pt idx="142">
                  <c:v>1.74397098214286E-2</c:v>
                </c:pt>
                <c:pt idx="143">
                  <c:v>1.7555410879629599E-2</c:v>
                </c:pt>
                <c:pt idx="144">
                  <c:v>1.76711342592593E-2</c:v>
                </c:pt>
                <c:pt idx="145">
                  <c:v>1.7786877480158701E-2</c:v>
                </c:pt>
                <c:pt idx="146">
                  <c:v>1.7902618220899499E-2</c:v>
                </c:pt>
                <c:pt idx="147">
                  <c:v>1.80183589616402E-2</c:v>
                </c:pt>
                <c:pt idx="148">
                  <c:v>1.81341005291005E-2</c:v>
                </c:pt>
                <c:pt idx="149">
                  <c:v>1.8249863591269799E-2</c:v>
                </c:pt>
                <c:pt idx="150">
                  <c:v>1.8365585317460301E-2</c:v>
                </c:pt>
                <c:pt idx="151">
                  <c:v>1.8481334325396798E-2</c:v>
                </c:pt>
                <c:pt idx="152">
                  <c:v>1.8597096560846599E-2</c:v>
                </c:pt>
                <c:pt idx="153">
                  <c:v>1.8712805886243401E-2</c:v>
                </c:pt>
                <c:pt idx="154">
                  <c:v>1.8828543320105799E-2</c:v>
                </c:pt>
                <c:pt idx="155">
                  <c:v>1.8944312996031699E-2</c:v>
                </c:pt>
                <c:pt idx="156">
                  <c:v>1.9060033068783101E-2</c:v>
                </c:pt>
                <c:pt idx="157">
                  <c:v>1.91757680224868E-2</c:v>
                </c:pt>
                <c:pt idx="158">
                  <c:v>1.9291778273809498E-2</c:v>
                </c:pt>
                <c:pt idx="159">
                  <c:v>1.9407242063492099E-2</c:v>
                </c:pt>
                <c:pt idx="160">
                  <c:v>1.9523033234127001E-2</c:v>
                </c:pt>
                <c:pt idx="161">
                  <c:v>1.9638750826719599E-2</c:v>
                </c:pt>
                <c:pt idx="162">
                  <c:v>1.9754471726190499E-2</c:v>
                </c:pt>
                <c:pt idx="163">
                  <c:v>1.9870203373015899E-2</c:v>
                </c:pt>
                <c:pt idx="164">
                  <c:v>1.99860317460317E-2</c:v>
                </c:pt>
                <c:pt idx="165">
                  <c:v>2.0101789021163999E-2</c:v>
                </c:pt>
                <c:pt idx="166">
                  <c:v>2.0217614087301598E-2</c:v>
                </c:pt>
                <c:pt idx="167">
                  <c:v>2.03332076719577E-2</c:v>
                </c:pt>
                <c:pt idx="168">
                  <c:v>2.0449042658730199E-2</c:v>
                </c:pt>
                <c:pt idx="169">
                  <c:v>2.0564724702380899E-2</c:v>
                </c:pt>
                <c:pt idx="170">
                  <c:v>2.0680593584656098E-2</c:v>
                </c:pt>
                <c:pt idx="171">
                  <c:v>2.0796167328042299E-2</c:v>
                </c:pt>
                <c:pt idx="172">
                  <c:v>2.0912013062169301E-2</c:v>
                </c:pt>
                <c:pt idx="173">
                  <c:v>2.1027686838624299E-2</c:v>
                </c:pt>
                <c:pt idx="174">
                  <c:v>2.1143792989418E-2</c:v>
                </c:pt>
                <c:pt idx="175">
                  <c:v>2.1259628802910002E-2</c:v>
                </c:pt>
                <c:pt idx="176">
                  <c:v>2.1375287698412699E-2</c:v>
                </c:pt>
                <c:pt idx="177">
                  <c:v>2.1491081349206301E-2</c:v>
                </c:pt>
                <c:pt idx="178">
                  <c:v>2.1606877480158701E-2</c:v>
                </c:pt>
                <c:pt idx="179">
                  <c:v>2.1722673611111101E-2</c:v>
                </c:pt>
                <c:pt idx="180">
                  <c:v>2.18384697420635E-2</c:v>
                </c:pt>
              </c:numCache>
            </c:numRef>
          </c:cat>
          <c:val>
            <c:numRef>
              <c:f>'KO,TG &amp;WT Data'!$L$3:$L$183</c:f>
              <c:numCache>
                <c:formatCode>General</c:formatCode>
                <c:ptCount val="181"/>
                <c:pt idx="0">
                  <c:v>1.487986425592259</c:v>
                </c:pt>
                <c:pt idx="1">
                  <c:v>1.750959458404133</c:v>
                </c:pt>
                <c:pt idx="2">
                  <c:v>1.929958325049286</c:v>
                </c:pt>
                <c:pt idx="3">
                  <c:v>2.0912343849334372</c:v>
                </c:pt>
                <c:pt idx="4">
                  <c:v>2.1630404290420771</c:v>
                </c:pt>
                <c:pt idx="5">
                  <c:v>2.137098413585079</c:v>
                </c:pt>
                <c:pt idx="6">
                  <c:v>2.479754973823856</c:v>
                </c:pt>
                <c:pt idx="7">
                  <c:v>1.9141273788548641</c:v>
                </c:pt>
                <c:pt idx="8">
                  <c:v>1.835130719083875</c:v>
                </c:pt>
                <c:pt idx="9">
                  <c:v>2.1068403247672061</c:v>
                </c:pt>
                <c:pt idx="10">
                  <c:v>2.4791367082628999</c:v>
                </c:pt>
                <c:pt idx="11">
                  <c:v>3.2487603566636571</c:v>
                </c:pt>
                <c:pt idx="12">
                  <c:v>4.1290373217655274</c:v>
                </c:pt>
                <c:pt idx="13">
                  <c:v>4.8035494961937033</c:v>
                </c:pt>
                <c:pt idx="14">
                  <c:v>4.0119952757711816</c:v>
                </c:pt>
                <c:pt idx="15">
                  <c:v>5.0340052682139236</c:v>
                </c:pt>
                <c:pt idx="16">
                  <c:v>4.3345061132979454</c:v>
                </c:pt>
                <c:pt idx="17">
                  <c:v>4.6354642028750837</c:v>
                </c:pt>
                <c:pt idx="18">
                  <c:v>4.9085104269462336</c:v>
                </c:pt>
                <c:pt idx="19">
                  <c:v>5.5205675168313846</c:v>
                </c:pt>
                <c:pt idx="20">
                  <c:v>5.0330799736287544</c:v>
                </c:pt>
                <c:pt idx="21">
                  <c:v>4.9879442749767646</c:v>
                </c:pt>
                <c:pt idx="22">
                  <c:v>4.7483611145144504</c:v>
                </c:pt>
                <c:pt idx="23">
                  <c:v>3.9485927275485269</c:v>
                </c:pt>
                <c:pt idx="24">
                  <c:v>4.7116692600095904</c:v>
                </c:pt>
                <c:pt idx="25">
                  <c:v>5.1099754731574336</c:v>
                </c:pt>
                <c:pt idx="26">
                  <c:v>5.5189210242364144</c:v>
                </c:pt>
                <c:pt idx="27">
                  <c:v>5.8321618228406011</c:v>
                </c:pt>
                <c:pt idx="28">
                  <c:v>6.0628053778873152</c:v>
                </c:pt>
                <c:pt idx="29">
                  <c:v>6.2683361928403203</c:v>
                </c:pt>
                <c:pt idx="30">
                  <c:v>6.41639322515225</c:v>
                </c:pt>
                <c:pt idx="31">
                  <c:v>6.6550340840897997</c:v>
                </c:pt>
                <c:pt idx="32">
                  <c:v>6.7609782451620664</c:v>
                </c:pt>
                <c:pt idx="33">
                  <c:v>6.9207312391139686</c:v>
                </c:pt>
                <c:pt idx="34">
                  <c:v>7.0920347335134606</c:v>
                </c:pt>
                <c:pt idx="35">
                  <c:v>7.6034034944732296</c:v>
                </c:pt>
                <c:pt idx="36">
                  <c:v>7.9234909853325801</c:v>
                </c:pt>
                <c:pt idx="37">
                  <c:v>8.0139242375666004</c:v>
                </c:pt>
                <c:pt idx="38">
                  <c:v>8.0564262383102498</c:v>
                </c:pt>
                <c:pt idx="39">
                  <c:v>8.0908454434663444</c:v>
                </c:pt>
                <c:pt idx="40">
                  <c:v>8.1061834038643035</c:v>
                </c:pt>
                <c:pt idx="41">
                  <c:v>8.1721289388973357</c:v>
                </c:pt>
                <c:pt idx="42">
                  <c:v>8.2813970077444683</c:v>
                </c:pt>
                <c:pt idx="43">
                  <c:v>8.3280893961866092</c:v>
                </c:pt>
                <c:pt idx="44">
                  <c:v>8.4041978788114928</c:v>
                </c:pt>
                <c:pt idx="45">
                  <c:v>8.5737412991843502</c:v>
                </c:pt>
                <c:pt idx="46">
                  <c:v>8.7329966714867506</c:v>
                </c:pt>
                <c:pt idx="47">
                  <c:v>8.7310986347280526</c:v>
                </c:pt>
                <c:pt idx="48">
                  <c:v>8.7486638067566478</c:v>
                </c:pt>
                <c:pt idx="49">
                  <c:v>8.79204056464269</c:v>
                </c:pt>
                <c:pt idx="50">
                  <c:v>8.7991934909241181</c:v>
                </c:pt>
                <c:pt idx="51">
                  <c:v>8.8590055379382502</c:v>
                </c:pt>
                <c:pt idx="52">
                  <c:v>8.9317883472380508</c:v>
                </c:pt>
                <c:pt idx="53">
                  <c:v>8.9952732561666107</c:v>
                </c:pt>
                <c:pt idx="54">
                  <c:v>9.0593632468697773</c:v>
                </c:pt>
                <c:pt idx="55">
                  <c:v>9.1090047188340506</c:v>
                </c:pt>
                <c:pt idx="56">
                  <c:v>9.1875523413428706</c:v>
                </c:pt>
                <c:pt idx="57">
                  <c:v>9.2317465292374195</c:v>
                </c:pt>
                <c:pt idx="58">
                  <c:v>9.3148776909565676</c:v>
                </c:pt>
                <c:pt idx="59">
                  <c:v>9.3881190125936644</c:v>
                </c:pt>
                <c:pt idx="60">
                  <c:v>9.4654347092322197</c:v>
                </c:pt>
                <c:pt idx="61">
                  <c:v>9.4991181883455678</c:v>
                </c:pt>
                <c:pt idx="62">
                  <c:v>9.5720249942674407</c:v>
                </c:pt>
                <c:pt idx="63">
                  <c:v>9.6367572574027243</c:v>
                </c:pt>
                <c:pt idx="64">
                  <c:v>9.6932287837318523</c:v>
                </c:pt>
                <c:pt idx="65">
                  <c:v>9.7401982785073375</c:v>
                </c:pt>
                <c:pt idx="66">
                  <c:v>9.84675055078743</c:v>
                </c:pt>
                <c:pt idx="67">
                  <c:v>9.8908660899599994</c:v>
                </c:pt>
                <c:pt idx="68">
                  <c:v>9.9336151916322457</c:v>
                </c:pt>
                <c:pt idx="69">
                  <c:v>10.01486744893711</c:v>
                </c:pt>
                <c:pt idx="70">
                  <c:v>10.10798087173012</c:v>
                </c:pt>
                <c:pt idx="71">
                  <c:v>10.131117573077139</c:v>
                </c:pt>
                <c:pt idx="72">
                  <c:v>10.15249249729121</c:v>
                </c:pt>
                <c:pt idx="73">
                  <c:v>10.22660536340754</c:v>
                </c:pt>
                <c:pt idx="74">
                  <c:v>10.255841195547051</c:v>
                </c:pt>
                <c:pt idx="75">
                  <c:v>10.217449298616099</c:v>
                </c:pt>
                <c:pt idx="76">
                  <c:v>10.22811874214305</c:v>
                </c:pt>
                <c:pt idx="77">
                  <c:v>10.23865282366647</c:v>
                </c:pt>
                <c:pt idx="78">
                  <c:v>10.25755737623872</c:v>
                </c:pt>
                <c:pt idx="79">
                  <c:v>10.25986930497343</c:v>
                </c:pt>
                <c:pt idx="80">
                  <c:v>10.244119161460411</c:v>
                </c:pt>
                <c:pt idx="81">
                  <c:v>10.267231421150569</c:v>
                </c:pt>
                <c:pt idx="82">
                  <c:v>10.323494269210149</c:v>
                </c:pt>
                <c:pt idx="83">
                  <c:v>10.328350795891691</c:v>
                </c:pt>
                <c:pt idx="84">
                  <c:v>10.301598416003101</c:v>
                </c:pt>
                <c:pt idx="85">
                  <c:v>10.26592772073956</c:v>
                </c:pt>
                <c:pt idx="86">
                  <c:v>10.2044831470161</c:v>
                </c:pt>
                <c:pt idx="87">
                  <c:v>10.184546450651681</c:v>
                </c:pt>
                <c:pt idx="88">
                  <c:v>10.16121449359089</c:v>
                </c:pt>
                <c:pt idx="89">
                  <c:v>10.105687722943831</c:v>
                </c:pt>
                <c:pt idx="90">
                  <c:v>10.111643069209769</c:v>
                </c:pt>
                <c:pt idx="91">
                  <c:v>10.11290609116503</c:v>
                </c:pt>
                <c:pt idx="92">
                  <c:v>10.10759027013845</c:v>
                </c:pt>
                <c:pt idx="93">
                  <c:v>10.084166157291399</c:v>
                </c:pt>
                <c:pt idx="94">
                  <c:v>10.08322409217504</c:v>
                </c:pt>
                <c:pt idx="95">
                  <c:v>10.075720319810699</c:v>
                </c:pt>
                <c:pt idx="96">
                  <c:v>10.0700400909337</c:v>
                </c:pt>
                <c:pt idx="97">
                  <c:v>10.0787782138687</c:v>
                </c:pt>
                <c:pt idx="98">
                  <c:v>10.10116964035347</c:v>
                </c:pt>
                <c:pt idx="99">
                  <c:v>10.1034662526601</c:v>
                </c:pt>
                <c:pt idx="100">
                  <c:v>10.105921479736571</c:v>
                </c:pt>
                <c:pt idx="101">
                  <c:v>10.10930655736694</c:v>
                </c:pt>
                <c:pt idx="102">
                  <c:v>10.114326047555121</c:v>
                </c:pt>
                <c:pt idx="103">
                  <c:v>10.15660272511777</c:v>
                </c:pt>
                <c:pt idx="104">
                  <c:v>10.13817645351604</c:v>
                </c:pt>
                <c:pt idx="105">
                  <c:v>10.10675979111377</c:v>
                </c:pt>
                <c:pt idx="106">
                  <c:v>10.115934475505339</c:v>
                </c:pt>
                <c:pt idx="107">
                  <c:v>10.15435088607693</c:v>
                </c:pt>
                <c:pt idx="108">
                  <c:v>10.16185332628131</c:v>
                </c:pt>
                <c:pt idx="109">
                  <c:v>10.16055727543354</c:v>
                </c:pt>
                <c:pt idx="110">
                  <c:v>10.161613617097</c:v>
                </c:pt>
                <c:pt idx="111">
                  <c:v>10.158643477517501</c:v>
                </c:pt>
                <c:pt idx="112">
                  <c:v>10.137651878711219</c:v>
                </c:pt>
                <c:pt idx="113">
                  <c:v>10.154622457844219</c:v>
                </c:pt>
                <c:pt idx="114">
                  <c:v>10.15492843577454</c:v>
                </c:pt>
                <c:pt idx="115">
                  <c:v>10.162835331955501</c:v>
                </c:pt>
                <c:pt idx="116">
                  <c:v>10.134874695797579</c:v>
                </c:pt>
                <c:pt idx="117">
                  <c:v>10.13535266426716</c:v>
                </c:pt>
                <c:pt idx="118">
                  <c:v>10.11980347676891</c:v>
                </c:pt>
                <c:pt idx="119">
                  <c:v>10.10698350053848</c:v>
                </c:pt>
                <c:pt idx="120">
                  <c:v>10.10637585321701</c:v>
                </c:pt>
                <c:pt idx="121">
                  <c:v>10.08826517614691</c:v>
                </c:pt>
                <c:pt idx="122">
                  <c:v>10.0575075963109</c:v>
                </c:pt>
                <c:pt idx="123">
                  <c:v>9.9989627979288471</c:v>
                </c:pt>
                <c:pt idx="124">
                  <c:v>9.9965147145070894</c:v>
                </c:pt>
                <c:pt idx="125">
                  <c:v>9.9427347590195652</c:v>
                </c:pt>
                <c:pt idx="126">
                  <c:v>9.8465506246013028</c:v>
                </c:pt>
                <c:pt idx="127">
                  <c:v>9.8145366870233204</c:v>
                </c:pt>
                <c:pt idx="128">
                  <c:v>9.7639623058419343</c:v>
                </c:pt>
                <c:pt idx="129">
                  <c:v>9.7183998609526476</c:v>
                </c:pt>
                <c:pt idx="130">
                  <c:v>9.6891816707214353</c:v>
                </c:pt>
                <c:pt idx="131">
                  <c:v>9.6378343478623343</c:v>
                </c:pt>
                <c:pt idx="132">
                  <c:v>9.6032634471064977</c:v>
                </c:pt>
                <c:pt idx="133">
                  <c:v>9.577610408991541</c:v>
                </c:pt>
                <c:pt idx="134">
                  <c:v>9.5494313369102706</c:v>
                </c:pt>
                <c:pt idx="135">
                  <c:v>9.5009327747233758</c:v>
                </c:pt>
                <c:pt idx="136">
                  <c:v>9.4794647847615128</c:v>
                </c:pt>
                <c:pt idx="137">
                  <c:v>9.4504576155828399</c:v>
                </c:pt>
                <c:pt idx="138">
                  <c:v>9.4089634337087329</c:v>
                </c:pt>
                <c:pt idx="139">
                  <c:v>9.3839245861180256</c:v>
                </c:pt>
                <c:pt idx="140">
                  <c:v>9.3470493659597427</c:v>
                </c:pt>
                <c:pt idx="141">
                  <c:v>9.3103473739758407</c:v>
                </c:pt>
                <c:pt idx="142">
                  <c:v>9.2514830503245307</c:v>
                </c:pt>
                <c:pt idx="143">
                  <c:v>9.228252015653748</c:v>
                </c:pt>
                <c:pt idx="144">
                  <c:v>9.1888860074775032</c:v>
                </c:pt>
                <c:pt idx="145">
                  <c:v>9.1201811369227972</c:v>
                </c:pt>
                <c:pt idx="146">
                  <c:v>9.0597602544798708</c:v>
                </c:pt>
                <c:pt idx="147">
                  <c:v>9.0345708668614506</c:v>
                </c:pt>
                <c:pt idx="148">
                  <c:v>9.0057242722969697</c:v>
                </c:pt>
                <c:pt idx="149">
                  <c:v>8.9584071361241708</c:v>
                </c:pt>
                <c:pt idx="150">
                  <c:v>8.9471187221019726</c:v>
                </c:pt>
                <c:pt idx="151">
                  <c:v>8.9161377183129193</c:v>
                </c:pt>
                <c:pt idx="152">
                  <c:v>8.8865879109161394</c:v>
                </c:pt>
                <c:pt idx="153">
                  <c:v>8.8937076882724142</c:v>
                </c:pt>
                <c:pt idx="154">
                  <c:v>8.8678474350184349</c:v>
                </c:pt>
                <c:pt idx="155">
                  <c:v>8.8507310615094692</c:v>
                </c:pt>
                <c:pt idx="156">
                  <c:v>8.8057041840923969</c:v>
                </c:pt>
                <c:pt idx="157">
                  <c:v>8.7967455184465049</c:v>
                </c:pt>
                <c:pt idx="158">
                  <c:v>8.7851061583273893</c:v>
                </c:pt>
                <c:pt idx="159">
                  <c:v>8.7619775892514156</c:v>
                </c:pt>
                <c:pt idx="160">
                  <c:v>8.7356863574614252</c:v>
                </c:pt>
                <c:pt idx="161">
                  <c:v>8.7505118788204292</c:v>
                </c:pt>
                <c:pt idx="162">
                  <c:v>8.6804302541663407</c:v>
                </c:pt>
                <c:pt idx="163">
                  <c:v>8.647925496201351</c:v>
                </c:pt>
                <c:pt idx="164">
                  <c:v>8.6672469732293749</c:v>
                </c:pt>
                <c:pt idx="165">
                  <c:v>8.6455115687017727</c:v>
                </c:pt>
                <c:pt idx="166">
                  <c:v>8.6276652066614208</c:v>
                </c:pt>
                <c:pt idx="167">
                  <c:v>8.6193148894754099</c:v>
                </c:pt>
                <c:pt idx="168">
                  <c:v>8.6041074086282094</c:v>
                </c:pt>
                <c:pt idx="169">
                  <c:v>8.561059283054</c:v>
                </c:pt>
                <c:pt idx="170">
                  <c:v>8.5641812433853257</c:v>
                </c:pt>
                <c:pt idx="171">
                  <c:v>8.5401673483970679</c:v>
                </c:pt>
                <c:pt idx="172">
                  <c:v>8.5073832815864581</c:v>
                </c:pt>
                <c:pt idx="173">
                  <c:v>8.4804946577706009</c:v>
                </c:pt>
                <c:pt idx="174">
                  <c:v>8.4680404440372037</c:v>
                </c:pt>
                <c:pt idx="175">
                  <c:v>8.434958333107053</c:v>
                </c:pt>
                <c:pt idx="176">
                  <c:v>8.4118591472774007</c:v>
                </c:pt>
                <c:pt idx="177">
                  <c:v>8.3919323678015125</c:v>
                </c:pt>
                <c:pt idx="178">
                  <c:v>8.3773699923803697</c:v>
                </c:pt>
                <c:pt idx="179">
                  <c:v>8.3559107849208871</c:v>
                </c:pt>
                <c:pt idx="180">
                  <c:v>8.3445327491759507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00F-4A88-AF68-DD6609371AEC}"/>
            </c:ext>
          </c:extLst>
        </c:ser>
        <c:ser>
          <c:idx val="1"/>
          <c:order val="1"/>
          <c:tx>
            <c:v>TG</c:v>
          </c:tx>
          <c:spPr>
            <a:ln w="12700" cmpd="sng">
              <a:solidFill>
                <a:srgbClr val="FF6600"/>
              </a:solidFill>
            </a:ln>
          </c:spPr>
          <c:marker>
            <c:spPr>
              <a:solidFill>
                <a:srgbClr val="FF6600"/>
              </a:solidFill>
              <a:ln w="12700" cmpd="sng">
                <a:solidFill>
                  <a:srgbClr val="FF66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'KO,TG &amp;WT Data'!$V$3:$V$183</c:f>
                <c:numCache>
                  <c:formatCode>General</c:formatCode>
                  <c:ptCount val="181"/>
                  <c:pt idx="0">
                    <c:v>0.65999494507436696</c:v>
                  </c:pt>
                  <c:pt idx="1">
                    <c:v>0.81221647595485402</c:v>
                  </c:pt>
                  <c:pt idx="2">
                    <c:v>1.028639798278232</c:v>
                  </c:pt>
                  <c:pt idx="3">
                    <c:v>1.169752395824583</c:v>
                  </c:pt>
                  <c:pt idx="4">
                    <c:v>1.327833130924116</c:v>
                  </c:pt>
                  <c:pt idx="5">
                    <c:v>1.414631675811284</c:v>
                  </c:pt>
                  <c:pt idx="6">
                    <c:v>1.5868748599899261</c:v>
                  </c:pt>
                  <c:pt idx="7">
                    <c:v>1.7725429509168</c:v>
                  </c:pt>
                  <c:pt idx="8">
                    <c:v>1.1362439911809941</c:v>
                  </c:pt>
                  <c:pt idx="9">
                    <c:v>0.93108488405226797</c:v>
                  </c:pt>
                  <c:pt idx="10">
                    <c:v>0.93126726369525303</c:v>
                  </c:pt>
                  <c:pt idx="11">
                    <c:v>1.0089408021641799</c:v>
                  </c:pt>
                  <c:pt idx="12">
                    <c:v>1.2034888033442801</c:v>
                  </c:pt>
                  <c:pt idx="13">
                    <c:v>1.374045690793114</c:v>
                  </c:pt>
                  <c:pt idx="14">
                    <c:v>1.4809853752227611</c:v>
                  </c:pt>
                  <c:pt idx="15">
                    <c:v>1.5583437838207941</c:v>
                  </c:pt>
                  <c:pt idx="16">
                    <c:v>1.701288628113746</c:v>
                  </c:pt>
                  <c:pt idx="17">
                    <c:v>1.8272804757490151</c:v>
                  </c:pt>
                  <c:pt idx="18">
                    <c:v>1.937635595200927</c:v>
                  </c:pt>
                  <c:pt idx="19">
                    <c:v>1.8111855375442261</c:v>
                  </c:pt>
                  <c:pt idx="20">
                    <c:v>1.5616946006145529</c:v>
                  </c:pt>
                  <c:pt idx="21">
                    <c:v>1.1684075945990049</c:v>
                  </c:pt>
                  <c:pt idx="22">
                    <c:v>1.1498584709241499</c:v>
                  </c:pt>
                  <c:pt idx="23">
                    <c:v>1.6205767065754819</c:v>
                  </c:pt>
                  <c:pt idx="24">
                    <c:v>1.661861108693272</c:v>
                  </c:pt>
                  <c:pt idx="25">
                    <c:v>1.2456501704440419</c:v>
                  </c:pt>
                  <c:pt idx="26">
                    <c:v>1.0745486676485221</c:v>
                  </c:pt>
                  <c:pt idx="27">
                    <c:v>1.36269281629592</c:v>
                  </c:pt>
                  <c:pt idx="28">
                    <c:v>1.473497068445206</c:v>
                  </c:pt>
                  <c:pt idx="29">
                    <c:v>1.418720106498145</c:v>
                  </c:pt>
                  <c:pt idx="30">
                    <c:v>0.87757877143185803</c:v>
                  </c:pt>
                  <c:pt idx="31">
                    <c:v>1.257687257070166</c:v>
                  </c:pt>
                  <c:pt idx="32">
                    <c:v>1.3638157304853751</c:v>
                  </c:pt>
                  <c:pt idx="33">
                    <c:v>1.1448739006222799</c:v>
                  </c:pt>
                  <c:pt idx="34">
                    <c:v>1.27289358883879</c:v>
                  </c:pt>
                  <c:pt idx="35">
                    <c:v>1.083132662173282</c:v>
                  </c:pt>
                  <c:pt idx="36">
                    <c:v>0.94644123112159595</c:v>
                  </c:pt>
                  <c:pt idx="37">
                    <c:v>0.98552205035812002</c:v>
                  </c:pt>
                  <c:pt idx="38">
                    <c:v>1.0908672350322459</c:v>
                  </c:pt>
                  <c:pt idx="39">
                    <c:v>1.4315885225722971</c:v>
                  </c:pt>
                  <c:pt idx="40">
                    <c:v>1.6108630777863411</c:v>
                  </c:pt>
                  <c:pt idx="41">
                    <c:v>1.6024558177701891</c:v>
                  </c:pt>
                  <c:pt idx="42">
                    <c:v>1.289350413314593</c:v>
                  </c:pt>
                  <c:pt idx="43">
                    <c:v>1.3184596602957319</c:v>
                  </c:pt>
                  <c:pt idx="44">
                    <c:v>1.0675178067244251</c:v>
                  </c:pt>
                  <c:pt idx="45">
                    <c:v>1.088443822057152</c:v>
                  </c:pt>
                  <c:pt idx="46">
                    <c:v>1.1173423870426431</c:v>
                  </c:pt>
                  <c:pt idx="47">
                    <c:v>1.1302897145022419</c:v>
                  </c:pt>
                  <c:pt idx="48">
                    <c:v>1.1525510659351901</c:v>
                  </c:pt>
                  <c:pt idx="49">
                    <c:v>1.21631726785234</c:v>
                  </c:pt>
                  <c:pt idx="50">
                    <c:v>1.2458416211146901</c:v>
                  </c:pt>
                  <c:pt idx="51">
                    <c:v>1.157681081979884</c:v>
                  </c:pt>
                  <c:pt idx="52">
                    <c:v>1.158498757195753</c:v>
                  </c:pt>
                  <c:pt idx="53">
                    <c:v>1.616243447294422</c:v>
                  </c:pt>
                  <c:pt idx="54">
                    <c:v>1.5292394060416099</c:v>
                  </c:pt>
                  <c:pt idx="55">
                    <c:v>1.4847732334294701</c:v>
                  </c:pt>
                  <c:pt idx="56">
                    <c:v>1.168914928953243</c:v>
                  </c:pt>
                  <c:pt idx="57">
                    <c:v>1.4322824324142269</c:v>
                  </c:pt>
                  <c:pt idx="58">
                    <c:v>1.564780630586853</c:v>
                  </c:pt>
                  <c:pt idx="59">
                    <c:v>1.539015943304896</c:v>
                  </c:pt>
                  <c:pt idx="60">
                    <c:v>0.88292165097132502</c:v>
                  </c:pt>
                  <c:pt idx="61">
                    <c:v>1.0902223504273529</c:v>
                  </c:pt>
                  <c:pt idx="62">
                    <c:v>1.3798838367272099</c:v>
                  </c:pt>
                  <c:pt idx="63">
                    <c:v>1.411381481156684</c:v>
                  </c:pt>
                  <c:pt idx="64">
                    <c:v>1.1929835882895701</c:v>
                  </c:pt>
                  <c:pt idx="65">
                    <c:v>1.2358690059098509</c:v>
                  </c:pt>
                  <c:pt idx="66">
                    <c:v>1.268528369258592</c:v>
                  </c:pt>
                  <c:pt idx="67">
                    <c:v>0.97721240801714104</c:v>
                  </c:pt>
                  <c:pt idx="68">
                    <c:v>1.2569055880022599</c:v>
                  </c:pt>
                  <c:pt idx="69">
                    <c:v>1.4459740988701091</c:v>
                  </c:pt>
                  <c:pt idx="70">
                    <c:v>1.2543755585331831</c:v>
                  </c:pt>
                  <c:pt idx="71">
                    <c:v>1.218429477121552</c:v>
                  </c:pt>
                  <c:pt idx="72">
                    <c:v>1.0267766832810581</c:v>
                  </c:pt>
                  <c:pt idx="73">
                    <c:v>1.0270647737979379</c:v>
                  </c:pt>
                  <c:pt idx="74">
                    <c:v>1.280901351447892</c:v>
                  </c:pt>
                  <c:pt idx="75">
                    <c:v>1.239753351334151</c:v>
                  </c:pt>
                  <c:pt idx="76">
                    <c:v>1.077739489095568</c:v>
                  </c:pt>
                  <c:pt idx="77">
                    <c:v>1.287070799408476</c:v>
                  </c:pt>
                  <c:pt idx="78">
                    <c:v>1.3570443725754799</c:v>
                  </c:pt>
                  <c:pt idx="79">
                    <c:v>1.2964279153902729</c:v>
                  </c:pt>
                  <c:pt idx="80">
                    <c:v>0.82229191187564599</c:v>
                  </c:pt>
                  <c:pt idx="81">
                    <c:v>0.93971987820736602</c:v>
                  </c:pt>
                  <c:pt idx="82">
                    <c:v>1.152176744851261</c:v>
                  </c:pt>
                  <c:pt idx="83">
                    <c:v>1.277731481149506</c:v>
                  </c:pt>
                  <c:pt idx="84">
                    <c:v>1.30406888433741</c:v>
                  </c:pt>
                  <c:pt idx="85">
                    <c:v>1.326054349352713</c:v>
                  </c:pt>
                  <c:pt idx="86">
                    <c:v>1.4669018715379909</c:v>
                  </c:pt>
                  <c:pt idx="87">
                    <c:v>1.445675456065866</c:v>
                  </c:pt>
                  <c:pt idx="88">
                    <c:v>1.422574824163725</c:v>
                  </c:pt>
                  <c:pt idx="89">
                    <c:v>1.258335267713921</c:v>
                  </c:pt>
                  <c:pt idx="90">
                    <c:v>1.417537600683038</c:v>
                  </c:pt>
                  <c:pt idx="91">
                    <c:v>1.356018407651665</c:v>
                  </c:pt>
                  <c:pt idx="92">
                    <c:v>1.1190945579578919</c:v>
                  </c:pt>
                  <c:pt idx="93">
                    <c:v>1.010458214490624</c:v>
                  </c:pt>
                  <c:pt idx="94">
                    <c:v>1.194572866823217</c:v>
                  </c:pt>
                  <c:pt idx="95">
                    <c:v>1.2350211631717949</c:v>
                  </c:pt>
                  <c:pt idx="96">
                    <c:v>1.305837933065666</c:v>
                  </c:pt>
                  <c:pt idx="97">
                    <c:v>1.336018891132587</c:v>
                  </c:pt>
                  <c:pt idx="98">
                    <c:v>0.99584504110836103</c:v>
                  </c:pt>
                  <c:pt idx="99">
                    <c:v>1.3962523549263</c:v>
                  </c:pt>
                  <c:pt idx="100">
                    <c:v>1.3909259916603041</c:v>
                  </c:pt>
                  <c:pt idx="101">
                    <c:v>1.3828097384824329</c:v>
                  </c:pt>
                  <c:pt idx="102">
                    <c:v>1.378190463945415</c:v>
                  </c:pt>
                  <c:pt idx="103">
                    <c:v>1.1843879106665169</c:v>
                  </c:pt>
                  <c:pt idx="104">
                    <c:v>1.328582580365568</c:v>
                  </c:pt>
                  <c:pt idx="105">
                    <c:v>1.331431962730242</c:v>
                  </c:pt>
                  <c:pt idx="106">
                    <c:v>1.35615566257102</c:v>
                  </c:pt>
                  <c:pt idx="107">
                    <c:v>1.1663342778117221</c:v>
                  </c:pt>
                  <c:pt idx="108">
                    <c:v>1.449157897976453</c:v>
                  </c:pt>
                  <c:pt idx="109">
                    <c:v>1.4522058582389199</c:v>
                  </c:pt>
                  <c:pt idx="110">
                    <c:v>1.43340793622982</c:v>
                  </c:pt>
                  <c:pt idx="111">
                    <c:v>1.426712108464214</c:v>
                  </c:pt>
                  <c:pt idx="112">
                    <c:v>1.4215121071261709</c:v>
                  </c:pt>
                  <c:pt idx="113">
                    <c:v>1.263357739729055</c:v>
                  </c:pt>
                  <c:pt idx="114">
                    <c:v>1.3634610356795329</c:v>
                  </c:pt>
                  <c:pt idx="115">
                    <c:v>1.431939282425519</c:v>
                  </c:pt>
                  <c:pt idx="116">
                    <c:v>1.426457459644217</c:v>
                  </c:pt>
                  <c:pt idx="117">
                    <c:v>1.4134927860356541</c:v>
                  </c:pt>
                  <c:pt idx="118">
                    <c:v>1.4690111344176839</c:v>
                  </c:pt>
                  <c:pt idx="119">
                    <c:v>1.300250896139018</c:v>
                  </c:pt>
                  <c:pt idx="120">
                    <c:v>1.462311462958658</c:v>
                  </c:pt>
                  <c:pt idx="121">
                    <c:v>1.4911997583557459</c:v>
                  </c:pt>
                  <c:pt idx="122">
                    <c:v>1.5134586349325041</c:v>
                  </c:pt>
                  <c:pt idx="123">
                    <c:v>1.477169702072529</c:v>
                  </c:pt>
                  <c:pt idx="124">
                    <c:v>1.5112422639373739</c:v>
                  </c:pt>
                  <c:pt idx="125">
                    <c:v>1.5043645596791499</c:v>
                  </c:pt>
                  <c:pt idx="126">
                    <c:v>1.499003265998289</c:v>
                  </c:pt>
                  <c:pt idx="127">
                    <c:v>1.499603092172183</c:v>
                  </c:pt>
                  <c:pt idx="128">
                    <c:v>1.5390857178878079</c:v>
                  </c:pt>
                  <c:pt idx="129">
                    <c:v>1.5603545283842171</c:v>
                  </c:pt>
                  <c:pt idx="130">
                    <c:v>1.624686403175106</c:v>
                  </c:pt>
                  <c:pt idx="131">
                    <c:v>1.57706681627626</c:v>
                  </c:pt>
                  <c:pt idx="132">
                    <c:v>1.5422650868793299</c:v>
                  </c:pt>
                  <c:pt idx="133">
                    <c:v>1.3589721516948581</c:v>
                  </c:pt>
                  <c:pt idx="134">
                    <c:v>1.430855865348023</c:v>
                  </c:pt>
                  <c:pt idx="135">
                    <c:v>1.4305238880782081</c:v>
                  </c:pt>
                  <c:pt idx="136">
                    <c:v>1.443146741134359</c:v>
                  </c:pt>
                  <c:pt idx="137">
                    <c:v>1.4322161490243259</c:v>
                  </c:pt>
                  <c:pt idx="138">
                    <c:v>1.428339235094185</c:v>
                  </c:pt>
                  <c:pt idx="139">
                    <c:v>1.450298338214558</c:v>
                  </c:pt>
                  <c:pt idx="140">
                    <c:v>1.449892484884802</c:v>
                  </c:pt>
                  <c:pt idx="141">
                    <c:v>1.4394360926764811</c:v>
                  </c:pt>
                  <c:pt idx="142">
                    <c:v>1.427251621085398</c:v>
                  </c:pt>
                  <c:pt idx="143">
                    <c:v>1.424421519306565</c:v>
                  </c:pt>
                  <c:pt idx="144">
                    <c:v>1.4049179117055499</c:v>
                  </c:pt>
                  <c:pt idx="145">
                    <c:v>1.3766727909715899</c:v>
                  </c:pt>
                  <c:pt idx="146">
                    <c:v>1.42003518828411</c:v>
                  </c:pt>
                  <c:pt idx="147">
                    <c:v>1.426538292265658</c:v>
                  </c:pt>
                  <c:pt idx="148">
                    <c:v>1.419921992361477</c:v>
                  </c:pt>
                  <c:pt idx="149">
                    <c:v>1.3900906864686231</c:v>
                  </c:pt>
                  <c:pt idx="150">
                    <c:v>1.361208099892093</c:v>
                  </c:pt>
                  <c:pt idx="151">
                    <c:v>1.348093080948191</c:v>
                  </c:pt>
                  <c:pt idx="152">
                    <c:v>1.3382448448119511</c:v>
                  </c:pt>
                  <c:pt idx="153">
                    <c:v>1.3098112551985039</c:v>
                  </c:pt>
                  <c:pt idx="154">
                    <c:v>1.2858829871358961</c:v>
                  </c:pt>
                  <c:pt idx="155">
                    <c:v>1.2711443664036219</c:v>
                  </c:pt>
                  <c:pt idx="156">
                    <c:v>1.242420685123766</c:v>
                  </c:pt>
                  <c:pt idx="157">
                    <c:v>1.252088906600854</c:v>
                  </c:pt>
                  <c:pt idx="158">
                    <c:v>1.225068118142391</c:v>
                  </c:pt>
                  <c:pt idx="159">
                    <c:v>1.2078279797328599</c:v>
                  </c:pt>
                  <c:pt idx="160">
                    <c:v>1.1971526257765881</c:v>
                  </c:pt>
                  <c:pt idx="161">
                    <c:v>1.1959648419743281</c:v>
                  </c:pt>
                  <c:pt idx="162">
                    <c:v>1.1911156732871651</c:v>
                  </c:pt>
                  <c:pt idx="163">
                    <c:v>1.204246470668382</c:v>
                  </c:pt>
                  <c:pt idx="164">
                    <c:v>1.202606877314536</c:v>
                  </c:pt>
                  <c:pt idx="165">
                    <c:v>1.206526703405659</c:v>
                  </c:pt>
                  <c:pt idx="166">
                    <c:v>1.206891829822442</c:v>
                  </c:pt>
                  <c:pt idx="167">
                    <c:v>1.2253974424099829</c:v>
                  </c:pt>
                  <c:pt idx="168">
                    <c:v>1.2397882236962801</c:v>
                  </c:pt>
                  <c:pt idx="169">
                    <c:v>1.237377694757632</c:v>
                  </c:pt>
                  <c:pt idx="170">
                    <c:v>1.2445970677921809</c:v>
                  </c:pt>
                  <c:pt idx="171">
                    <c:v>1.2354882429967211</c:v>
                  </c:pt>
                  <c:pt idx="172">
                    <c:v>1.217428633692178</c:v>
                  </c:pt>
                  <c:pt idx="173">
                    <c:v>1.2212916744312701</c:v>
                  </c:pt>
                  <c:pt idx="174">
                    <c:v>1.23083119261492</c:v>
                  </c:pt>
                  <c:pt idx="175">
                    <c:v>1.2443126530037041</c:v>
                  </c:pt>
                  <c:pt idx="176">
                    <c:v>1.2466644955674751</c:v>
                  </c:pt>
                  <c:pt idx="177">
                    <c:v>1.24466111530364</c:v>
                  </c:pt>
                  <c:pt idx="178">
                    <c:v>1.2537796890452571</c:v>
                  </c:pt>
                  <c:pt idx="179">
                    <c:v>1.2620045776488411</c:v>
                  </c:pt>
                  <c:pt idx="180">
                    <c:v>1.2702558076841011</c:v>
                  </c:pt>
                </c:numCache>
              </c:numRef>
            </c:plus>
            <c:minus>
              <c:numRef>
                <c:f>'KO,TG &amp;WT Data'!$V$3:$V$183</c:f>
                <c:numCache>
                  <c:formatCode>General</c:formatCode>
                  <c:ptCount val="181"/>
                  <c:pt idx="0">
                    <c:v>0.65999494507436696</c:v>
                  </c:pt>
                  <c:pt idx="1">
                    <c:v>0.81221647595485402</c:v>
                  </c:pt>
                  <c:pt idx="2">
                    <c:v>1.028639798278232</c:v>
                  </c:pt>
                  <c:pt idx="3">
                    <c:v>1.169752395824583</c:v>
                  </c:pt>
                  <c:pt idx="4">
                    <c:v>1.327833130924116</c:v>
                  </c:pt>
                  <c:pt idx="5">
                    <c:v>1.414631675811284</c:v>
                  </c:pt>
                  <c:pt idx="6">
                    <c:v>1.5868748599899261</c:v>
                  </c:pt>
                  <c:pt idx="7">
                    <c:v>1.7725429509168</c:v>
                  </c:pt>
                  <c:pt idx="8">
                    <c:v>1.1362439911809941</c:v>
                  </c:pt>
                  <c:pt idx="9">
                    <c:v>0.93108488405226797</c:v>
                  </c:pt>
                  <c:pt idx="10">
                    <c:v>0.93126726369525303</c:v>
                  </c:pt>
                  <c:pt idx="11">
                    <c:v>1.0089408021641799</c:v>
                  </c:pt>
                  <c:pt idx="12">
                    <c:v>1.2034888033442801</c:v>
                  </c:pt>
                  <c:pt idx="13">
                    <c:v>1.374045690793114</c:v>
                  </c:pt>
                  <c:pt idx="14">
                    <c:v>1.4809853752227611</c:v>
                  </c:pt>
                  <c:pt idx="15">
                    <c:v>1.5583437838207941</c:v>
                  </c:pt>
                  <c:pt idx="16">
                    <c:v>1.701288628113746</c:v>
                  </c:pt>
                  <c:pt idx="17">
                    <c:v>1.8272804757490151</c:v>
                  </c:pt>
                  <c:pt idx="18">
                    <c:v>1.937635595200927</c:v>
                  </c:pt>
                  <c:pt idx="19">
                    <c:v>1.8111855375442261</c:v>
                  </c:pt>
                  <c:pt idx="20">
                    <c:v>1.5616946006145529</c:v>
                  </c:pt>
                  <c:pt idx="21">
                    <c:v>1.1684075945990049</c:v>
                  </c:pt>
                  <c:pt idx="22">
                    <c:v>1.1498584709241499</c:v>
                  </c:pt>
                  <c:pt idx="23">
                    <c:v>1.6205767065754819</c:v>
                  </c:pt>
                  <c:pt idx="24">
                    <c:v>1.661861108693272</c:v>
                  </c:pt>
                  <c:pt idx="25">
                    <c:v>1.2456501704440419</c:v>
                  </c:pt>
                  <c:pt idx="26">
                    <c:v>1.0745486676485221</c:v>
                  </c:pt>
                  <c:pt idx="27">
                    <c:v>1.36269281629592</c:v>
                  </c:pt>
                  <c:pt idx="28">
                    <c:v>1.473497068445206</c:v>
                  </c:pt>
                  <c:pt idx="29">
                    <c:v>1.418720106498145</c:v>
                  </c:pt>
                  <c:pt idx="30">
                    <c:v>0.87757877143185803</c:v>
                  </c:pt>
                  <c:pt idx="31">
                    <c:v>1.257687257070166</c:v>
                  </c:pt>
                  <c:pt idx="32">
                    <c:v>1.3638157304853751</c:v>
                  </c:pt>
                  <c:pt idx="33">
                    <c:v>1.1448739006222799</c:v>
                  </c:pt>
                  <c:pt idx="34">
                    <c:v>1.27289358883879</c:v>
                  </c:pt>
                  <c:pt idx="35">
                    <c:v>1.083132662173282</c:v>
                  </c:pt>
                  <c:pt idx="36">
                    <c:v>0.94644123112159595</c:v>
                  </c:pt>
                  <c:pt idx="37">
                    <c:v>0.98552205035812002</c:v>
                  </c:pt>
                  <c:pt idx="38">
                    <c:v>1.0908672350322459</c:v>
                  </c:pt>
                  <c:pt idx="39">
                    <c:v>1.4315885225722971</c:v>
                  </c:pt>
                  <c:pt idx="40">
                    <c:v>1.6108630777863411</c:v>
                  </c:pt>
                  <c:pt idx="41">
                    <c:v>1.6024558177701891</c:v>
                  </c:pt>
                  <c:pt idx="42">
                    <c:v>1.289350413314593</c:v>
                  </c:pt>
                  <c:pt idx="43">
                    <c:v>1.3184596602957319</c:v>
                  </c:pt>
                  <c:pt idx="44">
                    <c:v>1.0675178067244251</c:v>
                  </c:pt>
                  <c:pt idx="45">
                    <c:v>1.088443822057152</c:v>
                  </c:pt>
                  <c:pt idx="46">
                    <c:v>1.1173423870426431</c:v>
                  </c:pt>
                  <c:pt idx="47">
                    <c:v>1.1302897145022419</c:v>
                  </c:pt>
                  <c:pt idx="48">
                    <c:v>1.1525510659351901</c:v>
                  </c:pt>
                  <c:pt idx="49">
                    <c:v>1.21631726785234</c:v>
                  </c:pt>
                  <c:pt idx="50">
                    <c:v>1.2458416211146901</c:v>
                  </c:pt>
                  <c:pt idx="51">
                    <c:v>1.157681081979884</c:v>
                  </c:pt>
                  <c:pt idx="52">
                    <c:v>1.158498757195753</c:v>
                  </c:pt>
                  <c:pt idx="53">
                    <c:v>1.616243447294422</c:v>
                  </c:pt>
                  <c:pt idx="54">
                    <c:v>1.5292394060416099</c:v>
                  </c:pt>
                  <c:pt idx="55">
                    <c:v>1.4847732334294701</c:v>
                  </c:pt>
                  <c:pt idx="56">
                    <c:v>1.168914928953243</c:v>
                  </c:pt>
                  <c:pt idx="57">
                    <c:v>1.4322824324142269</c:v>
                  </c:pt>
                  <c:pt idx="58">
                    <c:v>1.564780630586853</c:v>
                  </c:pt>
                  <c:pt idx="59">
                    <c:v>1.539015943304896</c:v>
                  </c:pt>
                  <c:pt idx="60">
                    <c:v>0.88292165097132502</c:v>
                  </c:pt>
                  <c:pt idx="61">
                    <c:v>1.0902223504273529</c:v>
                  </c:pt>
                  <c:pt idx="62">
                    <c:v>1.3798838367272099</c:v>
                  </c:pt>
                  <c:pt idx="63">
                    <c:v>1.411381481156684</c:v>
                  </c:pt>
                  <c:pt idx="64">
                    <c:v>1.1929835882895701</c:v>
                  </c:pt>
                  <c:pt idx="65">
                    <c:v>1.2358690059098509</c:v>
                  </c:pt>
                  <c:pt idx="66">
                    <c:v>1.268528369258592</c:v>
                  </c:pt>
                  <c:pt idx="67">
                    <c:v>0.97721240801714104</c:v>
                  </c:pt>
                  <c:pt idx="68">
                    <c:v>1.2569055880022599</c:v>
                  </c:pt>
                  <c:pt idx="69">
                    <c:v>1.4459740988701091</c:v>
                  </c:pt>
                  <c:pt idx="70">
                    <c:v>1.2543755585331831</c:v>
                  </c:pt>
                  <c:pt idx="71">
                    <c:v>1.218429477121552</c:v>
                  </c:pt>
                  <c:pt idx="72">
                    <c:v>1.0267766832810581</c:v>
                  </c:pt>
                  <c:pt idx="73">
                    <c:v>1.0270647737979379</c:v>
                  </c:pt>
                  <c:pt idx="74">
                    <c:v>1.280901351447892</c:v>
                  </c:pt>
                  <c:pt idx="75">
                    <c:v>1.239753351334151</c:v>
                  </c:pt>
                  <c:pt idx="76">
                    <c:v>1.077739489095568</c:v>
                  </c:pt>
                  <c:pt idx="77">
                    <c:v>1.287070799408476</c:v>
                  </c:pt>
                  <c:pt idx="78">
                    <c:v>1.3570443725754799</c:v>
                  </c:pt>
                  <c:pt idx="79">
                    <c:v>1.2964279153902729</c:v>
                  </c:pt>
                  <c:pt idx="80">
                    <c:v>0.82229191187564599</c:v>
                  </c:pt>
                  <c:pt idx="81">
                    <c:v>0.93971987820736602</c:v>
                  </c:pt>
                  <c:pt idx="82">
                    <c:v>1.152176744851261</c:v>
                  </c:pt>
                  <c:pt idx="83">
                    <c:v>1.277731481149506</c:v>
                  </c:pt>
                  <c:pt idx="84">
                    <c:v>1.30406888433741</c:v>
                  </c:pt>
                  <c:pt idx="85">
                    <c:v>1.326054349352713</c:v>
                  </c:pt>
                  <c:pt idx="86">
                    <c:v>1.4669018715379909</c:v>
                  </c:pt>
                  <c:pt idx="87">
                    <c:v>1.445675456065866</c:v>
                  </c:pt>
                  <c:pt idx="88">
                    <c:v>1.422574824163725</c:v>
                  </c:pt>
                  <c:pt idx="89">
                    <c:v>1.258335267713921</c:v>
                  </c:pt>
                  <c:pt idx="90">
                    <c:v>1.417537600683038</c:v>
                  </c:pt>
                  <c:pt idx="91">
                    <c:v>1.356018407651665</c:v>
                  </c:pt>
                  <c:pt idx="92">
                    <c:v>1.1190945579578919</c:v>
                  </c:pt>
                  <c:pt idx="93">
                    <c:v>1.010458214490624</c:v>
                  </c:pt>
                  <c:pt idx="94">
                    <c:v>1.194572866823217</c:v>
                  </c:pt>
                  <c:pt idx="95">
                    <c:v>1.2350211631717949</c:v>
                  </c:pt>
                  <c:pt idx="96">
                    <c:v>1.305837933065666</c:v>
                  </c:pt>
                  <c:pt idx="97">
                    <c:v>1.336018891132587</c:v>
                  </c:pt>
                  <c:pt idx="98">
                    <c:v>0.99584504110836103</c:v>
                  </c:pt>
                  <c:pt idx="99">
                    <c:v>1.3962523549263</c:v>
                  </c:pt>
                  <c:pt idx="100">
                    <c:v>1.3909259916603041</c:v>
                  </c:pt>
                  <c:pt idx="101">
                    <c:v>1.3828097384824329</c:v>
                  </c:pt>
                  <c:pt idx="102">
                    <c:v>1.378190463945415</c:v>
                  </c:pt>
                  <c:pt idx="103">
                    <c:v>1.1843879106665169</c:v>
                  </c:pt>
                  <c:pt idx="104">
                    <c:v>1.328582580365568</c:v>
                  </c:pt>
                  <c:pt idx="105">
                    <c:v>1.331431962730242</c:v>
                  </c:pt>
                  <c:pt idx="106">
                    <c:v>1.35615566257102</c:v>
                  </c:pt>
                  <c:pt idx="107">
                    <c:v>1.1663342778117221</c:v>
                  </c:pt>
                  <c:pt idx="108">
                    <c:v>1.449157897976453</c:v>
                  </c:pt>
                  <c:pt idx="109">
                    <c:v>1.4522058582389199</c:v>
                  </c:pt>
                  <c:pt idx="110">
                    <c:v>1.43340793622982</c:v>
                  </c:pt>
                  <c:pt idx="111">
                    <c:v>1.426712108464214</c:v>
                  </c:pt>
                  <c:pt idx="112">
                    <c:v>1.4215121071261709</c:v>
                  </c:pt>
                  <c:pt idx="113">
                    <c:v>1.263357739729055</c:v>
                  </c:pt>
                  <c:pt idx="114">
                    <c:v>1.3634610356795329</c:v>
                  </c:pt>
                  <c:pt idx="115">
                    <c:v>1.431939282425519</c:v>
                  </c:pt>
                  <c:pt idx="116">
                    <c:v>1.426457459644217</c:v>
                  </c:pt>
                  <c:pt idx="117">
                    <c:v>1.4134927860356541</c:v>
                  </c:pt>
                  <c:pt idx="118">
                    <c:v>1.4690111344176839</c:v>
                  </c:pt>
                  <c:pt idx="119">
                    <c:v>1.300250896139018</c:v>
                  </c:pt>
                  <c:pt idx="120">
                    <c:v>1.462311462958658</c:v>
                  </c:pt>
                  <c:pt idx="121">
                    <c:v>1.4911997583557459</c:v>
                  </c:pt>
                  <c:pt idx="122">
                    <c:v>1.5134586349325041</c:v>
                  </c:pt>
                  <c:pt idx="123">
                    <c:v>1.477169702072529</c:v>
                  </c:pt>
                  <c:pt idx="124">
                    <c:v>1.5112422639373739</c:v>
                  </c:pt>
                  <c:pt idx="125">
                    <c:v>1.5043645596791499</c:v>
                  </c:pt>
                  <c:pt idx="126">
                    <c:v>1.499003265998289</c:v>
                  </c:pt>
                  <c:pt idx="127">
                    <c:v>1.499603092172183</c:v>
                  </c:pt>
                  <c:pt idx="128">
                    <c:v>1.5390857178878079</c:v>
                  </c:pt>
                  <c:pt idx="129">
                    <c:v>1.5603545283842171</c:v>
                  </c:pt>
                  <c:pt idx="130">
                    <c:v>1.624686403175106</c:v>
                  </c:pt>
                  <c:pt idx="131">
                    <c:v>1.57706681627626</c:v>
                  </c:pt>
                  <c:pt idx="132">
                    <c:v>1.5422650868793299</c:v>
                  </c:pt>
                  <c:pt idx="133">
                    <c:v>1.3589721516948581</c:v>
                  </c:pt>
                  <c:pt idx="134">
                    <c:v>1.430855865348023</c:v>
                  </c:pt>
                  <c:pt idx="135">
                    <c:v>1.4305238880782081</c:v>
                  </c:pt>
                  <c:pt idx="136">
                    <c:v>1.443146741134359</c:v>
                  </c:pt>
                  <c:pt idx="137">
                    <c:v>1.4322161490243259</c:v>
                  </c:pt>
                  <c:pt idx="138">
                    <c:v>1.428339235094185</c:v>
                  </c:pt>
                  <c:pt idx="139">
                    <c:v>1.450298338214558</c:v>
                  </c:pt>
                  <c:pt idx="140">
                    <c:v>1.449892484884802</c:v>
                  </c:pt>
                  <c:pt idx="141">
                    <c:v>1.4394360926764811</c:v>
                  </c:pt>
                  <c:pt idx="142">
                    <c:v>1.427251621085398</c:v>
                  </c:pt>
                  <c:pt idx="143">
                    <c:v>1.424421519306565</c:v>
                  </c:pt>
                  <c:pt idx="144">
                    <c:v>1.4049179117055499</c:v>
                  </c:pt>
                  <c:pt idx="145">
                    <c:v>1.3766727909715899</c:v>
                  </c:pt>
                  <c:pt idx="146">
                    <c:v>1.42003518828411</c:v>
                  </c:pt>
                  <c:pt idx="147">
                    <c:v>1.426538292265658</c:v>
                  </c:pt>
                  <c:pt idx="148">
                    <c:v>1.419921992361477</c:v>
                  </c:pt>
                  <c:pt idx="149">
                    <c:v>1.3900906864686231</c:v>
                  </c:pt>
                  <c:pt idx="150">
                    <c:v>1.361208099892093</c:v>
                  </c:pt>
                  <c:pt idx="151">
                    <c:v>1.348093080948191</c:v>
                  </c:pt>
                  <c:pt idx="152">
                    <c:v>1.3382448448119511</c:v>
                  </c:pt>
                  <c:pt idx="153">
                    <c:v>1.3098112551985039</c:v>
                  </c:pt>
                  <c:pt idx="154">
                    <c:v>1.2858829871358961</c:v>
                  </c:pt>
                  <c:pt idx="155">
                    <c:v>1.2711443664036219</c:v>
                  </c:pt>
                  <c:pt idx="156">
                    <c:v>1.242420685123766</c:v>
                  </c:pt>
                  <c:pt idx="157">
                    <c:v>1.252088906600854</c:v>
                  </c:pt>
                  <c:pt idx="158">
                    <c:v>1.225068118142391</c:v>
                  </c:pt>
                  <c:pt idx="159">
                    <c:v>1.2078279797328599</c:v>
                  </c:pt>
                  <c:pt idx="160">
                    <c:v>1.1971526257765881</c:v>
                  </c:pt>
                  <c:pt idx="161">
                    <c:v>1.1959648419743281</c:v>
                  </c:pt>
                  <c:pt idx="162">
                    <c:v>1.1911156732871651</c:v>
                  </c:pt>
                  <c:pt idx="163">
                    <c:v>1.204246470668382</c:v>
                  </c:pt>
                  <c:pt idx="164">
                    <c:v>1.202606877314536</c:v>
                  </c:pt>
                  <c:pt idx="165">
                    <c:v>1.206526703405659</c:v>
                  </c:pt>
                  <c:pt idx="166">
                    <c:v>1.206891829822442</c:v>
                  </c:pt>
                  <c:pt idx="167">
                    <c:v>1.2253974424099829</c:v>
                  </c:pt>
                  <c:pt idx="168">
                    <c:v>1.2397882236962801</c:v>
                  </c:pt>
                  <c:pt idx="169">
                    <c:v>1.237377694757632</c:v>
                  </c:pt>
                  <c:pt idx="170">
                    <c:v>1.2445970677921809</c:v>
                  </c:pt>
                  <c:pt idx="171">
                    <c:v>1.2354882429967211</c:v>
                  </c:pt>
                  <c:pt idx="172">
                    <c:v>1.217428633692178</c:v>
                  </c:pt>
                  <c:pt idx="173">
                    <c:v>1.2212916744312701</c:v>
                  </c:pt>
                  <c:pt idx="174">
                    <c:v>1.23083119261492</c:v>
                  </c:pt>
                  <c:pt idx="175">
                    <c:v>1.2443126530037041</c:v>
                  </c:pt>
                  <c:pt idx="176">
                    <c:v>1.2466644955674751</c:v>
                  </c:pt>
                  <c:pt idx="177">
                    <c:v>1.24466111530364</c:v>
                  </c:pt>
                  <c:pt idx="178">
                    <c:v>1.2537796890452571</c:v>
                  </c:pt>
                  <c:pt idx="179">
                    <c:v>1.2620045776488411</c:v>
                  </c:pt>
                  <c:pt idx="180">
                    <c:v>1.2702558076841011</c:v>
                  </c:pt>
                </c:numCache>
              </c:numRef>
            </c:minus>
            <c:spPr>
              <a:ln w="1905">
                <a:solidFill>
                  <a:srgbClr val="FF6600"/>
                </a:solidFill>
                <a:prstDash val="solid"/>
              </a:ln>
            </c:spPr>
          </c:errBars>
          <c:cat>
            <c:numRef>
              <c:f>'KO,TG &amp;WT Data'!$A$3:$A$183</c:f>
              <c:numCache>
                <c:formatCode>mm:ss.0</c:formatCode>
                <c:ptCount val="181"/>
                <c:pt idx="0">
                  <c:v>9.5947172619047596E-4</c:v>
                </c:pt>
                <c:pt idx="1">
                  <c:v>1.0752372685185201E-3</c:v>
                </c:pt>
                <c:pt idx="2">
                  <c:v>1.19097222222222E-3</c:v>
                </c:pt>
                <c:pt idx="3">
                  <c:v>1.30672205687831E-3</c:v>
                </c:pt>
                <c:pt idx="4">
                  <c:v>1.4224537037037001E-3</c:v>
                </c:pt>
                <c:pt idx="5">
                  <c:v>1.5382027116402101E-3</c:v>
                </c:pt>
                <c:pt idx="6">
                  <c:v>1.6539360119047599E-3</c:v>
                </c:pt>
                <c:pt idx="7">
                  <c:v>1.7696858465608501E-3</c:v>
                </c:pt>
                <c:pt idx="8">
                  <c:v>1.8854232804232801E-3</c:v>
                </c:pt>
                <c:pt idx="9">
                  <c:v>2.0011648478835999E-3</c:v>
                </c:pt>
                <c:pt idx="10">
                  <c:v>2.1168973214285699E-3</c:v>
                </c:pt>
                <c:pt idx="11">
                  <c:v>2.2326405423280398E-3</c:v>
                </c:pt>
                <c:pt idx="12">
                  <c:v>2.3483986441798898E-3</c:v>
                </c:pt>
                <c:pt idx="13">
                  <c:v>2.4641220238095199E-3</c:v>
                </c:pt>
                <c:pt idx="14">
                  <c:v>2.5798602843915301E-3</c:v>
                </c:pt>
                <c:pt idx="15">
                  <c:v>2.6956010251322701E-3</c:v>
                </c:pt>
                <c:pt idx="16">
                  <c:v>2.8113467261904799E-3</c:v>
                </c:pt>
                <c:pt idx="17">
                  <c:v>2.9271469907407401E-3</c:v>
                </c:pt>
                <c:pt idx="18">
                  <c:v>3.0428472222222198E-3</c:v>
                </c:pt>
                <c:pt idx="19">
                  <c:v>3.1585656415343902E-3</c:v>
                </c:pt>
                <c:pt idx="20">
                  <c:v>3.2743072089947102E-3</c:v>
                </c:pt>
                <c:pt idx="21">
                  <c:v>3.3900479497354502E-3</c:v>
                </c:pt>
                <c:pt idx="22">
                  <c:v>3.5057878637566099E-3</c:v>
                </c:pt>
                <c:pt idx="23">
                  <c:v>3.6215269510582E-3</c:v>
                </c:pt>
                <c:pt idx="24">
                  <c:v>3.73726851851852E-3</c:v>
                </c:pt>
                <c:pt idx="25">
                  <c:v>3.8530084325396801E-3</c:v>
                </c:pt>
                <c:pt idx="26">
                  <c:v>3.9687855489417998E-3</c:v>
                </c:pt>
                <c:pt idx="27">
                  <c:v>4.0844899140211601E-3</c:v>
                </c:pt>
                <c:pt idx="28">
                  <c:v>4.2002595899470899E-3</c:v>
                </c:pt>
                <c:pt idx="29">
                  <c:v>4.3159722222222202E-3</c:v>
                </c:pt>
                <c:pt idx="30">
                  <c:v>4.4317121362433898E-3</c:v>
                </c:pt>
                <c:pt idx="31">
                  <c:v>4.5474553571428602E-3</c:v>
                </c:pt>
                <c:pt idx="32">
                  <c:v>4.6631936177248699E-3</c:v>
                </c:pt>
                <c:pt idx="33">
                  <c:v>4.7789517195767203E-3</c:v>
                </c:pt>
                <c:pt idx="34">
                  <c:v>4.8947230489418004E-3</c:v>
                </c:pt>
                <c:pt idx="35">
                  <c:v>5.0104208002645497E-3</c:v>
                </c:pt>
                <c:pt idx="36">
                  <c:v>5.1261565806878301E-3</c:v>
                </c:pt>
                <c:pt idx="37">
                  <c:v>5.24189814814815E-3</c:v>
                </c:pt>
                <c:pt idx="38">
                  <c:v>5.3576413690476204E-3</c:v>
                </c:pt>
                <c:pt idx="39">
                  <c:v>5.4733812830687796E-3</c:v>
                </c:pt>
                <c:pt idx="40">
                  <c:v>5.5891856812169301E-3</c:v>
                </c:pt>
                <c:pt idx="41">
                  <c:v>5.7049892526454997E-3</c:v>
                </c:pt>
                <c:pt idx="42">
                  <c:v>5.8206638558201103E-3</c:v>
                </c:pt>
                <c:pt idx="43">
                  <c:v>5.9364136904761899E-3</c:v>
                </c:pt>
                <c:pt idx="44">
                  <c:v>6.0522569444444504E-3</c:v>
                </c:pt>
                <c:pt idx="45">
                  <c:v>6.1678323412698403E-3</c:v>
                </c:pt>
                <c:pt idx="46">
                  <c:v>6.2835672949735398E-3</c:v>
                </c:pt>
                <c:pt idx="47">
                  <c:v>6.39931299603175E-3</c:v>
                </c:pt>
                <c:pt idx="48">
                  <c:v>6.5150487764550303E-3</c:v>
                </c:pt>
                <c:pt idx="49">
                  <c:v>6.6307878637566096E-3</c:v>
                </c:pt>
                <c:pt idx="50">
                  <c:v>6.7465319113756599E-3</c:v>
                </c:pt>
                <c:pt idx="51">
                  <c:v>6.8622693452380897E-3</c:v>
                </c:pt>
                <c:pt idx="52">
                  <c:v>6.9780125661375696E-3</c:v>
                </c:pt>
                <c:pt idx="53">
                  <c:v>7.0937533068783096E-3</c:v>
                </c:pt>
                <c:pt idx="54">
                  <c:v>7.2095494378306901E-3</c:v>
                </c:pt>
                <c:pt idx="55">
                  <c:v>7.3252852182539704E-3</c:v>
                </c:pt>
                <c:pt idx="56">
                  <c:v>7.4410209986772499E-3</c:v>
                </c:pt>
                <c:pt idx="57">
                  <c:v>7.5567526455026504E-3</c:v>
                </c:pt>
                <c:pt idx="58">
                  <c:v>7.7021610449735404E-3</c:v>
                </c:pt>
                <c:pt idx="59">
                  <c:v>7.8178893849206402E-3</c:v>
                </c:pt>
                <c:pt idx="60">
                  <c:v>7.9337367724867693E-3</c:v>
                </c:pt>
                <c:pt idx="61">
                  <c:v>8.0494336970899499E-3</c:v>
                </c:pt>
                <c:pt idx="62">
                  <c:v>8.1651049933862494E-3</c:v>
                </c:pt>
                <c:pt idx="63">
                  <c:v>8.2808449074074104E-3</c:v>
                </c:pt>
                <c:pt idx="64">
                  <c:v>8.3967253637566106E-3</c:v>
                </c:pt>
                <c:pt idx="65">
                  <c:v>8.5123255621693105E-3</c:v>
                </c:pt>
                <c:pt idx="66">
                  <c:v>8.6280671296296296E-3</c:v>
                </c:pt>
                <c:pt idx="67">
                  <c:v>8.7438921957672007E-3</c:v>
                </c:pt>
                <c:pt idx="68">
                  <c:v>8.8595527447090008E-3</c:v>
                </c:pt>
                <c:pt idx="69">
                  <c:v>8.9752910052910001E-3</c:v>
                </c:pt>
                <c:pt idx="70">
                  <c:v>9.0910325727513192E-3</c:v>
                </c:pt>
                <c:pt idx="71">
                  <c:v>9.2068840939153497E-3</c:v>
                </c:pt>
                <c:pt idx="72">
                  <c:v>9.3225132275132298E-3</c:v>
                </c:pt>
                <c:pt idx="73">
                  <c:v>9.4383498677248698E-3</c:v>
                </c:pt>
                <c:pt idx="74">
                  <c:v>9.5540839947090006E-3</c:v>
                </c:pt>
                <c:pt idx="75">
                  <c:v>9.6698206018518505E-3</c:v>
                </c:pt>
                <c:pt idx="76">
                  <c:v>9.7855911044973497E-3</c:v>
                </c:pt>
                <c:pt idx="77">
                  <c:v>9.9013376322751295E-3</c:v>
                </c:pt>
                <c:pt idx="78">
                  <c:v>1.00169742063492E-2</c:v>
                </c:pt>
                <c:pt idx="79">
                  <c:v>1.01327860449735E-2</c:v>
                </c:pt>
                <c:pt idx="80">
                  <c:v>1.02484383267196E-2</c:v>
                </c:pt>
                <c:pt idx="81">
                  <c:v>1.03641807208995E-2</c:v>
                </c:pt>
                <c:pt idx="82">
                  <c:v>1.0479919808201101E-2</c:v>
                </c:pt>
                <c:pt idx="83">
                  <c:v>1.05956655092593E-2</c:v>
                </c:pt>
                <c:pt idx="84">
                  <c:v>1.0711405423280401E-2</c:v>
                </c:pt>
                <c:pt idx="85">
                  <c:v>1.0827142030423301E-2</c:v>
                </c:pt>
                <c:pt idx="86">
                  <c:v>1.0942885251322801E-2</c:v>
                </c:pt>
                <c:pt idx="87">
                  <c:v>1.10586259920635E-2</c:v>
                </c:pt>
                <c:pt idx="88">
                  <c:v>1.1174366732804201E-2</c:v>
                </c:pt>
                <c:pt idx="89">
                  <c:v>1.12901091269841E-2</c:v>
                </c:pt>
                <c:pt idx="90">
                  <c:v>1.14058498677249E-2</c:v>
                </c:pt>
                <c:pt idx="91">
                  <c:v>1.1521590608465601E-2</c:v>
                </c:pt>
                <c:pt idx="92">
                  <c:v>1.16373305224868E-2</c:v>
                </c:pt>
                <c:pt idx="93">
                  <c:v>1.17530704365079E-2</c:v>
                </c:pt>
                <c:pt idx="94">
                  <c:v>1.18688210978836E-2</c:v>
                </c:pt>
                <c:pt idx="95">
                  <c:v>1.19845502645503E-2</c:v>
                </c:pt>
                <c:pt idx="96">
                  <c:v>1.2100295138888899E-2</c:v>
                </c:pt>
                <c:pt idx="97">
                  <c:v>1.2216111111111099E-2</c:v>
                </c:pt>
                <c:pt idx="98">
                  <c:v>1.23319502314815E-2</c:v>
                </c:pt>
                <c:pt idx="99">
                  <c:v>1.2447521494709001E-2</c:v>
                </c:pt>
                <c:pt idx="100">
                  <c:v>1.25632705026455E-2</c:v>
                </c:pt>
                <c:pt idx="101">
                  <c:v>1.26790153769841E-2</c:v>
                </c:pt>
                <c:pt idx="102">
                  <c:v>1.27947867063492E-2</c:v>
                </c:pt>
                <c:pt idx="103">
                  <c:v>1.29105142195767E-2</c:v>
                </c:pt>
                <c:pt idx="104">
                  <c:v>1.3026221891534399E-2</c:v>
                </c:pt>
                <c:pt idx="105">
                  <c:v>1.31419626322751E-2</c:v>
                </c:pt>
                <c:pt idx="106">
                  <c:v>1.3257705026454999E-2</c:v>
                </c:pt>
                <c:pt idx="107">
                  <c:v>1.33736408730159E-2</c:v>
                </c:pt>
                <c:pt idx="108">
                  <c:v>1.3489203042328E-2</c:v>
                </c:pt>
                <c:pt idx="109">
                  <c:v>1.36049322089947E-2</c:v>
                </c:pt>
                <c:pt idx="110">
                  <c:v>1.3720667162698401E-2</c:v>
                </c:pt>
                <c:pt idx="111">
                  <c:v>1.38364591600529E-2</c:v>
                </c:pt>
                <c:pt idx="112">
                  <c:v>1.39522280092593E-2</c:v>
                </c:pt>
                <c:pt idx="113">
                  <c:v>1.40678860780423E-2</c:v>
                </c:pt>
                <c:pt idx="114">
                  <c:v>1.41836739417989E-2</c:v>
                </c:pt>
                <c:pt idx="115">
                  <c:v>1.4299461805555601E-2</c:v>
                </c:pt>
                <c:pt idx="116">
                  <c:v>1.4415138888888899E-2</c:v>
                </c:pt>
                <c:pt idx="117">
                  <c:v>1.45401165674603E-2</c:v>
                </c:pt>
                <c:pt idx="118">
                  <c:v>1.46559747023809E-2</c:v>
                </c:pt>
                <c:pt idx="119">
                  <c:v>1.47715831679894E-2</c:v>
                </c:pt>
                <c:pt idx="120">
                  <c:v>1.4887334656084701E-2</c:v>
                </c:pt>
                <c:pt idx="121">
                  <c:v>1.50031283068783E-2</c:v>
                </c:pt>
                <c:pt idx="122">
                  <c:v>1.51188425925926E-2</c:v>
                </c:pt>
                <c:pt idx="123">
                  <c:v>1.52346304563492E-2</c:v>
                </c:pt>
                <c:pt idx="124">
                  <c:v>1.5350236441798899E-2</c:v>
                </c:pt>
                <c:pt idx="125">
                  <c:v>1.54659788359788E-2</c:v>
                </c:pt>
                <c:pt idx="126">
                  <c:v>1.5581785714285701E-2</c:v>
                </c:pt>
                <c:pt idx="127">
                  <c:v>1.5697477678571398E-2</c:v>
                </c:pt>
                <c:pt idx="128">
                  <c:v>1.5813206018518499E-2</c:v>
                </c:pt>
                <c:pt idx="129">
                  <c:v>1.5928947585978799E-2</c:v>
                </c:pt>
                <c:pt idx="130">
                  <c:v>1.6044684193121699E-2</c:v>
                </c:pt>
                <c:pt idx="131">
                  <c:v>1.6160452215608499E-2</c:v>
                </c:pt>
                <c:pt idx="132">
                  <c:v>1.6276173941798901E-2</c:v>
                </c:pt>
                <c:pt idx="133">
                  <c:v>1.6398001818783099E-2</c:v>
                </c:pt>
                <c:pt idx="134">
                  <c:v>1.65138070436508E-2</c:v>
                </c:pt>
                <c:pt idx="135">
                  <c:v>1.66294692460318E-2</c:v>
                </c:pt>
                <c:pt idx="136">
                  <c:v>1.6745232308201099E-2</c:v>
                </c:pt>
                <c:pt idx="137">
                  <c:v>1.68609499007937E-2</c:v>
                </c:pt>
                <c:pt idx="138">
                  <c:v>1.6976690641534401E-2</c:v>
                </c:pt>
                <c:pt idx="139">
                  <c:v>1.7092467757936498E-2</c:v>
                </c:pt>
                <c:pt idx="140">
                  <c:v>1.7208210978836E-2</c:v>
                </c:pt>
                <c:pt idx="141">
                  <c:v>1.7323912863756601E-2</c:v>
                </c:pt>
                <c:pt idx="142">
                  <c:v>1.74397098214286E-2</c:v>
                </c:pt>
                <c:pt idx="143">
                  <c:v>1.7555410879629599E-2</c:v>
                </c:pt>
                <c:pt idx="144">
                  <c:v>1.76711342592593E-2</c:v>
                </c:pt>
                <c:pt idx="145">
                  <c:v>1.7786877480158701E-2</c:v>
                </c:pt>
                <c:pt idx="146">
                  <c:v>1.7902618220899499E-2</c:v>
                </c:pt>
                <c:pt idx="147">
                  <c:v>1.80183589616402E-2</c:v>
                </c:pt>
                <c:pt idx="148">
                  <c:v>1.81341005291005E-2</c:v>
                </c:pt>
                <c:pt idx="149">
                  <c:v>1.8249863591269799E-2</c:v>
                </c:pt>
                <c:pt idx="150">
                  <c:v>1.8365585317460301E-2</c:v>
                </c:pt>
                <c:pt idx="151">
                  <c:v>1.8481334325396798E-2</c:v>
                </c:pt>
                <c:pt idx="152">
                  <c:v>1.8597096560846599E-2</c:v>
                </c:pt>
                <c:pt idx="153">
                  <c:v>1.8712805886243401E-2</c:v>
                </c:pt>
                <c:pt idx="154">
                  <c:v>1.8828543320105799E-2</c:v>
                </c:pt>
                <c:pt idx="155">
                  <c:v>1.8944312996031699E-2</c:v>
                </c:pt>
                <c:pt idx="156">
                  <c:v>1.9060033068783101E-2</c:v>
                </c:pt>
                <c:pt idx="157">
                  <c:v>1.91757680224868E-2</c:v>
                </c:pt>
                <c:pt idx="158">
                  <c:v>1.9291778273809498E-2</c:v>
                </c:pt>
                <c:pt idx="159">
                  <c:v>1.9407242063492099E-2</c:v>
                </c:pt>
                <c:pt idx="160">
                  <c:v>1.9523033234127001E-2</c:v>
                </c:pt>
                <c:pt idx="161">
                  <c:v>1.9638750826719599E-2</c:v>
                </c:pt>
                <c:pt idx="162">
                  <c:v>1.9754471726190499E-2</c:v>
                </c:pt>
                <c:pt idx="163">
                  <c:v>1.9870203373015899E-2</c:v>
                </c:pt>
                <c:pt idx="164">
                  <c:v>1.99860317460317E-2</c:v>
                </c:pt>
                <c:pt idx="165">
                  <c:v>2.0101789021163999E-2</c:v>
                </c:pt>
                <c:pt idx="166">
                  <c:v>2.0217614087301598E-2</c:v>
                </c:pt>
                <c:pt idx="167">
                  <c:v>2.03332076719577E-2</c:v>
                </c:pt>
                <c:pt idx="168">
                  <c:v>2.0449042658730199E-2</c:v>
                </c:pt>
                <c:pt idx="169">
                  <c:v>2.0564724702380899E-2</c:v>
                </c:pt>
                <c:pt idx="170">
                  <c:v>2.0680593584656098E-2</c:v>
                </c:pt>
                <c:pt idx="171">
                  <c:v>2.0796167328042299E-2</c:v>
                </c:pt>
                <c:pt idx="172">
                  <c:v>2.0912013062169301E-2</c:v>
                </c:pt>
                <c:pt idx="173">
                  <c:v>2.1027686838624299E-2</c:v>
                </c:pt>
                <c:pt idx="174">
                  <c:v>2.1143792989418E-2</c:v>
                </c:pt>
                <c:pt idx="175">
                  <c:v>2.1259628802910002E-2</c:v>
                </c:pt>
                <c:pt idx="176">
                  <c:v>2.1375287698412699E-2</c:v>
                </c:pt>
                <c:pt idx="177">
                  <c:v>2.1491081349206301E-2</c:v>
                </c:pt>
                <c:pt idx="178">
                  <c:v>2.1606877480158701E-2</c:v>
                </c:pt>
                <c:pt idx="179">
                  <c:v>2.1722673611111101E-2</c:v>
                </c:pt>
                <c:pt idx="180">
                  <c:v>2.18384697420635E-2</c:v>
                </c:pt>
              </c:numCache>
            </c:numRef>
          </c:cat>
          <c:val>
            <c:numRef>
              <c:f>'KO,TG &amp;WT Data'!$U$3:$U$183</c:f>
              <c:numCache>
                <c:formatCode>General</c:formatCode>
                <c:ptCount val="181"/>
                <c:pt idx="0">
                  <c:v>1.5142124298685129</c:v>
                </c:pt>
                <c:pt idx="1">
                  <c:v>1.8106035539015719</c:v>
                </c:pt>
                <c:pt idx="2">
                  <c:v>1.7401602242696179</c:v>
                </c:pt>
                <c:pt idx="3">
                  <c:v>2.0221965069077008</c:v>
                </c:pt>
                <c:pt idx="4">
                  <c:v>2.19039164722561</c:v>
                </c:pt>
                <c:pt idx="5">
                  <c:v>2.3948490845105721</c:v>
                </c:pt>
                <c:pt idx="6">
                  <c:v>2.5436439679467542</c:v>
                </c:pt>
                <c:pt idx="7">
                  <c:v>2.6136595114916372</c:v>
                </c:pt>
                <c:pt idx="8">
                  <c:v>1.7225677059087641</c:v>
                </c:pt>
                <c:pt idx="9">
                  <c:v>1.7109122767868581</c:v>
                </c:pt>
                <c:pt idx="10">
                  <c:v>1.8128771933882311</c:v>
                </c:pt>
                <c:pt idx="11">
                  <c:v>1.938467886297246</c:v>
                </c:pt>
                <c:pt idx="12">
                  <c:v>2.138668218611238</c:v>
                </c:pt>
                <c:pt idx="13">
                  <c:v>1.8773112558014551</c:v>
                </c:pt>
                <c:pt idx="14">
                  <c:v>1.9707035998263249</c:v>
                </c:pt>
                <c:pt idx="15">
                  <c:v>1.9602534154301761</c:v>
                </c:pt>
                <c:pt idx="16">
                  <c:v>2.152596101101111</c:v>
                </c:pt>
                <c:pt idx="17">
                  <c:v>2.3005409739410201</c:v>
                </c:pt>
                <c:pt idx="18">
                  <c:v>2.4164403781850319</c:v>
                </c:pt>
                <c:pt idx="19">
                  <c:v>2.3554306672133971</c:v>
                </c:pt>
                <c:pt idx="20">
                  <c:v>2.115567045329612</c:v>
                </c:pt>
                <c:pt idx="21">
                  <c:v>1.834754308305605</c:v>
                </c:pt>
                <c:pt idx="22">
                  <c:v>1.913191469462119</c:v>
                </c:pt>
                <c:pt idx="23">
                  <c:v>2.166382927642263</c:v>
                </c:pt>
                <c:pt idx="24">
                  <c:v>2.398473974713037</c:v>
                </c:pt>
                <c:pt idx="25">
                  <c:v>2.183198089081261</c:v>
                </c:pt>
                <c:pt idx="26">
                  <c:v>1.8744902664729639</c:v>
                </c:pt>
                <c:pt idx="27">
                  <c:v>1.8988809928299131</c:v>
                </c:pt>
                <c:pt idx="28">
                  <c:v>2.087183830458478</c:v>
                </c:pt>
                <c:pt idx="29">
                  <c:v>2.2639008126784521</c:v>
                </c:pt>
                <c:pt idx="30">
                  <c:v>2.0835412008536038</c:v>
                </c:pt>
                <c:pt idx="31">
                  <c:v>2.2691572948383039</c:v>
                </c:pt>
                <c:pt idx="32">
                  <c:v>2.3953011312004882</c:v>
                </c:pt>
                <c:pt idx="33">
                  <c:v>2.2992768072320842</c:v>
                </c:pt>
                <c:pt idx="34">
                  <c:v>2.3732520201774991</c:v>
                </c:pt>
                <c:pt idx="35">
                  <c:v>2.1485337431049381</c:v>
                </c:pt>
                <c:pt idx="36">
                  <c:v>2.0663256381077471</c:v>
                </c:pt>
                <c:pt idx="37">
                  <c:v>1.963313338740392</c:v>
                </c:pt>
                <c:pt idx="38">
                  <c:v>2.1888171477675642</c:v>
                </c:pt>
                <c:pt idx="39">
                  <c:v>2.439775907540751</c:v>
                </c:pt>
                <c:pt idx="40">
                  <c:v>2.3708527911203761</c:v>
                </c:pt>
                <c:pt idx="41">
                  <c:v>2.3767205499941699</c:v>
                </c:pt>
                <c:pt idx="42">
                  <c:v>2.1405241386900138</c:v>
                </c:pt>
                <c:pt idx="43">
                  <c:v>2.1925207868362171</c:v>
                </c:pt>
                <c:pt idx="44">
                  <c:v>2.260075270403815</c:v>
                </c:pt>
                <c:pt idx="45">
                  <c:v>2.2208923181950611</c:v>
                </c:pt>
                <c:pt idx="46">
                  <c:v>2.22357081316862</c:v>
                </c:pt>
                <c:pt idx="47">
                  <c:v>2.2932123264125881</c:v>
                </c:pt>
                <c:pt idx="48">
                  <c:v>2.3458483276864111</c:v>
                </c:pt>
                <c:pt idx="49">
                  <c:v>2.3483221612558092</c:v>
                </c:pt>
                <c:pt idx="50">
                  <c:v>2.2885982176943749</c:v>
                </c:pt>
                <c:pt idx="51">
                  <c:v>2.1726979467459682</c:v>
                </c:pt>
                <c:pt idx="52">
                  <c:v>2.3019388115265271</c:v>
                </c:pt>
                <c:pt idx="53">
                  <c:v>2.4525167036844371</c:v>
                </c:pt>
                <c:pt idx="54">
                  <c:v>2.4216896055626882</c:v>
                </c:pt>
                <c:pt idx="55">
                  <c:v>1.9486207293892981</c:v>
                </c:pt>
                <c:pt idx="56">
                  <c:v>1.787481300847046</c:v>
                </c:pt>
                <c:pt idx="57">
                  <c:v>1.99812703892846</c:v>
                </c:pt>
                <c:pt idx="58">
                  <c:v>2.0628079167866091</c:v>
                </c:pt>
                <c:pt idx="59">
                  <c:v>2.1781219771821259</c:v>
                </c:pt>
                <c:pt idx="60">
                  <c:v>1.76774378110536</c:v>
                </c:pt>
                <c:pt idx="61">
                  <c:v>1.951668754420387</c:v>
                </c:pt>
                <c:pt idx="62">
                  <c:v>1.9972241827990991</c:v>
                </c:pt>
                <c:pt idx="63">
                  <c:v>2.1078347566821409</c:v>
                </c:pt>
                <c:pt idx="64">
                  <c:v>1.8784284430332501</c:v>
                </c:pt>
                <c:pt idx="65">
                  <c:v>1.9943522000223159</c:v>
                </c:pt>
                <c:pt idx="66">
                  <c:v>1.9233263218206269</c:v>
                </c:pt>
                <c:pt idx="67">
                  <c:v>1.861873800533403</c:v>
                </c:pt>
                <c:pt idx="68">
                  <c:v>2.065240923656456</c:v>
                </c:pt>
                <c:pt idx="69">
                  <c:v>2.012220253084422</c:v>
                </c:pt>
                <c:pt idx="70">
                  <c:v>2.0319626690293831</c:v>
                </c:pt>
                <c:pt idx="71">
                  <c:v>2.0853932459962872</c:v>
                </c:pt>
                <c:pt idx="72">
                  <c:v>1.879870153677472</c:v>
                </c:pt>
                <c:pt idx="73">
                  <c:v>2.0336732153740971</c:v>
                </c:pt>
                <c:pt idx="74">
                  <c:v>1.8910397061323521</c:v>
                </c:pt>
                <c:pt idx="75">
                  <c:v>2.008911761289951</c:v>
                </c:pt>
                <c:pt idx="76">
                  <c:v>2.0153295057626401</c:v>
                </c:pt>
                <c:pt idx="77">
                  <c:v>2.0714553660935771</c:v>
                </c:pt>
                <c:pt idx="78">
                  <c:v>2.110106413583833</c:v>
                </c:pt>
                <c:pt idx="79">
                  <c:v>2.1796885216374808</c:v>
                </c:pt>
                <c:pt idx="80">
                  <c:v>1.9287469365562959</c:v>
                </c:pt>
                <c:pt idx="81">
                  <c:v>2.032266117906357</c:v>
                </c:pt>
                <c:pt idx="82">
                  <c:v>2.2241974417592241</c:v>
                </c:pt>
                <c:pt idx="83">
                  <c:v>2.2247590220459408</c:v>
                </c:pt>
                <c:pt idx="84">
                  <c:v>2.3795920580473449</c:v>
                </c:pt>
                <c:pt idx="85">
                  <c:v>2.3817336360953871</c:v>
                </c:pt>
                <c:pt idx="86">
                  <c:v>2.441410205853046</c:v>
                </c:pt>
                <c:pt idx="87">
                  <c:v>2.506562802481489</c:v>
                </c:pt>
                <c:pt idx="88">
                  <c:v>2.5068230855858178</c:v>
                </c:pt>
                <c:pt idx="89">
                  <c:v>2.4475884521315332</c:v>
                </c:pt>
                <c:pt idx="90">
                  <c:v>2.5682243577118098</c:v>
                </c:pt>
                <c:pt idx="91">
                  <c:v>2.5167586535663191</c:v>
                </c:pt>
                <c:pt idx="92">
                  <c:v>2.3161453603360771</c:v>
                </c:pt>
                <c:pt idx="93">
                  <c:v>2.238247478288887</c:v>
                </c:pt>
                <c:pt idx="94">
                  <c:v>2.2852475672798351</c:v>
                </c:pt>
                <c:pt idx="95">
                  <c:v>2.1414157940385672</c:v>
                </c:pt>
                <c:pt idx="96">
                  <c:v>2.029795424704175</c:v>
                </c:pt>
                <c:pt idx="97">
                  <c:v>1.9964553121756199</c:v>
                </c:pt>
                <c:pt idx="98">
                  <c:v>1.8124514991980141</c:v>
                </c:pt>
                <c:pt idx="99">
                  <c:v>2.0231265668581782</c:v>
                </c:pt>
                <c:pt idx="100">
                  <c:v>2.0739492436015121</c:v>
                </c:pt>
                <c:pt idx="101">
                  <c:v>2.00807670475035</c:v>
                </c:pt>
                <c:pt idx="102">
                  <c:v>2.0384141710589789</c:v>
                </c:pt>
                <c:pt idx="103">
                  <c:v>1.9614819315482459</c:v>
                </c:pt>
                <c:pt idx="104">
                  <c:v>2.0199565630416312</c:v>
                </c:pt>
                <c:pt idx="105">
                  <c:v>2.035912326731244</c:v>
                </c:pt>
                <c:pt idx="106">
                  <c:v>2.0248944487989098</c:v>
                </c:pt>
                <c:pt idx="107">
                  <c:v>1.93099668723882</c:v>
                </c:pt>
                <c:pt idx="108">
                  <c:v>2.0820544704571211</c:v>
                </c:pt>
                <c:pt idx="109">
                  <c:v>2.0811411729743661</c:v>
                </c:pt>
                <c:pt idx="110">
                  <c:v>2.006348787898276</c:v>
                </c:pt>
                <c:pt idx="111">
                  <c:v>1.9999673569787899</c:v>
                </c:pt>
                <c:pt idx="112">
                  <c:v>2.0212864888625282</c:v>
                </c:pt>
                <c:pt idx="113">
                  <c:v>1.9177114722823581</c:v>
                </c:pt>
                <c:pt idx="114">
                  <c:v>1.9849941566733149</c:v>
                </c:pt>
                <c:pt idx="115">
                  <c:v>2.0246842400417648</c:v>
                </c:pt>
                <c:pt idx="116">
                  <c:v>2.0087464016822998</c:v>
                </c:pt>
                <c:pt idx="117">
                  <c:v>2.0052586961541361</c:v>
                </c:pt>
                <c:pt idx="118">
                  <c:v>2.031052191017257</c:v>
                </c:pt>
                <c:pt idx="119">
                  <c:v>1.93935607586133</c:v>
                </c:pt>
                <c:pt idx="120">
                  <c:v>2.0259136185004651</c:v>
                </c:pt>
                <c:pt idx="121">
                  <c:v>2.031854838791288</c:v>
                </c:pt>
                <c:pt idx="122">
                  <c:v>2.0634006493258279</c:v>
                </c:pt>
                <c:pt idx="123">
                  <c:v>2.0714825789842441</c:v>
                </c:pt>
                <c:pt idx="124">
                  <c:v>2.0825334014952861</c:v>
                </c:pt>
                <c:pt idx="125">
                  <c:v>2.1073261618048709</c:v>
                </c:pt>
                <c:pt idx="126">
                  <c:v>2.101555799970003</c:v>
                </c:pt>
                <c:pt idx="127">
                  <c:v>2.1257683784895032</c:v>
                </c:pt>
                <c:pt idx="128">
                  <c:v>2.1651612720051441</c:v>
                </c:pt>
                <c:pt idx="129">
                  <c:v>2.196254198924688</c:v>
                </c:pt>
                <c:pt idx="130">
                  <c:v>2.2188857387979581</c:v>
                </c:pt>
                <c:pt idx="131">
                  <c:v>2.2001494970085012</c:v>
                </c:pt>
                <c:pt idx="132">
                  <c:v>2.1631214236737089</c:v>
                </c:pt>
                <c:pt idx="133">
                  <c:v>2.070048888791816</c:v>
                </c:pt>
                <c:pt idx="134">
                  <c:v>2.0823615246873159</c:v>
                </c:pt>
                <c:pt idx="135">
                  <c:v>2.097177514918886</c:v>
                </c:pt>
                <c:pt idx="136">
                  <c:v>2.0840030717176501</c:v>
                </c:pt>
                <c:pt idx="137">
                  <c:v>2.1176397181298929</c:v>
                </c:pt>
                <c:pt idx="138">
                  <c:v>2.0771676909435728</c:v>
                </c:pt>
                <c:pt idx="139">
                  <c:v>2.07739772105294</c:v>
                </c:pt>
                <c:pt idx="140">
                  <c:v>2.060943282760733</c:v>
                </c:pt>
                <c:pt idx="141">
                  <c:v>2.0420028253344138</c:v>
                </c:pt>
                <c:pt idx="142">
                  <c:v>2.025797641075695</c:v>
                </c:pt>
                <c:pt idx="143">
                  <c:v>2.0030187207758998</c:v>
                </c:pt>
                <c:pt idx="144">
                  <c:v>2.0008470072536508</c:v>
                </c:pt>
                <c:pt idx="145">
                  <c:v>1.9999845886114289</c:v>
                </c:pt>
                <c:pt idx="146">
                  <c:v>2.0098268436140212</c:v>
                </c:pt>
                <c:pt idx="147">
                  <c:v>2.002028968551723</c:v>
                </c:pt>
                <c:pt idx="148">
                  <c:v>1.9954752234280171</c:v>
                </c:pt>
                <c:pt idx="149">
                  <c:v>1.9899906143718971</c:v>
                </c:pt>
                <c:pt idx="150">
                  <c:v>1.967594225101879</c:v>
                </c:pt>
                <c:pt idx="151">
                  <c:v>1.9482848878030949</c:v>
                </c:pt>
                <c:pt idx="152">
                  <c:v>1.9147877347194671</c:v>
                </c:pt>
                <c:pt idx="153">
                  <c:v>1.9138558524216711</c:v>
                </c:pt>
                <c:pt idx="154">
                  <c:v>1.8959938445192199</c:v>
                </c:pt>
                <c:pt idx="155">
                  <c:v>1.8747385726666339</c:v>
                </c:pt>
                <c:pt idx="156">
                  <c:v>1.85910442568252</c:v>
                </c:pt>
                <c:pt idx="157">
                  <c:v>1.8420249400407871</c:v>
                </c:pt>
                <c:pt idx="158">
                  <c:v>1.8215481359938299</c:v>
                </c:pt>
                <c:pt idx="159">
                  <c:v>1.8231341826053999</c:v>
                </c:pt>
                <c:pt idx="160">
                  <c:v>1.8145038989367801</c:v>
                </c:pt>
                <c:pt idx="161">
                  <c:v>1.8026148009157139</c:v>
                </c:pt>
                <c:pt idx="162">
                  <c:v>1.7935123645430759</c:v>
                </c:pt>
                <c:pt idx="163">
                  <c:v>1.7778621369463401</c:v>
                </c:pt>
                <c:pt idx="164">
                  <c:v>1.7763106777717499</c:v>
                </c:pt>
                <c:pt idx="165">
                  <c:v>1.7749031517179721</c:v>
                </c:pt>
                <c:pt idx="166">
                  <c:v>1.772093888993721</c:v>
                </c:pt>
                <c:pt idx="167">
                  <c:v>1.763263049119933</c:v>
                </c:pt>
                <c:pt idx="168">
                  <c:v>1.7738783954437221</c:v>
                </c:pt>
                <c:pt idx="169">
                  <c:v>1.7649421466895101</c:v>
                </c:pt>
                <c:pt idx="170">
                  <c:v>1.73917612601146</c:v>
                </c:pt>
                <c:pt idx="171">
                  <c:v>1.7370922304041989</c:v>
                </c:pt>
                <c:pt idx="172">
                  <c:v>1.71928333791514</c:v>
                </c:pt>
                <c:pt idx="173">
                  <c:v>1.7285583012269861</c:v>
                </c:pt>
                <c:pt idx="174">
                  <c:v>1.7199078885177139</c:v>
                </c:pt>
                <c:pt idx="175">
                  <c:v>1.716636253178577</c:v>
                </c:pt>
                <c:pt idx="176">
                  <c:v>1.714032680629499</c:v>
                </c:pt>
                <c:pt idx="177">
                  <c:v>1.7124302499611961</c:v>
                </c:pt>
                <c:pt idx="178">
                  <c:v>1.699744972937536</c:v>
                </c:pt>
                <c:pt idx="179">
                  <c:v>1.6845681660497329</c:v>
                </c:pt>
                <c:pt idx="180">
                  <c:v>1.66215451744924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00F-4A88-AF68-DD6609371AEC}"/>
            </c:ext>
          </c:extLst>
        </c:ser>
        <c:ser>
          <c:idx val="2"/>
          <c:order val="2"/>
          <c:tx>
            <c:v>WT</c:v>
          </c:tx>
          <c:spPr>
            <a:ln>
              <a:solidFill>
                <a:srgbClr val="FFFFFF"/>
              </a:solidFill>
            </a:ln>
          </c:spPr>
          <c:marker>
            <c:spPr>
              <a:solidFill>
                <a:srgbClr val="FFFFFF"/>
              </a:solidFill>
              <a:ln>
                <a:solidFill>
                  <a:srgbClr val="FFFFFF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'KO,TG &amp;WT Data'!$AC$3:$AC$183</c:f>
                <c:numCache>
                  <c:formatCode>General</c:formatCode>
                  <c:ptCount val="181"/>
                  <c:pt idx="0">
                    <c:v>0.13157153863604201</c:v>
                  </c:pt>
                  <c:pt idx="1">
                    <c:v>0.119921316812995</c:v>
                  </c:pt>
                  <c:pt idx="2">
                    <c:v>0.118699361974481</c:v>
                  </c:pt>
                  <c:pt idx="3">
                    <c:v>0.141616719278951</c:v>
                  </c:pt>
                  <c:pt idx="4">
                    <c:v>0.154949015577836</c:v>
                  </c:pt>
                  <c:pt idx="5">
                    <c:v>0.15325978551487701</c:v>
                  </c:pt>
                  <c:pt idx="6">
                    <c:v>9.5711541556180002E-2</c:v>
                  </c:pt>
                  <c:pt idx="7">
                    <c:v>8.4258692898428203E-2</c:v>
                  </c:pt>
                  <c:pt idx="8">
                    <c:v>7.9023682044266005E-2</c:v>
                  </c:pt>
                  <c:pt idx="9">
                    <c:v>7.0288312588404095E-2</c:v>
                  </c:pt>
                  <c:pt idx="10">
                    <c:v>7.0387719252360398E-2</c:v>
                  </c:pt>
                  <c:pt idx="11">
                    <c:v>7.4283422407564498E-2</c:v>
                  </c:pt>
                  <c:pt idx="12">
                    <c:v>7.1636119697616393E-2</c:v>
                  </c:pt>
                  <c:pt idx="13">
                    <c:v>7.56400440206801E-2</c:v>
                  </c:pt>
                  <c:pt idx="14">
                    <c:v>7.5168509862807806E-2</c:v>
                  </c:pt>
                  <c:pt idx="15">
                    <c:v>7.2340121654667203E-2</c:v>
                  </c:pt>
                  <c:pt idx="16">
                    <c:v>9.3271162430017998E-2</c:v>
                  </c:pt>
                  <c:pt idx="17">
                    <c:v>8.2745135702147601E-2</c:v>
                  </c:pt>
                  <c:pt idx="18">
                    <c:v>6.8874037845464905E-2</c:v>
                  </c:pt>
                  <c:pt idx="19">
                    <c:v>7.3655518061719299E-2</c:v>
                  </c:pt>
                  <c:pt idx="20">
                    <c:v>2.3285281098379299E-2</c:v>
                  </c:pt>
                  <c:pt idx="21">
                    <c:v>4.60221792535472E-2</c:v>
                  </c:pt>
                  <c:pt idx="22">
                    <c:v>4.1439559257002698E-2</c:v>
                  </c:pt>
                  <c:pt idx="23">
                    <c:v>3.9887467942854103E-2</c:v>
                  </c:pt>
                  <c:pt idx="24">
                    <c:v>4.0915171595195199E-2</c:v>
                  </c:pt>
                  <c:pt idx="25">
                    <c:v>2.98618779230404E-2</c:v>
                  </c:pt>
                  <c:pt idx="26">
                    <c:v>1.7989534672380601E-2</c:v>
                  </c:pt>
                  <c:pt idx="27">
                    <c:v>2.5130973430108301E-2</c:v>
                  </c:pt>
                  <c:pt idx="28">
                    <c:v>2.0642988338537199E-2</c:v>
                  </c:pt>
                  <c:pt idx="29">
                    <c:v>4.2095497411925503E-2</c:v>
                  </c:pt>
                  <c:pt idx="30">
                    <c:v>5.5191358753464703E-2</c:v>
                  </c:pt>
                  <c:pt idx="31">
                    <c:v>7.25751867940784E-2</c:v>
                  </c:pt>
                  <c:pt idx="32">
                    <c:v>7.5037498018971194E-2</c:v>
                  </c:pt>
                  <c:pt idx="33">
                    <c:v>8.7421813868371598E-2</c:v>
                  </c:pt>
                  <c:pt idx="34">
                    <c:v>6.0292922712875799E-2</c:v>
                  </c:pt>
                  <c:pt idx="35">
                    <c:v>5.8367971012326998E-2</c:v>
                  </c:pt>
                  <c:pt idx="36">
                    <c:v>4.04003705468126E-2</c:v>
                  </c:pt>
                  <c:pt idx="37">
                    <c:v>3.5304705374586298E-2</c:v>
                  </c:pt>
                  <c:pt idx="38">
                    <c:v>5.4619611654152203E-2</c:v>
                  </c:pt>
                  <c:pt idx="39">
                    <c:v>6.3015664693824705E-2</c:v>
                  </c:pt>
                  <c:pt idx="40">
                    <c:v>7.8872328961375401E-2</c:v>
                  </c:pt>
                  <c:pt idx="41">
                    <c:v>0.10680334388132701</c:v>
                  </c:pt>
                  <c:pt idx="42">
                    <c:v>0.13950640413238899</c:v>
                  </c:pt>
                  <c:pt idx="43">
                    <c:v>0.176262701731877</c:v>
                  </c:pt>
                  <c:pt idx="44">
                    <c:v>0.19193686413771399</c:v>
                  </c:pt>
                  <c:pt idx="45">
                    <c:v>0.215274762175549</c:v>
                  </c:pt>
                  <c:pt idx="46">
                    <c:v>0.26574665849511098</c:v>
                  </c:pt>
                  <c:pt idx="47">
                    <c:v>0.21559451177035999</c:v>
                  </c:pt>
                  <c:pt idx="48">
                    <c:v>0.18192161025411399</c:v>
                  </c:pt>
                  <c:pt idx="49">
                    <c:v>0.216657900907224</c:v>
                  </c:pt>
                  <c:pt idx="50">
                    <c:v>0.23519286348624199</c:v>
                  </c:pt>
                  <c:pt idx="51">
                    <c:v>0.257623072226005</c:v>
                  </c:pt>
                  <c:pt idx="52">
                    <c:v>0.29343165947668398</c:v>
                  </c:pt>
                  <c:pt idx="53">
                    <c:v>0.31172496231754698</c:v>
                  </c:pt>
                  <c:pt idx="54">
                    <c:v>0.32630337791083602</c:v>
                  </c:pt>
                  <c:pt idx="55">
                    <c:v>0.33317319031452702</c:v>
                  </c:pt>
                  <c:pt idx="56">
                    <c:v>0.34330704512041299</c:v>
                  </c:pt>
                  <c:pt idx="57">
                    <c:v>0.36718686274749501</c:v>
                  </c:pt>
                  <c:pt idx="58">
                    <c:v>0.39727766867761899</c:v>
                  </c:pt>
                  <c:pt idx="59">
                    <c:v>0.41418734447103001</c:v>
                  </c:pt>
                  <c:pt idx="60">
                    <c:v>0.46018225517757</c:v>
                  </c:pt>
                  <c:pt idx="61">
                    <c:v>0.486149184320668</c:v>
                  </c:pt>
                  <c:pt idx="62">
                    <c:v>0.52334710326567802</c:v>
                  </c:pt>
                  <c:pt idx="63">
                    <c:v>0.53328810235105895</c:v>
                  </c:pt>
                  <c:pt idx="64">
                    <c:v>0.51682593857331305</c:v>
                  </c:pt>
                  <c:pt idx="65">
                    <c:v>0.50326762519572799</c:v>
                  </c:pt>
                  <c:pt idx="66">
                    <c:v>0.500759488291869</c:v>
                  </c:pt>
                  <c:pt idx="67">
                    <c:v>0.52520344858208201</c:v>
                  </c:pt>
                  <c:pt idx="68">
                    <c:v>0.57566602932246702</c:v>
                  </c:pt>
                  <c:pt idx="69">
                    <c:v>0.60268620807571405</c:v>
                  </c:pt>
                  <c:pt idx="70">
                    <c:v>0.63670469851054901</c:v>
                  </c:pt>
                  <c:pt idx="71">
                    <c:v>0.66505048704916503</c:v>
                  </c:pt>
                  <c:pt idx="72">
                    <c:v>0.70300871962270495</c:v>
                  </c:pt>
                  <c:pt idx="73">
                    <c:v>0.73472630507335501</c:v>
                  </c:pt>
                  <c:pt idx="74">
                    <c:v>0.77952401954744499</c:v>
                  </c:pt>
                  <c:pt idx="75">
                    <c:v>0.88915813436886004</c:v>
                  </c:pt>
                  <c:pt idx="76">
                    <c:v>0.94966062250765204</c:v>
                  </c:pt>
                  <c:pt idx="77">
                    <c:v>1.023709743874025</c:v>
                  </c:pt>
                  <c:pt idx="78">
                    <c:v>1.133452863215088</c:v>
                  </c:pt>
                  <c:pt idx="79">
                    <c:v>1.2653725029174421</c:v>
                  </c:pt>
                  <c:pt idx="80">
                    <c:v>1.4361572449626641</c:v>
                  </c:pt>
                  <c:pt idx="81">
                    <c:v>1.5992251998662641</c:v>
                  </c:pt>
                  <c:pt idx="82">
                    <c:v>1.637829436807944</c:v>
                  </c:pt>
                  <c:pt idx="83">
                    <c:v>1.3455236308966601</c:v>
                  </c:pt>
                  <c:pt idx="84">
                    <c:v>1.105322292675482</c:v>
                  </c:pt>
                  <c:pt idx="85">
                    <c:v>1.080318361854075</c:v>
                  </c:pt>
                  <c:pt idx="86">
                    <c:v>1.0785993609068221</c:v>
                  </c:pt>
                  <c:pt idx="87">
                    <c:v>1.035530532336856</c:v>
                  </c:pt>
                  <c:pt idx="88">
                    <c:v>0.95768091902500396</c:v>
                  </c:pt>
                  <c:pt idx="89">
                    <c:v>0.86021420433111195</c:v>
                  </c:pt>
                  <c:pt idx="90">
                    <c:v>0.803566509031031</c:v>
                  </c:pt>
                  <c:pt idx="91">
                    <c:v>0.74127316855934</c:v>
                  </c:pt>
                  <c:pt idx="92">
                    <c:v>0.73975562209774004</c:v>
                  </c:pt>
                  <c:pt idx="93">
                    <c:v>0.71507888498411099</c:v>
                  </c:pt>
                  <c:pt idx="94">
                    <c:v>0.69363310399236899</c:v>
                  </c:pt>
                  <c:pt idx="95">
                    <c:v>0.67656598411135205</c:v>
                  </c:pt>
                  <c:pt idx="96">
                    <c:v>0.62604715978643699</c:v>
                  </c:pt>
                  <c:pt idx="97">
                    <c:v>0.59475784523691899</c:v>
                  </c:pt>
                  <c:pt idx="98">
                    <c:v>0.55308624578772503</c:v>
                  </c:pt>
                  <c:pt idx="99">
                    <c:v>0.48214745422713401</c:v>
                  </c:pt>
                  <c:pt idx="100">
                    <c:v>0.45621991054378602</c:v>
                  </c:pt>
                  <c:pt idx="101">
                    <c:v>0.44441942922245498</c:v>
                  </c:pt>
                  <c:pt idx="102">
                    <c:v>0.44607935869071602</c:v>
                  </c:pt>
                  <c:pt idx="103">
                    <c:v>0.50515181388711095</c:v>
                  </c:pt>
                  <c:pt idx="104">
                    <c:v>0.51467000825806497</c:v>
                  </c:pt>
                  <c:pt idx="105">
                    <c:v>0.57709620073145396</c:v>
                  </c:pt>
                  <c:pt idx="106">
                    <c:v>0.60751566879855501</c:v>
                  </c:pt>
                  <c:pt idx="107">
                    <c:v>0.666711670369315</c:v>
                  </c:pt>
                  <c:pt idx="108">
                    <c:v>0.68664324909492103</c:v>
                  </c:pt>
                  <c:pt idx="109">
                    <c:v>0.69362649995994696</c:v>
                  </c:pt>
                  <c:pt idx="110">
                    <c:v>0.69580272650048403</c:v>
                  </c:pt>
                  <c:pt idx="111">
                    <c:v>0.67019380706652698</c:v>
                  </c:pt>
                  <c:pt idx="112">
                    <c:v>0.63096782827679299</c:v>
                  </c:pt>
                  <c:pt idx="113">
                    <c:v>0.584824746651322</c:v>
                  </c:pt>
                  <c:pt idx="114">
                    <c:v>0.57170410172029595</c:v>
                  </c:pt>
                  <c:pt idx="115">
                    <c:v>0.56916745442323602</c:v>
                  </c:pt>
                  <c:pt idx="116">
                    <c:v>0.57097243603291803</c:v>
                  </c:pt>
                  <c:pt idx="117">
                    <c:v>0.54737062864727004</c:v>
                  </c:pt>
                  <c:pt idx="118">
                    <c:v>0.48770002249349198</c:v>
                  </c:pt>
                  <c:pt idx="119">
                    <c:v>0.41319673115731498</c:v>
                  </c:pt>
                  <c:pt idx="120">
                    <c:v>0.42031384065205801</c:v>
                  </c:pt>
                  <c:pt idx="121">
                    <c:v>0.54905983923179502</c:v>
                  </c:pt>
                  <c:pt idx="122">
                    <c:v>0.64992282065623197</c:v>
                  </c:pt>
                  <c:pt idx="123">
                    <c:v>0.71415197734255398</c:v>
                  </c:pt>
                  <c:pt idx="124">
                    <c:v>0.73178313439624099</c:v>
                  </c:pt>
                  <c:pt idx="125">
                    <c:v>0.73153722909856</c:v>
                  </c:pt>
                  <c:pt idx="126">
                    <c:v>0.73910353759277303</c:v>
                  </c:pt>
                  <c:pt idx="127">
                    <c:v>0.71321187035933198</c:v>
                  </c:pt>
                  <c:pt idx="128">
                    <c:v>0.69894950228846997</c:v>
                  </c:pt>
                  <c:pt idx="129">
                    <c:v>0.71725121190419505</c:v>
                  </c:pt>
                  <c:pt idx="130">
                    <c:v>0.73624771947702505</c:v>
                  </c:pt>
                  <c:pt idx="131">
                    <c:v>0.717362095882638</c:v>
                  </c:pt>
                  <c:pt idx="132">
                    <c:v>0.67340604988570196</c:v>
                  </c:pt>
                  <c:pt idx="133">
                    <c:v>0.81747156127612097</c:v>
                  </c:pt>
                  <c:pt idx="134">
                    <c:v>0.88459786725307998</c:v>
                  </c:pt>
                  <c:pt idx="135">
                    <c:v>0.91511232261666597</c:v>
                  </c:pt>
                  <c:pt idx="136">
                    <c:v>0.95156822249284001</c:v>
                  </c:pt>
                  <c:pt idx="137">
                    <c:v>0.966853933176826</c:v>
                  </c:pt>
                  <c:pt idx="138">
                    <c:v>0.98302308334125499</c:v>
                  </c:pt>
                  <c:pt idx="139">
                    <c:v>0.99750949372656605</c:v>
                  </c:pt>
                  <c:pt idx="140">
                    <c:v>0.99220737067571196</c:v>
                  </c:pt>
                  <c:pt idx="141">
                    <c:v>0.98316465632490002</c:v>
                  </c:pt>
                  <c:pt idx="142">
                    <c:v>0.98342305940937702</c:v>
                  </c:pt>
                  <c:pt idx="143">
                    <c:v>0.97047932897421396</c:v>
                  </c:pt>
                  <c:pt idx="144">
                    <c:v>0.96625672443032695</c:v>
                  </c:pt>
                  <c:pt idx="145">
                    <c:v>0.97728887265533004</c:v>
                  </c:pt>
                  <c:pt idx="146">
                    <c:v>0.997516147741068</c:v>
                  </c:pt>
                  <c:pt idx="147">
                    <c:v>1.011200640990515</c:v>
                  </c:pt>
                  <c:pt idx="148">
                    <c:v>1.003221006705086</c:v>
                  </c:pt>
                  <c:pt idx="149">
                    <c:v>0.94565883509199</c:v>
                  </c:pt>
                  <c:pt idx="150">
                    <c:v>0.81574308366894899</c:v>
                  </c:pt>
                  <c:pt idx="151">
                    <c:v>0.71628785377261595</c:v>
                  </c:pt>
                  <c:pt idx="152">
                    <c:v>0.66386482955104897</c:v>
                  </c:pt>
                  <c:pt idx="153">
                    <c:v>0.67263161413913597</c:v>
                  </c:pt>
                  <c:pt idx="154">
                    <c:v>0.69273979928796403</c:v>
                  </c:pt>
                  <c:pt idx="155">
                    <c:v>0.66720945736159498</c:v>
                  </c:pt>
                  <c:pt idx="156">
                    <c:v>0.661042608219367</c:v>
                  </c:pt>
                  <c:pt idx="157">
                    <c:v>0.65152599384650201</c:v>
                  </c:pt>
                  <c:pt idx="158">
                    <c:v>0.66179000582888003</c:v>
                  </c:pt>
                  <c:pt idx="159">
                    <c:v>0.73542929423285996</c:v>
                  </c:pt>
                  <c:pt idx="160">
                    <c:v>0.71861158601275299</c:v>
                  </c:pt>
                  <c:pt idx="161">
                    <c:v>0.75744950407735401</c:v>
                  </c:pt>
                  <c:pt idx="162">
                    <c:v>0.68415904502431202</c:v>
                  </c:pt>
                  <c:pt idx="163">
                    <c:v>0.67202351435261398</c:v>
                  </c:pt>
                  <c:pt idx="164">
                    <c:v>0.66910791027355798</c:v>
                  </c:pt>
                  <c:pt idx="165">
                    <c:v>0.60753532400366905</c:v>
                  </c:pt>
                  <c:pt idx="166">
                    <c:v>0.74352058695776302</c:v>
                  </c:pt>
                  <c:pt idx="167">
                    <c:v>0.97442987600393105</c:v>
                  </c:pt>
                  <c:pt idx="168">
                    <c:v>1.133833667678648</c:v>
                  </c:pt>
                  <c:pt idx="169">
                    <c:v>1.202857196631443</c:v>
                  </c:pt>
                  <c:pt idx="170">
                    <c:v>1.263193914086286</c:v>
                  </c:pt>
                  <c:pt idx="171">
                    <c:v>1.294277242527418</c:v>
                  </c:pt>
                  <c:pt idx="172">
                    <c:v>1.341065914959257</c:v>
                  </c:pt>
                  <c:pt idx="173">
                    <c:v>1.341326396452847</c:v>
                  </c:pt>
                  <c:pt idx="174">
                    <c:v>1.3279108529116579</c:v>
                  </c:pt>
                  <c:pt idx="175">
                    <c:v>1.336624060264932</c:v>
                  </c:pt>
                  <c:pt idx="176">
                    <c:v>1.3408634705316349</c:v>
                  </c:pt>
                  <c:pt idx="177">
                    <c:v>1.3642827354893901</c:v>
                  </c:pt>
                  <c:pt idx="178">
                    <c:v>1.4309968011327721</c:v>
                  </c:pt>
                  <c:pt idx="179">
                    <c:v>1.452060116497963</c:v>
                  </c:pt>
                  <c:pt idx="180">
                    <c:v>1.4761557495992561</c:v>
                  </c:pt>
                </c:numCache>
              </c:numRef>
            </c:plus>
            <c:minus>
              <c:numRef>
                <c:f>'KO,TG &amp;WT Data'!$AC$3:$AC$183</c:f>
                <c:numCache>
                  <c:formatCode>General</c:formatCode>
                  <c:ptCount val="181"/>
                  <c:pt idx="0">
                    <c:v>0.13157153863604201</c:v>
                  </c:pt>
                  <c:pt idx="1">
                    <c:v>0.119921316812995</c:v>
                  </c:pt>
                  <c:pt idx="2">
                    <c:v>0.118699361974481</c:v>
                  </c:pt>
                  <c:pt idx="3">
                    <c:v>0.141616719278951</c:v>
                  </c:pt>
                  <c:pt idx="4">
                    <c:v>0.154949015577836</c:v>
                  </c:pt>
                  <c:pt idx="5">
                    <c:v>0.15325978551487701</c:v>
                  </c:pt>
                  <c:pt idx="6">
                    <c:v>9.5711541556180002E-2</c:v>
                  </c:pt>
                  <c:pt idx="7">
                    <c:v>8.4258692898428203E-2</c:v>
                  </c:pt>
                  <c:pt idx="8">
                    <c:v>7.9023682044266005E-2</c:v>
                  </c:pt>
                  <c:pt idx="9">
                    <c:v>7.0288312588404095E-2</c:v>
                  </c:pt>
                  <c:pt idx="10">
                    <c:v>7.0387719252360398E-2</c:v>
                  </c:pt>
                  <c:pt idx="11">
                    <c:v>7.4283422407564498E-2</c:v>
                  </c:pt>
                  <c:pt idx="12">
                    <c:v>7.1636119697616393E-2</c:v>
                  </c:pt>
                  <c:pt idx="13">
                    <c:v>7.56400440206801E-2</c:v>
                  </c:pt>
                  <c:pt idx="14">
                    <c:v>7.5168509862807806E-2</c:v>
                  </c:pt>
                  <c:pt idx="15">
                    <c:v>7.2340121654667203E-2</c:v>
                  </c:pt>
                  <c:pt idx="16">
                    <c:v>9.3271162430017998E-2</c:v>
                  </c:pt>
                  <c:pt idx="17">
                    <c:v>8.2745135702147601E-2</c:v>
                  </c:pt>
                  <c:pt idx="18">
                    <c:v>6.8874037845464905E-2</c:v>
                  </c:pt>
                  <c:pt idx="19">
                    <c:v>7.3655518061719299E-2</c:v>
                  </c:pt>
                  <c:pt idx="20">
                    <c:v>2.3285281098379299E-2</c:v>
                  </c:pt>
                  <c:pt idx="21">
                    <c:v>4.60221792535472E-2</c:v>
                  </c:pt>
                  <c:pt idx="22">
                    <c:v>4.1439559257002698E-2</c:v>
                  </c:pt>
                  <c:pt idx="23">
                    <c:v>3.9887467942854103E-2</c:v>
                  </c:pt>
                  <c:pt idx="24">
                    <c:v>4.0915171595195199E-2</c:v>
                  </c:pt>
                  <c:pt idx="25">
                    <c:v>2.98618779230404E-2</c:v>
                  </c:pt>
                  <c:pt idx="26">
                    <c:v>1.7989534672380601E-2</c:v>
                  </c:pt>
                  <c:pt idx="27">
                    <c:v>2.5130973430108301E-2</c:v>
                  </c:pt>
                  <c:pt idx="28">
                    <c:v>2.0642988338537199E-2</c:v>
                  </c:pt>
                  <c:pt idx="29">
                    <c:v>4.2095497411925503E-2</c:v>
                  </c:pt>
                  <c:pt idx="30">
                    <c:v>5.5191358753464703E-2</c:v>
                  </c:pt>
                  <c:pt idx="31">
                    <c:v>7.25751867940784E-2</c:v>
                  </c:pt>
                  <c:pt idx="32">
                    <c:v>7.5037498018971194E-2</c:v>
                  </c:pt>
                  <c:pt idx="33">
                    <c:v>8.7421813868371598E-2</c:v>
                  </c:pt>
                  <c:pt idx="34">
                    <c:v>6.0292922712875799E-2</c:v>
                  </c:pt>
                  <c:pt idx="35">
                    <c:v>5.8367971012326998E-2</c:v>
                  </c:pt>
                  <c:pt idx="36">
                    <c:v>4.04003705468126E-2</c:v>
                  </c:pt>
                  <c:pt idx="37">
                    <c:v>3.5304705374586298E-2</c:v>
                  </c:pt>
                  <c:pt idx="38">
                    <c:v>5.4619611654152203E-2</c:v>
                  </c:pt>
                  <c:pt idx="39">
                    <c:v>6.3015664693824705E-2</c:v>
                  </c:pt>
                  <c:pt idx="40">
                    <c:v>7.8872328961375401E-2</c:v>
                  </c:pt>
                  <c:pt idx="41">
                    <c:v>0.10680334388132701</c:v>
                  </c:pt>
                  <c:pt idx="42">
                    <c:v>0.13950640413238899</c:v>
                  </c:pt>
                  <c:pt idx="43">
                    <c:v>0.176262701731877</c:v>
                  </c:pt>
                  <c:pt idx="44">
                    <c:v>0.19193686413771399</c:v>
                  </c:pt>
                  <c:pt idx="45">
                    <c:v>0.215274762175549</c:v>
                  </c:pt>
                  <c:pt idx="46">
                    <c:v>0.26574665849511098</c:v>
                  </c:pt>
                  <c:pt idx="47">
                    <c:v>0.21559451177035999</c:v>
                  </c:pt>
                  <c:pt idx="48">
                    <c:v>0.18192161025411399</c:v>
                  </c:pt>
                  <c:pt idx="49">
                    <c:v>0.216657900907224</c:v>
                  </c:pt>
                  <c:pt idx="50">
                    <c:v>0.23519286348624199</c:v>
                  </c:pt>
                  <c:pt idx="51">
                    <c:v>0.257623072226005</c:v>
                  </c:pt>
                  <c:pt idx="52">
                    <c:v>0.29343165947668398</c:v>
                  </c:pt>
                  <c:pt idx="53">
                    <c:v>0.31172496231754698</c:v>
                  </c:pt>
                  <c:pt idx="54">
                    <c:v>0.32630337791083602</c:v>
                  </c:pt>
                  <c:pt idx="55">
                    <c:v>0.33317319031452702</c:v>
                  </c:pt>
                  <c:pt idx="56">
                    <c:v>0.34330704512041299</c:v>
                  </c:pt>
                  <c:pt idx="57">
                    <c:v>0.36718686274749501</c:v>
                  </c:pt>
                  <c:pt idx="58">
                    <c:v>0.39727766867761899</c:v>
                  </c:pt>
                  <c:pt idx="59">
                    <c:v>0.41418734447103001</c:v>
                  </c:pt>
                  <c:pt idx="60">
                    <c:v>0.46018225517757</c:v>
                  </c:pt>
                  <c:pt idx="61">
                    <c:v>0.486149184320668</c:v>
                  </c:pt>
                  <c:pt idx="62">
                    <c:v>0.52334710326567802</c:v>
                  </c:pt>
                  <c:pt idx="63">
                    <c:v>0.53328810235105895</c:v>
                  </c:pt>
                  <c:pt idx="64">
                    <c:v>0.51682593857331305</c:v>
                  </c:pt>
                  <c:pt idx="65">
                    <c:v>0.50326762519572799</c:v>
                  </c:pt>
                  <c:pt idx="66">
                    <c:v>0.500759488291869</c:v>
                  </c:pt>
                  <c:pt idx="67">
                    <c:v>0.52520344858208201</c:v>
                  </c:pt>
                  <c:pt idx="68">
                    <c:v>0.57566602932246702</c:v>
                  </c:pt>
                  <c:pt idx="69">
                    <c:v>0.60268620807571405</c:v>
                  </c:pt>
                  <c:pt idx="70">
                    <c:v>0.63670469851054901</c:v>
                  </c:pt>
                  <c:pt idx="71">
                    <c:v>0.66505048704916503</c:v>
                  </c:pt>
                  <c:pt idx="72">
                    <c:v>0.70300871962270495</c:v>
                  </c:pt>
                  <c:pt idx="73">
                    <c:v>0.73472630507335501</c:v>
                  </c:pt>
                  <c:pt idx="74">
                    <c:v>0.77952401954744499</c:v>
                  </c:pt>
                  <c:pt idx="75">
                    <c:v>0.88915813436886004</c:v>
                  </c:pt>
                  <c:pt idx="76">
                    <c:v>0.94966062250765204</c:v>
                  </c:pt>
                  <c:pt idx="77">
                    <c:v>1.023709743874025</c:v>
                  </c:pt>
                  <c:pt idx="78">
                    <c:v>1.133452863215088</c:v>
                  </c:pt>
                  <c:pt idx="79">
                    <c:v>1.2653725029174421</c:v>
                  </c:pt>
                  <c:pt idx="80">
                    <c:v>1.4361572449626641</c:v>
                  </c:pt>
                  <c:pt idx="81">
                    <c:v>1.5992251998662641</c:v>
                  </c:pt>
                  <c:pt idx="82">
                    <c:v>1.637829436807944</c:v>
                  </c:pt>
                  <c:pt idx="83">
                    <c:v>1.3455236308966601</c:v>
                  </c:pt>
                  <c:pt idx="84">
                    <c:v>1.105322292675482</c:v>
                  </c:pt>
                  <c:pt idx="85">
                    <c:v>1.080318361854075</c:v>
                  </c:pt>
                  <c:pt idx="86">
                    <c:v>1.0785993609068221</c:v>
                  </c:pt>
                  <c:pt idx="87">
                    <c:v>1.035530532336856</c:v>
                  </c:pt>
                  <c:pt idx="88">
                    <c:v>0.95768091902500396</c:v>
                  </c:pt>
                  <c:pt idx="89">
                    <c:v>0.86021420433111195</c:v>
                  </c:pt>
                  <c:pt idx="90">
                    <c:v>0.803566509031031</c:v>
                  </c:pt>
                  <c:pt idx="91">
                    <c:v>0.74127316855934</c:v>
                  </c:pt>
                  <c:pt idx="92">
                    <c:v>0.73975562209774004</c:v>
                  </c:pt>
                  <c:pt idx="93">
                    <c:v>0.71507888498411099</c:v>
                  </c:pt>
                  <c:pt idx="94">
                    <c:v>0.69363310399236899</c:v>
                  </c:pt>
                  <c:pt idx="95">
                    <c:v>0.67656598411135205</c:v>
                  </c:pt>
                  <c:pt idx="96">
                    <c:v>0.62604715978643699</c:v>
                  </c:pt>
                  <c:pt idx="97">
                    <c:v>0.59475784523691899</c:v>
                  </c:pt>
                  <c:pt idx="98">
                    <c:v>0.55308624578772503</c:v>
                  </c:pt>
                  <c:pt idx="99">
                    <c:v>0.48214745422713401</c:v>
                  </c:pt>
                  <c:pt idx="100">
                    <c:v>0.45621991054378602</c:v>
                  </c:pt>
                  <c:pt idx="101">
                    <c:v>0.44441942922245498</c:v>
                  </c:pt>
                  <c:pt idx="102">
                    <c:v>0.44607935869071602</c:v>
                  </c:pt>
                  <c:pt idx="103">
                    <c:v>0.50515181388711095</c:v>
                  </c:pt>
                  <c:pt idx="104">
                    <c:v>0.51467000825806497</c:v>
                  </c:pt>
                  <c:pt idx="105">
                    <c:v>0.57709620073145396</c:v>
                  </c:pt>
                  <c:pt idx="106">
                    <c:v>0.60751566879855501</c:v>
                  </c:pt>
                  <c:pt idx="107">
                    <c:v>0.666711670369315</c:v>
                  </c:pt>
                  <c:pt idx="108">
                    <c:v>0.68664324909492103</c:v>
                  </c:pt>
                  <c:pt idx="109">
                    <c:v>0.69362649995994696</c:v>
                  </c:pt>
                  <c:pt idx="110">
                    <c:v>0.69580272650048403</c:v>
                  </c:pt>
                  <c:pt idx="111">
                    <c:v>0.67019380706652698</c:v>
                  </c:pt>
                  <c:pt idx="112">
                    <c:v>0.63096782827679299</c:v>
                  </c:pt>
                  <c:pt idx="113">
                    <c:v>0.584824746651322</c:v>
                  </c:pt>
                  <c:pt idx="114">
                    <c:v>0.57170410172029595</c:v>
                  </c:pt>
                  <c:pt idx="115">
                    <c:v>0.56916745442323602</c:v>
                  </c:pt>
                  <c:pt idx="116">
                    <c:v>0.57097243603291803</c:v>
                  </c:pt>
                  <c:pt idx="117">
                    <c:v>0.54737062864727004</c:v>
                  </c:pt>
                  <c:pt idx="118">
                    <c:v>0.48770002249349198</c:v>
                  </c:pt>
                  <c:pt idx="119">
                    <c:v>0.41319673115731498</c:v>
                  </c:pt>
                  <c:pt idx="120">
                    <c:v>0.42031384065205801</c:v>
                  </c:pt>
                  <c:pt idx="121">
                    <c:v>0.54905983923179502</c:v>
                  </c:pt>
                  <c:pt idx="122">
                    <c:v>0.64992282065623197</c:v>
                  </c:pt>
                  <c:pt idx="123">
                    <c:v>0.71415197734255398</c:v>
                  </c:pt>
                  <c:pt idx="124">
                    <c:v>0.73178313439624099</c:v>
                  </c:pt>
                  <c:pt idx="125">
                    <c:v>0.73153722909856</c:v>
                  </c:pt>
                  <c:pt idx="126">
                    <c:v>0.73910353759277303</c:v>
                  </c:pt>
                  <c:pt idx="127">
                    <c:v>0.71321187035933198</c:v>
                  </c:pt>
                  <c:pt idx="128">
                    <c:v>0.69894950228846997</c:v>
                  </c:pt>
                  <c:pt idx="129">
                    <c:v>0.71725121190419505</c:v>
                  </c:pt>
                  <c:pt idx="130">
                    <c:v>0.73624771947702505</c:v>
                  </c:pt>
                  <c:pt idx="131">
                    <c:v>0.717362095882638</c:v>
                  </c:pt>
                  <c:pt idx="132">
                    <c:v>0.67340604988570196</c:v>
                  </c:pt>
                  <c:pt idx="133">
                    <c:v>0.81747156127612097</c:v>
                  </c:pt>
                  <c:pt idx="134">
                    <c:v>0.88459786725307998</c:v>
                  </c:pt>
                  <c:pt idx="135">
                    <c:v>0.91511232261666597</c:v>
                  </c:pt>
                  <c:pt idx="136">
                    <c:v>0.95156822249284001</c:v>
                  </c:pt>
                  <c:pt idx="137">
                    <c:v>0.966853933176826</c:v>
                  </c:pt>
                  <c:pt idx="138">
                    <c:v>0.98302308334125499</c:v>
                  </c:pt>
                  <c:pt idx="139">
                    <c:v>0.99750949372656605</c:v>
                  </c:pt>
                  <c:pt idx="140">
                    <c:v>0.99220737067571196</c:v>
                  </c:pt>
                  <c:pt idx="141">
                    <c:v>0.98316465632490002</c:v>
                  </c:pt>
                  <c:pt idx="142">
                    <c:v>0.98342305940937702</c:v>
                  </c:pt>
                  <c:pt idx="143">
                    <c:v>0.97047932897421396</c:v>
                  </c:pt>
                  <c:pt idx="144">
                    <c:v>0.96625672443032695</c:v>
                  </c:pt>
                  <c:pt idx="145">
                    <c:v>0.97728887265533004</c:v>
                  </c:pt>
                  <c:pt idx="146">
                    <c:v>0.997516147741068</c:v>
                  </c:pt>
                  <c:pt idx="147">
                    <c:v>1.011200640990515</c:v>
                  </c:pt>
                  <c:pt idx="148">
                    <c:v>1.003221006705086</c:v>
                  </c:pt>
                  <c:pt idx="149">
                    <c:v>0.94565883509199</c:v>
                  </c:pt>
                  <c:pt idx="150">
                    <c:v>0.81574308366894899</c:v>
                  </c:pt>
                  <c:pt idx="151">
                    <c:v>0.71628785377261595</c:v>
                  </c:pt>
                  <c:pt idx="152">
                    <c:v>0.66386482955104897</c:v>
                  </c:pt>
                  <c:pt idx="153">
                    <c:v>0.67263161413913597</c:v>
                  </c:pt>
                  <c:pt idx="154">
                    <c:v>0.69273979928796403</c:v>
                  </c:pt>
                  <c:pt idx="155">
                    <c:v>0.66720945736159498</c:v>
                  </c:pt>
                  <c:pt idx="156">
                    <c:v>0.661042608219367</c:v>
                  </c:pt>
                  <c:pt idx="157">
                    <c:v>0.65152599384650201</c:v>
                  </c:pt>
                  <c:pt idx="158">
                    <c:v>0.66179000582888003</c:v>
                  </c:pt>
                  <c:pt idx="159">
                    <c:v>0.73542929423285996</c:v>
                  </c:pt>
                  <c:pt idx="160">
                    <c:v>0.71861158601275299</c:v>
                  </c:pt>
                  <c:pt idx="161">
                    <c:v>0.75744950407735401</c:v>
                  </c:pt>
                  <c:pt idx="162">
                    <c:v>0.68415904502431202</c:v>
                  </c:pt>
                  <c:pt idx="163">
                    <c:v>0.67202351435261398</c:v>
                  </c:pt>
                  <c:pt idx="164">
                    <c:v>0.66910791027355798</c:v>
                  </c:pt>
                  <c:pt idx="165">
                    <c:v>0.60753532400366905</c:v>
                  </c:pt>
                  <c:pt idx="166">
                    <c:v>0.74352058695776302</c:v>
                  </c:pt>
                  <c:pt idx="167">
                    <c:v>0.97442987600393105</c:v>
                  </c:pt>
                  <c:pt idx="168">
                    <c:v>1.133833667678648</c:v>
                  </c:pt>
                  <c:pt idx="169">
                    <c:v>1.202857196631443</c:v>
                  </c:pt>
                  <c:pt idx="170">
                    <c:v>1.263193914086286</c:v>
                  </c:pt>
                  <c:pt idx="171">
                    <c:v>1.294277242527418</c:v>
                  </c:pt>
                  <c:pt idx="172">
                    <c:v>1.341065914959257</c:v>
                  </c:pt>
                  <c:pt idx="173">
                    <c:v>1.341326396452847</c:v>
                  </c:pt>
                  <c:pt idx="174">
                    <c:v>1.3279108529116579</c:v>
                  </c:pt>
                  <c:pt idx="175">
                    <c:v>1.336624060264932</c:v>
                  </c:pt>
                  <c:pt idx="176">
                    <c:v>1.3408634705316349</c:v>
                  </c:pt>
                  <c:pt idx="177">
                    <c:v>1.3642827354893901</c:v>
                  </c:pt>
                  <c:pt idx="178">
                    <c:v>1.4309968011327721</c:v>
                  </c:pt>
                  <c:pt idx="179">
                    <c:v>1.452060116497963</c:v>
                  </c:pt>
                  <c:pt idx="180">
                    <c:v>1.4761557495992561</c:v>
                  </c:pt>
                </c:numCache>
              </c:numRef>
            </c:minus>
            <c:spPr>
              <a:ln w="1905">
                <a:solidFill>
                  <a:schemeClr val="bg1"/>
                </a:solidFill>
              </a:ln>
            </c:spPr>
          </c:errBars>
          <c:val>
            <c:numRef>
              <c:f>'KO,TG &amp;WT Data'!$AB$3:$AB$183</c:f>
              <c:numCache>
                <c:formatCode>General</c:formatCode>
                <c:ptCount val="181"/>
                <c:pt idx="0">
                  <c:v>1.008276492629963</c:v>
                </c:pt>
                <c:pt idx="1">
                  <c:v>1.0153633773823749</c:v>
                </c:pt>
                <c:pt idx="2">
                  <c:v>1.0254253253377941</c:v>
                </c:pt>
                <c:pt idx="3">
                  <c:v>1.051603403603236</c:v>
                </c:pt>
                <c:pt idx="4">
                  <c:v>1.0581638350761009</c:v>
                </c:pt>
                <c:pt idx="5">
                  <c:v>1.0497116189843541</c:v>
                </c:pt>
                <c:pt idx="6">
                  <c:v>0.96338498195108901</c:v>
                </c:pt>
                <c:pt idx="7">
                  <c:v>0.96046442088739603</c:v>
                </c:pt>
                <c:pt idx="8">
                  <c:v>0.95112920884321595</c:v>
                </c:pt>
                <c:pt idx="9">
                  <c:v>0.95145038544563398</c:v>
                </c:pt>
                <c:pt idx="10">
                  <c:v>0.95909737385451099</c:v>
                </c:pt>
                <c:pt idx="11">
                  <c:v>0.95808011443904395</c:v>
                </c:pt>
                <c:pt idx="12">
                  <c:v>0.97302467546113702</c:v>
                </c:pt>
                <c:pt idx="13">
                  <c:v>0.97674804679793203</c:v>
                </c:pt>
                <c:pt idx="14">
                  <c:v>0.97022965574222697</c:v>
                </c:pt>
                <c:pt idx="15">
                  <c:v>0.97331873479717101</c:v>
                </c:pt>
                <c:pt idx="16">
                  <c:v>0.95584625250758104</c:v>
                </c:pt>
                <c:pt idx="17">
                  <c:v>0.95273728841515304</c:v>
                </c:pt>
                <c:pt idx="18">
                  <c:v>0.94418770655297102</c:v>
                </c:pt>
                <c:pt idx="19">
                  <c:v>0.95153090840175103</c:v>
                </c:pt>
                <c:pt idx="20">
                  <c:v>0.91917880761459902</c:v>
                </c:pt>
                <c:pt idx="21">
                  <c:v>0.94328915594550999</c:v>
                </c:pt>
                <c:pt idx="22">
                  <c:v>0.93838857044491197</c:v>
                </c:pt>
                <c:pt idx="23">
                  <c:v>0.92974720604028904</c:v>
                </c:pt>
                <c:pt idx="24">
                  <c:v>0.93674355417547694</c:v>
                </c:pt>
                <c:pt idx="25">
                  <c:v>0.932599798727482</c:v>
                </c:pt>
                <c:pt idx="26">
                  <c:v>0.92952172288495305</c:v>
                </c:pt>
                <c:pt idx="27">
                  <c:v>0.94300602895802399</c:v>
                </c:pt>
                <c:pt idx="28">
                  <c:v>0.94278975247706698</c:v>
                </c:pt>
                <c:pt idx="29">
                  <c:v>0.96615223926162197</c:v>
                </c:pt>
                <c:pt idx="30">
                  <c:v>0.97751889169906403</c:v>
                </c:pt>
                <c:pt idx="31">
                  <c:v>0.98108230351717696</c:v>
                </c:pt>
                <c:pt idx="32">
                  <c:v>0.98846363480075505</c:v>
                </c:pt>
                <c:pt idx="33">
                  <c:v>0.99230397743451404</c:v>
                </c:pt>
                <c:pt idx="34">
                  <c:v>0.99486444054097301</c:v>
                </c:pt>
                <c:pt idx="35">
                  <c:v>0.98018247862167196</c:v>
                </c:pt>
                <c:pt idx="36">
                  <c:v>0.98668827433456097</c:v>
                </c:pt>
                <c:pt idx="37">
                  <c:v>1.0015793636230621</c:v>
                </c:pt>
                <c:pt idx="38">
                  <c:v>1.003146415634429</c:v>
                </c:pt>
                <c:pt idx="39">
                  <c:v>1.008636511463614</c:v>
                </c:pt>
                <c:pt idx="40">
                  <c:v>1.0323027340378701</c:v>
                </c:pt>
                <c:pt idx="41">
                  <c:v>1.056827884239308</c:v>
                </c:pt>
                <c:pt idx="42">
                  <c:v>1.096683379637664</c:v>
                </c:pt>
                <c:pt idx="43">
                  <c:v>1.1129946210284729</c:v>
                </c:pt>
                <c:pt idx="44">
                  <c:v>1.12853132323115</c:v>
                </c:pt>
                <c:pt idx="45">
                  <c:v>1.163531425984059</c:v>
                </c:pt>
                <c:pt idx="46">
                  <c:v>1.2038997490779511</c:v>
                </c:pt>
                <c:pt idx="47">
                  <c:v>1.1995060186598261</c:v>
                </c:pt>
                <c:pt idx="48">
                  <c:v>1.2006737651703181</c:v>
                </c:pt>
                <c:pt idx="49">
                  <c:v>1.1921729549723901</c:v>
                </c:pt>
                <c:pt idx="50">
                  <c:v>1.1933497376994811</c:v>
                </c:pt>
                <c:pt idx="51">
                  <c:v>1.2084101660759381</c:v>
                </c:pt>
                <c:pt idx="52">
                  <c:v>1.24388807300239</c:v>
                </c:pt>
                <c:pt idx="53">
                  <c:v>1.2887344525150219</c:v>
                </c:pt>
                <c:pt idx="54">
                  <c:v>1.3373083972181561</c:v>
                </c:pt>
                <c:pt idx="55">
                  <c:v>1.3721440088646271</c:v>
                </c:pt>
                <c:pt idx="56">
                  <c:v>1.4062881218158241</c:v>
                </c:pt>
                <c:pt idx="57">
                  <c:v>1.4378608281124261</c:v>
                </c:pt>
                <c:pt idx="58">
                  <c:v>1.4669563678577999</c:v>
                </c:pt>
                <c:pt idx="59">
                  <c:v>1.4994536096939111</c:v>
                </c:pt>
                <c:pt idx="60">
                  <c:v>1.5312611617448251</c:v>
                </c:pt>
                <c:pt idx="61">
                  <c:v>1.56605265483081</c:v>
                </c:pt>
                <c:pt idx="62">
                  <c:v>1.5909653907954091</c:v>
                </c:pt>
                <c:pt idx="63">
                  <c:v>1.6416316509972311</c:v>
                </c:pt>
                <c:pt idx="64">
                  <c:v>1.6671286252939781</c:v>
                </c:pt>
                <c:pt idx="65">
                  <c:v>1.6985052240300551</c:v>
                </c:pt>
                <c:pt idx="66">
                  <c:v>1.745661567866541</c:v>
                </c:pt>
                <c:pt idx="67">
                  <c:v>1.7919436726404041</c:v>
                </c:pt>
                <c:pt idx="68">
                  <c:v>1.84730362671175</c:v>
                </c:pt>
                <c:pt idx="69">
                  <c:v>1.8976915971458259</c:v>
                </c:pt>
                <c:pt idx="70">
                  <c:v>1.930633473354614</c:v>
                </c:pt>
                <c:pt idx="71">
                  <c:v>1.97373556176093</c:v>
                </c:pt>
                <c:pt idx="72">
                  <c:v>2.037372150166568</c:v>
                </c:pt>
                <c:pt idx="73">
                  <c:v>2.0891500334407791</c:v>
                </c:pt>
                <c:pt idx="74">
                  <c:v>2.1183668684978501</c:v>
                </c:pt>
                <c:pt idx="75">
                  <c:v>2.1689772951238511</c:v>
                </c:pt>
                <c:pt idx="76">
                  <c:v>2.1963363643692828</c:v>
                </c:pt>
                <c:pt idx="77">
                  <c:v>2.2223808712205582</c:v>
                </c:pt>
                <c:pt idx="78">
                  <c:v>2.2944790283226699</c:v>
                </c:pt>
                <c:pt idx="79">
                  <c:v>2.3519370212021502</c:v>
                </c:pt>
                <c:pt idx="80">
                  <c:v>2.4533195868518232</c:v>
                </c:pt>
                <c:pt idx="81">
                  <c:v>2.5573631518366242</c:v>
                </c:pt>
                <c:pt idx="82">
                  <c:v>2.5846406343911772</c:v>
                </c:pt>
                <c:pt idx="83">
                  <c:v>2.4089088326813468</c:v>
                </c:pt>
                <c:pt idx="84">
                  <c:v>2.2689240752109008</c:v>
                </c:pt>
                <c:pt idx="85">
                  <c:v>2.2606371357988482</c:v>
                </c:pt>
                <c:pt idx="86">
                  <c:v>2.2646632644269951</c:v>
                </c:pt>
                <c:pt idx="87">
                  <c:v>2.2560823170000539</c:v>
                </c:pt>
                <c:pt idx="88">
                  <c:v>2.176519603454226</c:v>
                </c:pt>
                <c:pt idx="89">
                  <c:v>2.1025984066139878</c:v>
                </c:pt>
                <c:pt idx="90">
                  <c:v>2.065409996490835</c:v>
                </c:pt>
                <c:pt idx="91">
                  <c:v>2.0233399075081531</c:v>
                </c:pt>
                <c:pt idx="92">
                  <c:v>2.064657076397622</c:v>
                </c:pt>
                <c:pt idx="93">
                  <c:v>2.079077654028294</c:v>
                </c:pt>
                <c:pt idx="94">
                  <c:v>2.0880675960324</c:v>
                </c:pt>
                <c:pt idx="95">
                  <c:v>2.114640402954953</c:v>
                </c:pt>
                <c:pt idx="96">
                  <c:v>2.1295398971469628</c:v>
                </c:pt>
                <c:pt idx="97">
                  <c:v>2.1715986529344349</c:v>
                </c:pt>
                <c:pt idx="98">
                  <c:v>2.215729554055005</c:v>
                </c:pt>
                <c:pt idx="99">
                  <c:v>2.2352875879252609</c:v>
                </c:pt>
                <c:pt idx="100">
                  <c:v>2.2333770152350598</c:v>
                </c:pt>
                <c:pt idx="101">
                  <c:v>2.2689389963482509</c:v>
                </c:pt>
                <c:pt idx="102">
                  <c:v>2.3271261731068789</c:v>
                </c:pt>
                <c:pt idx="103">
                  <c:v>2.3739736767776112</c:v>
                </c:pt>
                <c:pt idx="104">
                  <c:v>2.431066906574634</c:v>
                </c:pt>
                <c:pt idx="105">
                  <c:v>2.369930062773546</c:v>
                </c:pt>
                <c:pt idx="106">
                  <c:v>2.3475697500291099</c:v>
                </c:pt>
                <c:pt idx="107">
                  <c:v>2.300283816453792</c:v>
                </c:pt>
                <c:pt idx="108">
                  <c:v>2.274619091911295</c:v>
                </c:pt>
                <c:pt idx="109">
                  <c:v>2.23304626530651</c:v>
                </c:pt>
                <c:pt idx="110">
                  <c:v>2.2249193633092559</c:v>
                </c:pt>
                <c:pt idx="111">
                  <c:v>2.253351149606154</c:v>
                </c:pt>
                <c:pt idx="112">
                  <c:v>2.2902139336511</c:v>
                </c:pt>
                <c:pt idx="113">
                  <c:v>2.326454008967469</c:v>
                </c:pt>
                <c:pt idx="114">
                  <c:v>2.3620580205197599</c:v>
                </c:pt>
                <c:pt idx="115">
                  <c:v>2.3613657066851008</c:v>
                </c:pt>
                <c:pt idx="116">
                  <c:v>2.3938591477048061</c:v>
                </c:pt>
                <c:pt idx="117">
                  <c:v>2.435985137577521</c:v>
                </c:pt>
                <c:pt idx="118">
                  <c:v>2.5113438905875838</c:v>
                </c:pt>
                <c:pt idx="119">
                  <c:v>2.5577136505610349</c:v>
                </c:pt>
                <c:pt idx="120">
                  <c:v>2.5559341722443181</c:v>
                </c:pt>
                <c:pt idx="121">
                  <c:v>2.454876975529797</c:v>
                </c:pt>
                <c:pt idx="122">
                  <c:v>2.4165573605297541</c:v>
                </c:pt>
                <c:pt idx="123">
                  <c:v>2.4061881095095701</c:v>
                </c:pt>
                <c:pt idx="124">
                  <c:v>2.3880062808719971</c:v>
                </c:pt>
                <c:pt idx="125">
                  <c:v>2.3820662686790528</c:v>
                </c:pt>
                <c:pt idx="126">
                  <c:v>2.397647953108446</c:v>
                </c:pt>
                <c:pt idx="127">
                  <c:v>2.437622189146837</c:v>
                </c:pt>
                <c:pt idx="128">
                  <c:v>2.437485511282603</c:v>
                </c:pt>
                <c:pt idx="129">
                  <c:v>2.443325337951967</c:v>
                </c:pt>
                <c:pt idx="130">
                  <c:v>2.4550718730914238</c:v>
                </c:pt>
                <c:pt idx="131">
                  <c:v>2.4921836889492721</c:v>
                </c:pt>
                <c:pt idx="132">
                  <c:v>2.476402077824237</c:v>
                </c:pt>
                <c:pt idx="133">
                  <c:v>2.456331916125551</c:v>
                </c:pt>
                <c:pt idx="134">
                  <c:v>2.4367030365297571</c:v>
                </c:pt>
                <c:pt idx="135">
                  <c:v>2.4396699616125561</c:v>
                </c:pt>
                <c:pt idx="136">
                  <c:v>2.415852936706556</c:v>
                </c:pt>
                <c:pt idx="137">
                  <c:v>2.416378814127099</c:v>
                </c:pt>
                <c:pt idx="138">
                  <c:v>2.425512520104252</c:v>
                </c:pt>
                <c:pt idx="139">
                  <c:v>2.4214244333683981</c:v>
                </c:pt>
                <c:pt idx="140">
                  <c:v>2.44893428043732</c:v>
                </c:pt>
                <c:pt idx="141">
                  <c:v>2.4830598409459079</c:v>
                </c:pt>
                <c:pt idx="142">
                  <c:v>2.5312324577541601</c:v>
                </c:pt>
                <c:pt idx="143">
                  <c:v>2.5195046951804021</c:v>
                </c:pt>
                <c:pt idx="144">
                  <c:v>2.5129031216786331</c:v>
                </c:pt>
                <c:pt idx="145">
                  <c:v>2.5062832440344751</c:v>
                </c:pt>
                <c:pt idx="146">
                  <c:v>2.5137927515463598</c:v>
                </c:pt>
                <c:pt idx="147">
                  <c:v>2.5174607550121348</c:v>
                </c:pt>
                <c:pt idx="148">
                  <c:v>2.4970304184162182</c:v>
                </c:pt>
                <c:pt idx="149">
                  <c:v>2.5500153333587652</c:v>
                </c:pt>
                <c:pt idx="150">
                  <c:v>2.6542496100820712</c:v>
                </c:pt>
                <c:pt idx="151">
                  <c:v>2.7535412250172961</c:v>
                </c:pt>
                <c:pt idx="152">
                  <c:v>2.8492610890987731</c:v>
                </c:pt>
                <c:pt idx="153">
                  <c:v>2.8414275044989452</c:v>
                </c:pt>
                <c:pt idx="154">
                  <c:v>2.8561071681102561</c:v>
                </c:pt>
                <c:pt idx="155">
                  <c:v>2.922643695285597</c:v>
                </c:pt>
                <c:pt idx="156">
                  <c:v>2.9800345132113151</c:v>
                </c:pt>
                <c:pt idx="157">
                  <c:v>3.0672846532748932</c:v>
                </c:pt>
                <c:pt idx="158">
                  <c:v>3.109127636919041</c:v>
                </c:pt>
                <c:pt idx="159">
                  <c:v>3.1976247345702422</c:v>
                </c:pt>
                <c:pt idx="160">
                  <c:v>3.17861492592457</c:v>
                </c:pt>
                <c:pt idx="161">
                  <c:v>3.2343597257719372</c:v>
                </c:pt>
                <c:pt idx="162">
                  <c:v>3.086793022781257</c:v>
                </c:pt>
                <c:pt idx="163">
                  <c:v>3.000952161797493</c:v>
                </c:pt>
                <c:pt idx="164">
                  <c:v>2.9670337278470971</c:v>
                </c:pt>
                <c:pt idx="165">
                  <c:v>2.9738959965722911</c:v>
                </c:pt>
                <c:pt idx="166">
                  <c:v>3.1998548093790991</c:v>
                </c:pt>
                <c:pt idx="167">
                  <c:v>3.4109911873057031</c:v>
                </c:pt>
                <c:pt idx="168">
                  <c:v>3.52815124659194</c:v>
                </c:pt>
                <c:pt idx="169">
                  <c:v>3.567683686637849</c:v>
                </c:pt>
                <c:pt idx="170">
                  <c:v>3.5884943651560768</c:v>
                </c:pt>
                <c:pt idx="171">
                  <c:v>3.6171077800682272</c:v>
                </c:pt>
                <c:pt idx="172">
                  <c:v>3.655893856286097</c:v>
                </c:pt>
                <c:pt idx="173">
                  <c:v>3.639869827172912</c:v>
                </c:pt>
                <c:pt idx="174">
                  <c:v>3.6254863681004772</c:v>
                </c:pt>
                <c:pt idx="175">
                  <c:v>3.6151780984394901</c:v>
                </c:pt>
                <c:pt idx="176">
                  <c:v>3.595253342690603</c:v>
                </c:pt>
                <c:pt idx="177">
                  <c:v>3.6133601874204921</c:v>
                </c:pt>
                <c:pt idx="178">
                  <c:v>3.6562512801413818</c:v>
                </c:pt>
                <c:pt idx="179">
                  <c:v>3.6753210005689252</c:v>
                </c:pt>
                <c:pt idx="180">
                  <c:v>3.677108616673904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0F-4A88-AF68-DD6609371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3247592"/>
        <c:axId val="-2123244264"/>
      </c:lineChart>
      <c:catAx>
        <c:axId val="-2123247592"/>
        <c:scaling>
          <c:orientation val="minMax"/>
        </c:scaling>
        <c:delete val="0"/>
        <c:axPos val="b"/>
        <c:numFmt formatCode="mm:ss.0;@" sourceLinked="0"/>
        <c:majorTickMark val="out"/>
        <c:minorTickMark val="none"/>
        <c:tickLblPos val="nextTo"/>
        <c:spPr>
          <a:ln w="28575">
            <a:solidFill>
              <a:schemeClr val="accent4">
                <a:lumMod val="60000"/>
                <a:lumOff val="40000"/>
              </a:schemeClr>
            </a:solidFill>
          </a:ln>
        </c:spPr>
        <c:txPr>
          <a:bodyPr/>
          <a:lstStyle/>
          <a:p>
            <a:pPr>
              <a:defRPr sz="1400" b="1">
                <a:solidFill>
                  <a:srgbClr val="FFD966"/>
                </a:solidFill>
                <a:latin typeface="Arial"/>
                <a:cs typeface="Arial"/>
              </a:defRPr>
            </a:pPr>
            <a:endParaRPr lang="en-US"/>
          </a:p>
        </c:txPr>
        <c:crossAx val="-2123244264"/>
        <c:crosses val="autoZero"/>
        <c:auto val="1"/>
        <c:lblAlgn val="ctr"/>
        <c:lblOffset val="10"/>
        <c:tickLblSkip val="30"/>
        <c:tickMarkSkip val="15"/>
        <c:noMultiLvlLbl val="0"/>
      </c:catAx>
      <c:valAx>
        <c:axId val="-2123244264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rgbClr val="FFD966"/>
                    </a:solidFill>
                    <a:latin typeface="Arial"/>
                    <a:cs typeface="Arial"/>
                  </a:defRPr>
                </a:pPr>
                <a:r>
                  <a:rPr lang="en-US" sz="1800" b="1" i="0" baseline="0" dirty="0" smtClean="0">
                    <a:solidFill>
                      <a:srgbClr val="FFD966"/>
                    </a:solidFill>
                    <a:effectLst/>
                    <a:latin typeface="Arial"/>
                    <a:cs typeface="Arial"/>
                  </a:rPr>
                  <a:t>Thrombus Formation</a:t>
                </a:r>
              </a:p>
              <a:p>
                <a:pPr>
                  <a:defRPr sz="1800">
                    <a:solidFill>
                      <a:srgbClr val="FFD966"/>
                    </a:solidFill>
                    <a:latin typeface="Arial"/>
                    <a:cs typeface="Arial"/>
                  </a:defRPr>
                </a:pPr>
                <a:r>
                  <a:rPr lang="en-US" sz="1800" b="1" i="0" baseline="0" dirty="0" smtClean="0">
                    <a:solidFill>
                      <a:srgbClr val="FFD966"/>
                    </a:solidFill>
                    <a:effectLst/>
                    <a:latin typeface="Arial"/>
                    <a:cs typeface="Arial"/>
                  </a:rPr>
                  <a:t>(Change in </a:t>
                </a:r>
                <a:r>
                  <a:rPr lang="en-US" sz="1800" b="1" i="0" baseline="0" dirty="0" err="1" smtClean="0">
                    <a:solidFill>
                      <a:srgbClr val="FFD966"/>
                    </a:solidFill>
                    <a:effectLst/>
                    <a:latin typeface="Arial"/>
                    <a:cs typeface="Arial"/>
                  </a:rPr>
                  <a:t>flourescence</a:t>
                </a:r>
                <a:r>
                  <a:rPr lang="en-US" sz="1800" b="1" i="0" baseline="0" dirty="0" smtClean="0">
                    <a:solidFill>
                      <a:srgbClr val="FFD966"/>
                    </a:solidFill>
                    <a:effectLst/>
                    <a:latin typeface="Arial"/>
                    <a:cs typeface="Arial"/>
                  </a:rPr>
                  <a:t>)</a:t>
                </a:r>
                <a:endParaRPr lang="en-US" sz="1800" dirty="0">
                  <a:solidFill>
                    <a:srgbClr val="FFD966"/>
                  </a:solidFill>
                  <a:latin typeface="Arial"/>
                  <a:cs typeface="Arial"/>
                </a:endParaRPr>
              </a:p>
            </c:rich>
          </c:tx>
          <c:layout>
            <c:manualLayout>
              <c:xMode val="edge"/>
              <c:yMode val="edge"/>
              <c:x val="4.4354897739096302E-2"/>
              <c:y val="0.20887629531699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accent4">
                <a:lumMod val="60000"/>
                <a:lumOff val="40000"/>
              </a:schemeClr>
            </a:solidFill>
          </a:ln>
        </c:spPr>
        <c:txPr>
          <a:bodyPr/>
          <a:lstStyle/>
          <a:p>
            <a:pPr>
              <a:defRPr sz="1600" b="1">
                <a:solidFill>
                  <a:srgbClr val="FFD966"/>
                </a:solidFill>
                <a:latin typeface="Arial"/>
                <a:cs typeface="Arial"/>
              </a:defRPr>
            </a:pPr>
            <a:endParaRPr lang="en-US"/>
          </a:p>
        </c:txPr>
        <c:crossAx val="-2123247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A39BD-FD53-41E8-BD35-ABBF5238F5B0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F14E-00CA-4F90-B147-A0D4C4EA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2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6F14E-00CA-4F90-B147-A0D4C4EA16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80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62" indent="-28571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65" indent="-22857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11" indent="-22857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56" indent="-22857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03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49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594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41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98816A-E6FE-9149-AF69-2FD9D4F15FBC}" type="slidenum">
              <a:rPr lang="zh-CN" altLang="en-US" sz="1200">
                <a:latin typeface="Calibri" charset="0"/>
                <a:ea typeface="SimSun" charset="0"/>
                <a:cs typeface="SimSun" charset="0"/>
              </a:rPr>
              <a:pPr eaLnBrk="1" hangingPunct="1"/>
              <a:t>3</a:t>
            </a:fld>
            <a:endParaRPr lang="en-US" altLang="zh-CN" sz="1200"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AEB82-EDD1-4DDB-992E-B61A90B387B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40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62" indent="-28571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65" indent="-22857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11" indent="-22857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56" indent="-22857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03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449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594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741" indent="-2285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0C9C36-9575-B747-ABE5-DAE5BCCE2075}" type="slidenum">
              <a:rPr lang="zh-CN" altLang="en-US" sz="1200">
                <a:latin typeface="Calibri" charset="0"/>
                <a:ea typeface="SimSun" charset="0"/>
                <a:cs typeface="SimSun" charset="0"/>
              </a:rPr>
              <a:pPr eaLnBrk="1" hangingPunct="1"/>
              <a:t>11</a:t>
            </a:fld>
            <a:endParaRPr lang="en-US" altLang="zh-CN" sz="1200"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34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 dirty="0">
              <a:latin typeface="Times New Roman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AEB82-EDD1-4DDB-992E-B61A90B387B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23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</a:rPr>
              <a:t>More interestingly, </a:t>
            </a:r>
            <a:r>
              <a:rPr lang="en-US" smtClean="0">
                <a:solidFill>
                  <a:srgbClr val="000000"/>
                </a:solidFill>
                <a:latin typeface="Arial Black" pitchFamily="34" charset="0"/>
                <a:ea typeface="ＭＳ Ｐゴシック" pitchFamily="34" charset="-128"/>
              </a:rPr>
              <a:t>ADAMTS13-M4 and M5 were more resistant to inhibition by anti-ADAMTS13 autoantibodies from TTP patients as shown in this slide.</a:t>
            </a:r>
            <a:endParaRPr lang="en-US" smtClean="0">
              <a:ea typeface="ＭＳ Ｐゴシック" pitchFamily="34" charset="-128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5874" indent="-28302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2115" indent="-22642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4961" indent="-22642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7806" indent="-22642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0653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3499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96345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9190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BD85C52-4D4E-42A6-814B-F5359778D674}" type="slidenum">
              <a:rPr lang="en-US" sz="1200">
                <a:latin typeface="Calibri" pitchFamily="34" charset="0"/>
              </a:rPr>
              <a:pPr eaLnBrk="1" hangingPunct="1"/>
              <a:t>27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5939" indent="-335939">
              <a:buFont typeface="Arial"/>
              <a:buChar char="•"/>
            </a:pPr>
            <a:r>
              <a:rPr lang="en-US" dirty="0">
                <a:solidFill>
                  <a:srgbClr val="FFCB66"/>
                </a:solidFill>
                <a:latin typeface="Comic Sans MS"/>
                <a:cs typeface="Comic Sans MS"/>
              </a:rPr>
              <a:t>Platelet ADAMTS13 is releasable upon stimulation.</a:t>
            </a:r>
          </a:p>
          <a:p>
            <a:pPr marL="335939" indent="-335939">
              <a:buFont typeface="Arial"/>
              <a:buChar char="•"/>
            </a:pPr>
            <a:r>
              <a:rPr lang="en-US" dirty="0">
                <a:solidFill>
                  <a:srgbClr val="FFCB66"/>
                </a:solidFill>
                <a:latin typeface="Comic Sans MS"/>
                <a:cs typeface="Comic Sans MS"/>
              </a:rPr>
              <a:t>Locally released ADAMTS13 will not be inhibited by anti-ADAMTS13 </a:t>
            </a:r>
            <a:r>
              <a:rPr lang="en-US" dirty="0" err="1">
                <a:solidFill>
                  <a:srgbClr val="FFCB66"/>
                </a:solidFill>
                <a:latin typeface="Comic Sans MS"/>
                <a:cs typeface="Comic Sans MS"/>
              </a:rPr>
              <a:t>IgG</a:t>
            </a:r>
            <a:r>
              <a:rPr lang="en-US" dirty="0">
                <a:solidFill>
                  <a:srgbClr val="FFCB66"/>
                </a:solidFill>
                <a:latin typeface="Comic Sans MS"/>
                <a:cs typeface="Comic Sans MS"/>
              </a:rPr>
              <a:t>, therefore efficacious even in the presence of inhibitors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AEB82-EDD1-4DDB-992E-B61A90B387B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84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Young male mice were anesthetized 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Fluorescently dye </a:t>
            </a:r>
            <a:r>
              <a:rPr lang="en-US" dirty="0" err="1" smtClean="0"/>
              <a:t>Rhodamine</a:t>
            </a:r>
            <a:r>
              <a:rPr lang="en-US" dirty="0" smtClean="0"/>
              <a:t> G (0.2mg/mL) injected by retro orbital plexus of the eye.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Abdominal wall incision made and isolation mesentery performed.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ym typeface="Symbol"/>
              </a:rPr>
              <a:t>Arterioles are visualized with fluorescent microscope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>
                <a:sym typeface="Symbol"/>
              </a:rPr>
              <a:t>Injury achieved by applying filter paper dampened with  10 % </a:t>
            </a:r>
            <a:r>
              <a:rPr lang="en-US" dirty="0" smtClean="0"/>
              <a:t>FeCl</a:t>
            </a:r>
            <a:r>
              <a:rPr lang="en-US" baseline="-25000" dirty="0" smtClean="0"/>
              <a:t>3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on vessel for 5 min followed by vessel monitoring for 30 min after injury until occlusion.</a:t>
            </a:r>
          </a:p>
          <a:p>
            <a:pPr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 smtClean="0"/>
              <a:t>Quantitative analysis performed with NIS-Elements software to determine fold increase thrombus formation over time.</a:t>
            </a:r>
            <a:endParaRPr lang="en-US" dirty="0" smtClean="0">
              <a:sym typeface="Symbo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9761A-EEBE-43FD-B378-49085A2852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5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5874" indent="-28302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2115" indent="-22642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4961" indent="-22642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7806" indent="-22642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0653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3499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96345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9190" indent="-226423" defTabSz="45284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82DE567-B98A-437F-A848-ED3482227278}" type="slidenum">
              <a:rPr lang="en-US" sz="1200">
                <a:latin typeface="Calibri" pitchFamily="34" charset="0"/>
              </a:rPr>
              <a:pPr eaLnBrk="1" hangingPunct="1"/>
              <a:t>39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06AB-5864-4D46-8D0B-39964E9D6112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9A71-C9D0-472C-8D67-BB8FE13CE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5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D55A-222D-43C0-9260-F2E166709999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99F22-7837-408E-9DE5-B5516AFCF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4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5A31E-BA99-F94C-9C6A-6C617A744109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281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656EC7-BDD6-48A2-BC62-C5BDB70644AC}" type="datetime1">
              <a:rPr lang="en-US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289F-3D36-4DE7-97E2-0023B7C117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6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27D405-B862-48C9-AE3B-22C9CA31EA77}" type="datetime1">
              <a:rPr lang="en-US"/>
              <a:pPr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20660-BA51-4179-B617-C086EE14C8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5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706AB-5864-4D46-8D0B-39964E9D6112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E9A71-C9D0-472C-8D67-BB8FE13CE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7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hart" Target="../charts/char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4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6.tiff"/><Relationship Id="rId10" Type="http://schemas.openxmlformats.org/officeDocument/2006/relationships/image" Target="../media/image50.png"/><Relationship Id="rId4" Type="http://schemas.openxmlformats.org/officeDocument/2006/relationships/image" Target="../media/image45.tiff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277894" y="381000"/>
            <a:ext cx="8612858" cy="606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>
            <a:lvl1pPr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Thrombotic Thrombocytopenic Purpura </a:t>
            </a:r>
            <a:br>
              <a:rPr lang="en-US" alt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From bench to bedside</a:t>
            </a:r>
            <a:r>
              <a:rPr lang="en-US" alt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Long Zheng, </a:t>
            </a:r>
            <a:r>
              <a:rPr lang="en-US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M.D., Ph.D.</a:t>
            </a:r>
            <a:br>
              <a:rPr lang="en-US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27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Robert B. &amp; Jean Adams Professor </a:t>
            </a:r>
            <a:br>
              <a:rPr lang="en-US" altLang="en-US" sz="27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27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Director, Division of Laboratory Medicine, </a:t>
            </a:r>
            <a:r>
              <a:rPr lang="en-US" altLang="en-US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sz="2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27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Department of Pathology, </a:t>
            </a:r>
            <a:br>
              <a:rPr lang="en-US" altLang="en-US" sz="27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27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University of Alabama at Birmingham, </a:t>
            </a:r>
            <a:br>
              <a:rPr lang="en-US" altLang="en-US" sz="27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27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/>
            </a:r>
            <a:br>
              <a:rPr lang="en-US" altLang="en-US" sz="27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</a:br>
            <a:r>
              <a:rPr lang="en-US" alt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Birmingham, AL 35249</a:t>
            </a:r>
            <a:endParaRPr lang="en-US" altLang="en-US" sz="2700" b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071074" y="1465384"/>
            <a:ext cx="449388" cy="0"/>
          </a:xfrm>
          <a:prstGeom prst="line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1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376" y="208792"/>
            <a:ext cx="48231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Arial Black"/>
                <a:cs typeface="Arial Black"/>
              </a:rPr>
              <a:t>Pathogenesis of TTP</a:t>
            </a:r>
            <a:endParaRPr lang="en-US" sz="32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421" y="1090894"/>
            <a:ext cx="77815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All patients have plasma ADAMTS13 activity &lt; 10% of normal.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7727" y="2518615"/>
            <a:ext cx="7440311" cy="1815882"/>
            <a:chOff x="407727" y="2518615"/>
            <a:chExt cx="7440311" cy="1815882"/>
          </a:xfrm>
        </p:grpSpPr>
        <p:sp>
          <p:nvSpPr>
            <p:cNvPr id="3" name="TextBox 2"/>
            <p:cNvSpPr txBox="1"/>
            <p:nvPr/>
          </p:nvSpPr>
          <p:spPr>
            <a:xfrm>
              <a:off x="407727" y="2518615"/>
              <a:ext cx="744031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800" b="1" dirty="0" smtClean="0">
                  <a:solidFill>
                    <a:srgbClr val="CCFFCC"/>
                  </a:solidFill>
                  <a:latin typeface="Arial"/>
                  <a:cs typeface="Arial"/>
                </a:rPr>
                <a:t>Hereditary TTP</a:t>
              </a:r>
              <a:r>
                <a:rPr lang="en-US" sz="2800" dirty="0" smtClean="0">
                  <a:solidFill>
                    <a:srgbClr val="CCFFCC"/>
                  </a:solidFill>
                  <a:latin typeface="Arial"/>
                  <a:cs typeface="Arial"/>
                </a:rPr>
                <a:t>:</a:t>
              </a: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 Severe ADAMTS13 			            deficiency but </a:t>
              </a:r>
              <a:r>
                <a:rPr lang="en-US" sz="2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n</a:t>
              </a: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o inhibitor 			   is detected or </a:t>
              </a:r>
              <a:r>
                <a:rPr lang="en-US" sz="2800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ADAMT</a:t>
              </a: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</a:t>
              </a:r>
              <a:r>
                <a:rPr lang="en-US" sz="2800" i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13</a:t>
              </a: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 			   mutations detected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0692" y="2979614"/>
              <a:ext cx="802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D966"/>
                  </a:solidFill>
                </a:rPr>
                <a:t>&lt;5%</a:t>
              </a:r>
              <a:endParaRPr lang="en-US" sz="2800" dirty="0">
                <a:solidFill>
                  <a:srgbClr val="FFD966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6912" y="4811734"/>
            <a:ext cx="8062326" cy="1022038"/>
            <a:chOff x="436912" y="4811734"/>
            <a:chExt cx="8062326" cy="1022038"/>
          </a:xfrm>
        </p:grpSpPr>
        <p:sp>
          <p:nvSpPr>
            <p:cNvPr id="4" name="TextBox 3"/>
            <p:cNvSpPr txBox="1"/>
            <p:nvPr/>
          </p:nvSpPr>
          <p:spPr>
            <a:xfrm>
              <a:off x="436912" y="4811734"/>
              <a:ext cx="80623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n-US" sz="2800" b="1" dirty="0" smtClean="0">
                  <a:solidFill>
                    <a:srgbClr val="CCFFCC"/>
                  </a:solidFill>
                  <a:latin typeface="Arial"/>
                  <a:cs typeface="Arial"/>
                </a:rPr>
                <a:t>Acquired TTP</a:t>
              </a:r>
              <a:r>
                <a:rPr lang="en-US" sz="2800" dirty="0" smtClean="0">
                  <a:solidFill>
                    <a:srgbClr val="CCFFCC"/>
                  </a:solidFill>
                  <a:latin typeface="Arial"/>
                  <a:cs typeface="Arial"/>
                </a:rPr>
                <a:t>:</a:t>
              </a:r>
              <a:r>
                <a:rPr lang="en-US" sz="2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   Inhibitors or anti-ADAMTS13 			  IgGs are detected.</a:t>
              </a:r>
              <a:endPara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27015" y="5310552"/>
              <a:ext cx="984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D966"/>
                  </a:solidFill>
                </a:rPr>
                <a:t>&gt;95%</a:t>
              </a:r>
              <a:endParaRPr lang="en-US" sz="2800" dirty="0">
                <a:solidFill>
                  <a:srgbClr val="FFD9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64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41"/>
          <p:cNvSpPr txBox="1">
            <a:spLocks noChangeArrowheads="1"/>
          </p:cNvSpPr>
          <p:nvPr/>
        </p:nvSpPr>
        <p:spPr bwMode="auto">
          <a:xfrm>
            <a:off x="1155258" y="153190"/>
            <a:ext cx="6881097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4800"/>
              </a:spcAft>
            </a:pPr>
            <a:r>
              <a:rPr lang="en-US" altLang="zh-CN" i="1" dirty="0" smtClean="0">
                <a:solidFill>
                  <a:srgbClr val="000000"/>
                </a:solidFill>
                <a:latin typeface="Arial Black"/>
                <a:ea typeface="SimSun" charset="0"/>
                <a:cs typeface="Arial Black"/>
              </a:rPr>
              <a:t>ADAMTS13</a:t>
            </a:r>
            <a:r>
              <a:rPr lang="en-US" altLang="zh-CN" dirty="0" smtClean="0">
                <a:solidFill>
                  <a:srgbClr val="000000"/>
                </a:solidFill>
                <a:latin typeface="Arial Black"/>
                <a:ea typeface="SimSun" charset="0"/>
                <a:cs typeface="Arial Black"/>
              </a:rPr>
              <a:t> mutations are the primary cause of hereditary TTP</a:t>
            </a:r>
            <a:endParaRPr lang="en-US" altLang="zh-CN" dirty="0">
              <a:solidFill>
                <a:srgbClr val="000000"/>
              </a:solidFill>
              <a:latin typeface="Arial Black"/>
              <a:ea typeface="SimSun" charset="0"/>
              <a:cs typeface="Arial Black"/>
            </a:endParaRPr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4706520" y="6188761"/>
            <a:ext cx="3629569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00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Levy et al. Nature, 2001.</a:t>
            </a:r>
          </a:p>
          <a:p>
            <a:pPr eaLnBrk="1" hangingPunct="1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Zheng &amp; Sadler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 Ann. Rev.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Pathol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.,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2008;3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:249-77. </a:t>
            </a:r>
          </a:p>
        </p:txBody>
      </p:sp>
      <p:pic>
        <p:nvPicPr>
          <p:cNvPr id="33797" name="Picture 6" descr="Fig 3_Mutation found in ADAMTS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250423"/>
            <a:ext cx="7578148" cy="317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3324404" y="4552586"/>
            <a:ext cx="2923409" cy="92333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000000"/>
                </a:solidFill>
                <a:latin typeface="+mn-lt"/>
                <a:ea typeface="SimSun" charset="0"/>
                <a:cs typeface="SimSun" charset="0"/>
              </a:rPr>
              <a:t>59% missense; 13% nonsense</a:t>
            </a:r>
          </a:p>
          <a:p>
            <a:pPr eaLnBrk="1" hangingPunct="1"/>
            <a:r>
              <a:rPr lang="en-US" altLang="zh-CN" sz="1800" dirty="0">
                <a:solidFill>
                  <a:srgbClr val="000000"/>
                </a:solidFill>
                <a:latin typeface="+mn-lt"/>
                <a:ea typeface="SimSun" charset="0"/>
                <a:cs typeface="SimSun" charset="0"/>
              </a:rPr>
              <a:t>13% deletions;  6% insertions</a:t>
            </a:r>
          </a:p>
          <a:p>
            <a:pPr eaLnBrk="1" hangingPunct="1"/>
            <a:r>
              <a:rPr lang="en-US" altLang="zh-CN" sz="1800" dirty="0">
                <a:solidFill>
                  <a:srgbClr val="000000"/>
                </a:solidFill>
                <a:latin typeface="+mn-lt"/>
                <a:ea typeface="SimSun" charset="0"/>
                <a:cs typeface="SimSun" charset="0"/>
              </a:rPr>
              <a:t>9% </a:t>
            </a:r>
            <a:r>
              <a:rPr lang="en-US" altLang="zh-CN" sz="1800" dirty="0" smtClean="0">
                <a:solidFill>
                  <a:srgbClr val="000000"/>
                </a:solidFill>
                <a:latin typeface="+mn-lt"/>
                <a:ea typeface="SimSun" charset="0"/>
                <a:cs typeface="SimSun" charset="0"/>
              </a:rPr>
              <a:t>alternative splicing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8296" y="5631450"/>
            <a:ext cx="779456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 majority of cases have compound heterozygous mutations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1084" y="4774576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&gt;200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1077" y="1074614"/>
            <a:ext cx="7629769" cy="153376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on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8091" y="2995246"/>
            <a:ext cx="7760678" cy="14302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	- 195 kDa protein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	- Produced in liver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	- Plasma concentration: 0.5-1.2 mg/</a:t>
            </a:r>
            <a:r>
              <a:rPr lang="en-US" sz="2000" dirty="0" err="1" smtClean="0">
                <a:solidFill>
                  <a:schemeClr val="tx1"/>
                </a:solidFill>
                <a:latin typeface="Arial"/>
                <a:cs typeface="Arial"/>
              </a:rPr>
              <a:t>dL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7464" y="1348154"/>
            <a:ext cx="635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The only known function is to cleave von Willebrand factor, thereby reducing platelet agglutination and thrombus formation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44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263" y="0"/>
            <a:ext cx="8073969" cy="98219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 Black"/>
                <a:cs typeface="Arial Black"/>
              </a:rPr>
              <a:t>Age of onset for the 1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st</a:t>
            </a:r>
            <a:r>
              <a:rPr lang="en-US" sz="2000" b="1" dirty="0" smtClean="0">
                <a:solidFill>
                  <a:srgbClr val="000000"/>
                </a:solidFill>
                <a:latin typeface="Arial Black"/>
                <a:cs typeface="Arial Black"/>
              </a:rPr>
              <a:t> thrombocytopenia in patients with hereditary TTP varies greatly</a:t>
            </a:r>
            <a:endParaRPr lang="en-US" sz="2000" b="1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1670" y="6278448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Fujimura et al. ADAMTS13 Biology and Disease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ed. By G.M. Rodgers, Springer 2015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732" t="1926" r="1359" b="2118"/>
          <a:stretch/>
        </p:blipFill>
        <p:spPr>
          <a:xfrm>
            <a:off x="626485" y="1386443"/>
            <a:ext cx="7590484" cy="402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2328" y="1587309"/>
            <a:ext cx="12235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cs typeface="Arial"/>
              </a:rPr>
              <a:t>Early onset</a:t>
            </a:r>
          </a:p>
          <a:p>
            <a:r>
              <a:rPr lang="en-US" sz="1800" dirty="0" smtClean="0">
                <a:cs typeface="Arial"/>
              </a:rPr>
              <a:t>(75%)</a:t>
            </a:r>
            <a:endParaRPr lang="en-US" sz="1800" dirty="0"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6171" y="2977428"/>
            <a:ext cx="1753267" cy="369332"/>
          </a:xfrm>
          <a:prstGeom prst="rect">
            <a:avLst/>
          </a:prstGeom>
          <a:solidFill>
            <a:srgbClr val="E2F0D9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cs typeface="Arial"/>
              </a:rPr>
              <a:t>Late onset (25%)</a:t>
            </a:r>
            <a:endParaRPr lang="en-US" sz="1800" dirty="0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99485" y="3530827"/>
            <a:ext cx="3934719" cy="0"/>
          </a:xfrm>
          <a:prstGeom prst="line">
            <a:avLst/>
          </a:prstGeom>
          <a:ln w="12700" cmpd="sng">
            <a:solidFill>
              <a:schemeClr val="bg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804873" y="1902957"/>
            <a:ext cx="220227" cy="293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22182" y="5519650"/>
            <a:ext cx="627925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Other genetic or environmental factors may contribute to the pathogenesis of TTP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2086" y="855181"/>
            <a:ext cx="452664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cs typeface="Arial"/>
              </a:rPr>
              <a:t>All patients except for one have ADAMTS13 activity &lt; 0.5%</a:t>
            </a:r>
            <a:endParaRPr lang="en-US" sz="18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3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70" y="163876"/>
            <a:ext cx="7780275" cy="88781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What could be a potential trigger?</a:t>
            </a:r>
            <a:endParaRPr lang="en-US" sz="3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485" y="1266453"/>
            <a:ext cx="781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Infection and inflammation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099" y="4957947"/>
            <a:ext cx="7323978" cy="120032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TTP must be differentiated from hemolytic uremic syndrome (HUS)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383" y="2080846"/>
            <a:ext cx="81963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Complement amplification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conditions</a:t>
            </a:r>
          </a:p>
          <a:p>
            <a:pPr marL="914400" lvl="1" indent="-457200">
              <a:buSzPct val="60000"/>
              <a:buFont typeface="Wingdings" charset="2"/>
              <a:buChar char="²"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Pregnancy</a:t>
            </a:r>
          </a:p>
          <a:p>
            <a:pPr marL="914400" lvl="1" indent="-457200">
              <a:buSzPct val="60000"/>
              <a:buFont typeface="Wingdings" charset="2"/>
              <a:buChar char="²"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Certain 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medications</a:t>
            </a:r>
          </a:p>
          <a:p>
            <a:pPr marL="914400" lvl="1" indent="-457200">
              <a:buSzPct val="60000"/>
              <a:buFont typeface="Wingdings" charset="2"/>
              <a:buChar char="²"/>
            </a:pP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Surgery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2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966" y="275612"/>
            <a:ext cx="79010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Black"/>
                <a:cs typeface="Arial Black"/>
              </a:rPr>
              <a:t>TTP vs. HUS</a:t>
            </a:r>
            <a:endParaRPr lang="en-US" sz="32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7413" y="1315353"/>
            <a:ext cx="1576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D966"/>
                </a:solidFill>
                <a:latin typeface="Arial"/>
                <a:cs typeface="Arial"/>
              </a:rPr>
              <a:t>Favors TTP</a:t>
            </a:r>
            <a:endParaRPr lang="en-US" sz="2000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9545" y="1295797"/>
            <a:ext cx="1638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D966"/>
                </a:solidFill>
                <a:latin typeface="Arial"/>
                <a:cs typeface="Arial"/>
              </a:rPr>
              <a:t>Favors HUS</a:t>
            </a:r>
            <a:endParaRPr lang="en-US" sz="2000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792" y="2064829"/>
            <a:ext cx="3815410" cy="246221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Platelets &lt; 30,000/</a:t>
            </a:r>
            <a:r>
              <a:rPr lang="en-US" sz="2200" dirty="0" err="1" smtClean="0">
                <a:solidFill>
                  <a:srgbClr val="FFD966"/>
                </a:solidFill>
                <a:latin typeface="Arial"/>
                <a:cs typeface="Arial"/>
              </a:rPr>
              <a:t>μl</a:t>
            </a:r>
            <a:endParaRPr lang="en-US" sz="2200" dirty="0" smtClean="0">
              <a:solidFill>
                <a:srgbClr val="FFD966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Normal or near normal renal function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Response to plasma exchange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ADAMTS13 activity (&lt;10%)*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1365" y="2061254"/>
            <a:ext cx="4103251" cy="2462212"/>
          </a:xfrm>
          <a:prstGeom prst="rect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Less severe thrombocytopenia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Significant renal dysfunction (cr. &gt;2.2 mg/</a:t>
            </a:r>
            <a:r>
              <a:rPr lang="en-US" sz="2200" dirty="0" err="1" smtClean="0">
                <a:solidFill>
                  <a:srgbClr val="FFD966"/>
                </a:solidFill>
                <a:latin typeface="Arial"/>
                <a:cs typeface="Arial"/>
              </a:rPr>
              <a:t>dL</a:t>
            </a: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Lack of complete response to plasma exchange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D966"/>
                </a:solidFill>
                <a:latin typeface="Arial"/>
                <a:cs typeface="Arial"/>
              </a:rPr>
              <a:t>Normal ADAMTS13 (&gt;20%)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2438" y="1820157"/>
            <a:ext cx="3203737" cy="0"/>
          </a:xfrm>
          <a:prstGeom prst="line">
            <a:avLst/>
          </a:prstGeom>
          <a:ln>
            <a:solidFill>
              <a:srgbClr val="FFCB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24986" y="1820157"/>
            <a:ext cx="3203737" cy="0"/>
          </a:xfrm>
          <a:prstGeom prst="line">
            <a:avLst/>
          </a:prstGeom>
          <a:ln>
            <a:solidFill>
              <a:srgbClr val="FFCB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252" y="4903149"/>
            <a:ext cx="832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*ADAMTS13 activity is the single most important test to distinguish TTP from aHUS.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304" y="6125060"/>
            <a:ext cx="306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Bentley. ADAMTS13 Biology and Disease</a:t>
            </a:r>
          </a:p>
          <a:p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ed. By G.M. Rodgers, Springer 2015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77" y="85115"/>
            <a:ext cx="8129954" cy="94456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How is ADAMTS13 test performed?</a:t>
            </a:r>
            <a:endParaRPr lang="en-US" sz="3200" b="1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5380" y="1575558"/>
            <a:ext cx="2133600" cy="845066"/>
            <a:chOff x="1005380" y="1575558"/>
            <a:chExt cx="2133600" cy="845066"/>
          </a:xfrm>
        </p:grpSpPr>
        <p:sp>
          <p:nvSpPr>
            <p:cNvPr id="4" name="Rectangle 3"/>
            <p:cNvSpPr/>
            <p:nvPr/>
          </p:nvSpPr>
          <p:spPr>
            <a:xfrm>
              <a:off x="1005380" y="1816858"/>
              <a:ext cx="2133600" cy="2794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58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399080" y="1816858"/>
              <a:ext cx="0" cy="279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un 6"/>
            <p:cNvSpPr/>
            <p:nvPr/>
          </p:nvSpPr>
          <p:spPr>
            <a:xfrm>
              <a:off x="1123587" y="1575558"/>
              <a:ext cx="304800" cy="254000"/>
            </a:xfrm>
            <a:prstGeom prst="sun">
              <a:avLst/>
            </a:prstGeom>
            <a:solidFill>
              <a:srgbClr val="3B3838"/>
            </a:solidFill>
            <a:ln>
              <a:solidFill>
                <a:srgbClr val="10234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un 7"/>
            <p:cNvSpPr/>
            <p:nvPr/>
          </p:nvSpPr>
          <p:spPr>
            <a:xfrm>
              <a:off x="1357073" y="1575558"/>
              <a:ext cx="304800" cy="254000"/>
            </a:xfrm>
            <a:prstGeom prst="sun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rgbClr val="1024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6825" y="2051292"/>
              <a:ext cx="9423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587"/>
                  </a:solidFill>
                </a:rPr>
                <a:t>Tyr-Met</a:t>
              </a:r>
              <a:endParaRPr lang="en-US" dirty="0">
                <a:solidFill>
                  <a:srgbClr val="FFF587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59283" y="1739905"/>
              <a:ext cx="15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FRETS-rVWF73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0505" y="2557393"/>
            <a:ext cx="3172402" cy="2631436"/>
            <a:chOff x="500505" y="2557393"/>
            <a:chExt cx="3172402" cy="2631436"/>
          </a:xfrm>
        </p:grpSpPr>
        <p:grpSp>
          <p:nvGrpSpPr>
            <p:cNvPr id="47" name="Group 46"/>
            <p:cNvGrpSpPr/>
            <p:nvPr/>
          </p:nvGrpSpPr>
          <p:grpSpPr>
            <a:xfrm>
              <a:off x="500505" y="2557393"/>
              <a:ext cx="3172402" cy="2631436"/>
              <a:chOff x="373510" y="2791849"/>
              <a:chExt cx="3172402" cy="2631436"/>
            </a:xfrm>
          </p:grpSpPr>
          <p:sp>
            <p:nvSpPr>
              <p:cNvPr id="12" name="Sun 11"/>
              <p:cNvSpPr/>
              <p:nvPr/>
            </p:nvSpPr>
            <p:spPr>
              <a:xfrm>
                <a:off x="546215" y="4529570"/>
                <a:ext cx="304800" cy="254000"/>
              </a:xfrm>
              <a:prstGeom prst="sun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9409314">
                <a:off x="739367" y="4926229"/>
                <a:ext cx="4821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587"/>
                    </a:solidFill>
                  </a:rPr>
                  <a:t>Tyr</a:t>
                </a:r>
                <a:endParaRPr lang="en-US" dirty="0">
                  <a:solidFill>
                    <a:srgbClr val="FFF587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9510607">
                <a:off x="373510" y="4851928"/>
                <a:ext cx="495300" cy="279400"/>
              </a:xfrm>
              <a:prstGeom prst="rect">
                <a:avLst/>
              </a:prstGeom>
              <a:solidFill>
                <a:srgbClr val="C4BD97"/>
              </a:solidFill>
              <a:ln>
                <a:solidFill>
                  <a:srgbClr val="FFF58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481126" y="4801128"/>
                <a:ext cx="1701800" cy="279400"/>
              </a:xfrm>
              <a:prstGeom prst="rect">
                <a:avLst/>
              </a:prstGeom>
              <a:solidFill>
                <a:srgbClr val="C4BD97"/>
              </a:solidFill>
              <a:ln>
                <a:solidFill>
                  <a:srgbClr val="FFF58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64859" y="5053953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587"/>
                    </a:solidFill>
                  </a:rPr>
                  <a:t>Met</a:t>
                </a:r>
                <a:endParaRPr lang="en-US" dirty="0">
                  <a:solidFill>
                    <a:srgbClr val="FFF587"/>
                  </a:solidFill>
                </a:endParaRPr>
              </a:p>
            </p:txBody>
          </p:sp>
          <p:sp>
            <p:nvSpPr>
              <p:cNvPr id="19" name="Sun 18"/>
              <p:cNvSpPr/>
              <p:nvPr/>
            </p:nvSpPr>
            <p:spPr>
              <a:xfrm>
                <a:off x="1373667" y="4572556"/>
                <a:ext cx="304800" cy="254000"/>
              </a:xfrm>
              <a:prstGeom prst="sun">
                <a:avLst/>
              </a:prstGeom>
              <a:solidFill>
                <a:srgbClr val="00E600"/>
              </a:solidFill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rot="10800000">
                <a:off x="995616" y="4545229"/>
                <a:ext cx="292100" cy="3175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1867031" y="2791849"/>
                <a:ext cx="0" cy="1441714"/>
              </a:xfrm>
              <a:prstGeom prst="straightConnector1">
                <a:avLst/>
              </a:prstGeom>
              <a:ln w="57150" cmpd="sng">
                <a:solidFill>
                  <a:schemeClr val="bg1">
                    <a:lumMod val="95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Isosceles Triangle 23"/>
              <p:cNvSpPr/>
              <p:nvPr/>
            </p:nvSpPr>
            <p:spPr>
              <a:xfrm rot="10800000">
                <a:off x="2009662" y="3356314"/>
                <a:ext cx="292100" cy="3175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302212" y="3286506"/>
                <a:ext cx="1243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587"/>
                    </a:solidFill>
                  </a:rPr>
                  <a:t>ADAMTS13</a:t>
                </a:r>
                <a:endParaRPr lang="en-US" dirty="0">
                  <a:solidFill>
                    <a:srgbClr val="FFF587"/>
                  </a:solidFill>
                </a:endParaRP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980764" y="4635290"/>
              <a:ext cx="123155" cy="1614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602261" y="4664362"/>
              <a:ext cx="0" cy="279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245754" y="1978451"/>
            <a:ext cx="4144584" cy="3484791"/>
            <a:chOff x="4245754" y="1978451"/>
            <a:chExt cx="4144584" cy="3484791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962764" y="2022236"/>
              <a:ext cx="4885" cy="2767202"/>
            </a:xfrm>
            <a:prstGeom prst="line">
              <a:avLst/>
            </a:prstGeom>
            <a:ln w="28575" cmpd="sng">
              <a:solidFill>
                <a:srgbClr val="F2F2F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80349" y="4769873"/>
              <a:ext cx="3238500" cy="0"/>
            </a:xfrm>
            <a:prstGeom prst="line">
              <a:avLst/>
            </a:prstGeom>
            <a:ln w="28575" cmpd="sng">
              <a:solidFill>
                <a:srgbClr val="F2F2F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4993049" y="2071638"/>
              <a:ext cx="2990894" cy="2717800"/>
            </a:xfrm>
            <a:custGeom>
              <a:avLst/>
              <a:gdLst>
                <a:gd name="connsiteX0" fmla="*/ 0 w 2990894"/>
                <a:gd name="connsiteY0" fmla="*/ 2717800 h 2717800"/>
                <a:gd name="connsiteX1" fmla="*/ 622300 w 2990894"/>
                <a:gd name="connsiteY1" fmla="*/ 1028700 h 2717800"/>
                <a:gd name="connsiteX2" fmla="*/ 2476500 w 2990894"/>
                <a:gd name="connsiteY2" fmla="*/ 152400 h 2717800"/>
                <a:gd name="connsiteX3" fmla="*/ 2959100 w 2990894"/>
                <a:gd name="connsiteY3" fmla="*/ 25400 h 2717800"/>
                <a:gd name="connsiteX4" fmla="*/ 2946400 w 2990894"/>
                <a:gd name="connsiteY4" fmla="*/ 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894" h="2717800">
                  <a:moveTo>
                    <a:pt x="0" y="2717800"/>
                  </a:moveTo>
                  <a:cubicBezTo>
                    <a:pt x="104775" y="2087033"/>
                    <a:pt x="209550" y="1456267"/>
                    <a:pt x="622300" y="1028700"/>
                  </a:cubicBezTo>
                  <a:cubicBezTo>
                    <a:pt x="1035050" y="601133"/>
                    <a:pt x="2087033" y="319617"/>
                    <a:pt x="2476500" y="152400"/>
                  </a:cubicBezTo>
                  <a:cubicBezTo>
                    <a:pt x="2865967" y="-14817"/>
                    <a:pt x="2880783" y="50800"/>
                    <a:pt x="2959100" y="25400"/>
                  </a:cubicBezTo>
                  <a:cubicBezTo>
                    <a:pt x="3037417" y="0"/>
                    <a:pt x="2946400" y="0"/>
                    <a:pt x="2946400" y="0"/>
                  </a:cubicBezTo>
                </a:path>
              </a:pathLst>
            </a:custGeom>
            <a:ln w="57150" cmpd="sng">
              <a:solidFill>
                <a:srgbClr val="00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4967649" y="4629644"/>
              <a:ext cx="3225800" cy="152400"/>
            </a:xfrm>
            <a:custGeom>
              <a:avLst/>
              <a:gdLst>
                <a:gd name="connsiteX0" fmla="*/ 0 w 3225800"/>
                <a:gd name="connsiteY0" fmla="*/ 152400 h 152400"/>
                <a:gd name="connsiteX1" fmla="*/ 3225800 w 3225800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5800" h="152400">
                  <a:moveTo>
                    <a:pt x="0" y="152400"/>
                  </a:moveTo>
                  <a:lnTo>
                    <a:pt x="3225800" y="0"/>
                  </a:lnTo>
                </a:path>
              </a:pathLst>
            </a:custGeom>
            <a:ln w="381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65542" y="2274058"/>
              <a:ext cx="8838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587"/>
                  </a:solidFill>
                </a:rPr>
                <a:t>Normal</a:t>
              </a:r>
              <a:endParaRPr lang="en-US" dirty="0">
                <a:solidFill>
                  <a:srgbClr val="FFF587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96465" y="4178806"/>
              <a:ext cx="12529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587"/>
                  </a:solidFill>
                </a:rPr>
                <a:t>TTP Patient</a:t>
              </a:r>
              <a:endParaRPr lang="en-US" dirty="0">
                <a:solidFill>
                  <a:srgbClr val="FFF587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02833" y="5093910"/>
              <a:ext cx="120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</a:rPr>
                <a:t>Time (min)</a:t>
              </a:r>
              <a:endParaRPr lang="en-US" dirty="0">
                <a:solidFill>
                  <a:srgbClr val="FFD966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2944413" y="3279792"/>
              <a:ext cx="2972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</a:rPr>
                <a:t>Rate of fluorescence (AU/sec)</a:t>
              </a:r>
              <a:endParaRPr lang="en-US" dirty="0">
                <a:solidFill>
                  <a:srgbClr val="FFD966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71684" y="4728314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</a:rPr>
                <a:t>60 </a:t>
              </a:r>
              <a:endParaRPr lang="en-US" dirty="0">
                <a:solidFill>
                  <a:srgbClr val="FFD966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502392" y="4714638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</a:rPr>
                <a:t>30 </a:t>
              </a:r>
              <a:endParaRPr lang="en-US" dirty="0">
                <a:solidFill>
                  <a:srgbClr val="FFD966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837712" y="472050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</a:rPr>
                <a:t>0 </a:t>
              </a:r>
              <a:endParaRPr lang="en-US" dirty="0">
                <a:solidFill>
                  <a:srgbClr val="FFD966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07177" y="4730270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</a:rPr>
                <a:t>15 </a:t>
              </a:r>
              <a:endParaRPr lang="en-US" dirty="0">
                <a:solidFill>
                  <a:srgbClr val="FFD966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276115" y="4726364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</a:rPr>
                <a:t>45 </a:t>
              </a:r>
              <a:endParaRPr lang="en-US" dirty="0">
                <a:solidFill>
                  <a:srgbClr val="FFD966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865073" y="2540006"/>
              <a:ext cx="89798" cy="0"/>
            </a:xfrm>
            <a:prstGeom prst="line">
              <a:avLst/>
            </a:prstGeom>
            <a:ln w="28575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880707" y="3639999"/>
              <a:ext cx="89798" cy="0"/>
            </a:xfrm>
            <a:prstGeom prst="line">
              <a:avLst/>
            </a:prstGeom>
            <a:ln w="28575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876803" y="4202697"/>
              <a:ext cx="89798" cy="0"/>
            </a:xfrm>
            <a:prstGeom prst="line">
              <a:avLst/>
            </a:prstGeom>
            <a:ln w="28575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872899" y="3094896"/>
              <a:ext cx="89798" cy="0"/>
            </a:xfrm>
            <a:prstGeom prst="line">
              <a:avLst/>
            </a:prstGeom>
            <a:ln w="28575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4882668" y="4775164"/>
              <a:ext cx="89798" cy="0"/>
            </a:xfrm>
            <a:prstGeom prst="line">
              <a:avLst/>
            </a:prstGeom>
            <a:ln w="28575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880707" y="2037883"/>
              <a:ext cx="89798" cy="0"/>
            </a:xfrm>
            <a:prstGeom prst="line">
              <a:avLst/>
            </a:prstGeom>
            <a:ln w="28575" cmpd="sng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973506" y="2754929"/>
            <a:ext cx="3200400" cy="2034516"/>
            <a:chOff x="4983275" y="2754929"/>
            <a:chExt cx="3200400" cy="2034516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4987187" y="2754929"/>
              <a:ext cx="444500" cy="2027115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983275" y="4629650"/>
              <a:ext cx="3200400" cy="159795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1084385" y="5812693"/>
            <a:ext cx="482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% Activity = Patient Slope/Normal Slope x100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24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70" y="2246922"/>
            <a:ext cx="3667081" cy="2794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310"/>
          <a:stretch/>
        </p:blipFill>
        <p:spPr>
          <a:xfrm>
            <a:off x="4561389" y="2246923"/>
            <a:ext cx="3703704" cy="2787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880141">
            <a:off x="1877091" y="4553936"/>
            <a:ext cx="738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(N=52)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18880141">
            <a:off x="3309257" y="4589107"/>
            <a:ext cx="738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(N=30)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 rot="18500965">
            <a:off x="5761336" y="4559798"/>
            <a:ext cx="738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(N=52)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 rot="18880141">
            <a:off x="7164198" y="4585199"/>
            <a:ext cx="738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(N=30)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615" y="302847"/>
            <a:ext cx="75418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Plasma ADAMTS13 activity and anti-ADAMTS13 IgG in patients with acquired TTP at UAB medical Center</a:t>
            </a:r>
            <a:endParaRPr lang="en-US" sz="2400" dirty="0">
              <a:latin typeface="Arial Black"/>
              <a:cs typeface="Arial Blac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615" y="6044208"/>
            <a:ext cx="2005623" cy="4034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8461" y="6027615"/>
            <a:ext cx="105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Cao et al.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4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531607" y="6419260"/>
            <a:ext cx="323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Casina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et al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, PNAS,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2015, Aug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4;112: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9620-5</a:t>
            </a:r>
          </a:p>
        </p:txBody>
      </p:sp>
      <p:pic>
        <p:nvPicPr>
          <p:cNvPr id="4" name="Picture 3" descr="Figure 3rev1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77095" r="2579"/>
          <a:stretch/>
        </p:blipFill>
        <p:spPr>
          <a:xfrm>
            <a:off x="251449" y="2675074"/>
            <a:ext cx="8608132" cy="2627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14" y="5387227"/>
            <a:ext cx="8382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Five small flexible loops in the spacer domain are specifically targeted by autoantibodies from TTP patients.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11222" y="1610482"/>
            <a:ext cx="5825780" cy="396521"/>
            <a:chOff x="1225929" y="1574754"/>
            <a:chExt cx="6858440" cy="4219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7" b="91358"/>
            <a:stretch/>
          </p:blipFill>
          <p:spPr>
            <a:xfrm>
              <a:off x="1225929" y="1574754"/>
              <a:ext cx="6858440" cy="41456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277315" y="1813140"/>
              <a:ext cx="2422495" cy="1835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99811" y="1811387"/>
              <a:ext cx="932293" cy="1835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32104" y="1813140"/>
              <a:ext cx="550567" cy="183517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45342" y="1813140"/>
              <a:ext cx="1839027" cy="18351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82671" y="1811387"/>
              <a:ext cx="1062671" cy="1835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69867" y="125917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Anti-A13 IgGs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847538" y="1599480"/>
            <a:ext cx="261029" cy="19741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7013794" y="1921704"/>
            <a:ext cx="312779" cy="330609"/>
          </a:xfrm>
          <a:custGeom>
            <a:avLst/>
            <a:gdLst>
              <a:gd name="connsiteX0" fmla="*/ 113739 w 312779"/>
              <a:gd name="connsiteY0" fmla="*/ 9478 h 330609"/>
              <a:gd name="connsiteX1" fmla="*/ 180086 w 312779"/>
              <a:gd name="connsiteY1" fmla="*/ 0 h 330609"/>
              <a:gd name="connsiteX2" fmla="*/ 284345 w 312779"/>
              <a:gd name="connsiteY2" fmla="*/ 18955 h 330609"/>
              <a:gd name="connsiteX3" fmla="*/ 312779 w 312779"/>
              <a:gd name="connsiteY3" fmla="*/ 132682 h 330609"/>
              <a:gd name="connsiteX4" fmla="*/ 293823 w 312779"/>
              <a:gd name="connsiteY4" fmla="*/ 236932 h 330609"/>
              <a:gd name="connsiteX5" fmla="*/ 255911 w 312779"/>
              <a:gd name="connsiteY5" fmla="*/ 293796 h 330609"/>
              <a:gd name="connsiteX6" fmla="*/ 199042 w 312779"/>
              <a:gd name="connsiteY6" fmla="*/ 312751 h 330609"/>
              <a:gd name="connsiteX7" fmla="*/ 2 w 312779"/>
              <a:gd name="connsiteY7" fmla="*/ 293796 h 33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779" h="330609">
                <a:moveTo>
                  <a:pt x="113739" y="9478"/>
                </a:moveTo>
                <a:cubicBezTo>
                  <a:pt x="135855" y="6319"/>
                  <a:pt x="157746" y="0"/>
                  <a:pt x="180086" y="0"/>
                </a:cubicBezTo>
                <a:cubicBezTo>
                  <a:pt x="233670" y="0"/>
                  <a:pt x="244358" y="5627"/>
                  <a:pt x="284345" y="18955"/>
                </a:cubicBezTo>
                <a:cubicBezTo>
                  <a:pt x="309378" y="94049"/>
                  <a:pt x="300016" y="56111"/>
                  <a:pt x="312779" y="132682"/>
                </a:cubicBezTo>
                <a:cubicBezTo>
                  <a:pt x="310713" y="149208"/>
                  <a:pt x="307963" y="211482"/>
                  <a:pt x="293823" y="236932"/>
                </a:cubicBezTo>
                <a:cubicBezTo>
                  <a:pt x="282759" y="256846"/>
                  <a:pt x="277523" y="286592"/>
                  <a:pt x="255911" y="293796"/>
                </a:cubicBezTo>
                <a:lnTo>
                  <a:pt x="199042" y="312751"/>
                </a:lnTo>
                <a:cubicBezTo>
                  <a:pt x="-3153" y="303123"/>
                  <a:pt x="2" y="369695"/>
                  <a:pt x="2" y="293796"/>
                </a:cubicBezTo>
              </a:path>
            </a:pathLst>
          </a:cu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60347" y="2120728"/>
            <a:ext cx="312777" cy="1800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602309" y="2121492"/>
            <a:ext cx="312777" cy="18006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08572" y="2119041"/>
            <a:ext cx="199040" cy="1895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023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910282" y="2119041"/>
            <a:ext cx="199040" cy="1895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023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711992" y="2119041"/>
            <a:ext cx="199040" cy="1895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023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504224" y="2119041"/>
            <a:ext cx="199040" cy="1895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023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296456" y="2119041"/>
            <a:ext cx="199040" cy="1895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023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6098166" y="2119041"/>
            <a:ext cx="199040" cy="1895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023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918832" y="2119041"/>
            <a:ext cx="199040" cy="18954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0234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55128" y="2243931"/>
            <a:ext cx="493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CUB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6332126" y="2254173"/>
            <a:ext cx="81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TSP1 2-8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6701019" y="1466797"/>
            <a:ext cx="0" cy="28431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692292" y="1723447"/>
            <a:ext cx="94031" cy="18878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625195" y="1743165"/>
            <a:ext cx="67848" cy="17854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806029" y="1458088"/>
            <a:ext cx="0" cy="28431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797302" y="1714738"/>
            <a:ext cx="94031" cy="18878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730205" y="1734456"/>
            <a:ext cx="67848" cy="17854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071656" y="1429649"/>
            <a:ext cx="0" cy="284319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062929" y="1686299"/>
            <a:ext cx="94031" cy="188783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995832" y="1706017"/>
            <a:ext cx="67848" cy="178542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176666" y="1420940"/>
            <a:ext cx="0" cy="284319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167939" y="1677590"/>
            <a:ext cx="94031" cy="188783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3100842" y="1697308"/>
            <a:ext cx="67848" cy="178542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722347" y="1459618"/>
            <a:ext cx="0" cy="284319"/>
          </a:xfrm>
          <a:prstGeom prst="line">
            <a:avLst/>
          </a:prstGeom>
          <a:ln w="381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713620" y="1716268"/>
            <a:ext cx="94031" cy="188783"/>
          </a:xfrm>
          <a:prstGeom prst="line">
            <a:avLst/>
          </a:prstGeom>
          <a:ln w="381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646523" y="1735986"/>
            <a:ext cx="67848" cy="178542"/>
          </a:xfrm>
          <a:prstGeom prst="line">
            <a:avLst/>
          </a:prstGeom>
          <a:ln w="38100" cmpd="sng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1231" y="156307"/>
            <a:ext cx="8430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Autoantibodies appear to bind the spacer domain where it interacts with substrate VWF</a:t>
            </a:r>
            <a:endParaRPr lang="en-US" sz="2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627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903" y="273568"/>
            <a:ext cx="4691636" cy="69633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Arial Black"/>
                <a:cs typeface="Arial Black"/>
              </a:rPr>
              <a:t>How do you treat TTP?</a:t>
            </a:r>
            <a:endParaRPr lang="en-US" sz="28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814" y="1206539"/>
            <a:ext cx="8244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Hereditary TTP</a:t>
            </a: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Plasma infusion or rADAMTS13 (clinical trial)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537" y="2325076"/>
            <a:ext cx="7483231" cy="409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Acquired TTP </a:t>
            </a:r>
          </a:p>
          <a:p>
            <a:pPr marL="914400" lvl="1" indent="-457200">
              <a:buSzPct val="60000"/>
              <a:buFont typeface="Wingdings" charset="2"/>
              <a:buChar char="²"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Plasma exchange </a:t>
            </a:r>
          </a:p>
          <a:p>
            <a:pPr marL="914400" lvl="1" indent="-457200">
              <a:buSzPct val="60000"/>
              <a:buFont typeface="Wingdings" charset="2"/>
              <a:buChar char="²"/>
            </a:pP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Immune suppression </a:t>
            </a:r>
          </a:p>
          <a:p>
            <a:pPr marL="1371600" lvl="2" indent="-457200">
              <a:lnSpc>
                <a:spcPct val="110000"/>
              </a:lnSpc>
              <a:buSzPct val="60000"/>
              <a:buFont typeface="Wingdings" charset="2"/>
              <a:buChar char="ü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Corticosteroids</a:t>
            </a:r>
          </a:p>
          <a:p>
            <a:pPr marL="1371600" lvl="2" indent="-457200">
              <a:lnSpc>
                <a:spcPct val="110000"/>
              </a:lnSpc>
              <a:buSzPct val="60000"/>
              <a:buFont typeface="Wingdings" charset="2"/>
              <a:buChar char="ü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Vincristine </a:t>
            </a:r>
          </a:p>
          <a:p>
            <a:pPr marL="1371600" lvl="2" indent="-457200">
              <a:lnSpc>
                <a:spcPct val="110000"/>
              </a:lnSpc>
              <a:buSzPct val="60000"/>
              <a:buFont typeface="Wingdings" charset="2"/>
              <a:buChar char="ü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Cyclosporine </a:t>
            </a:r>
          </a:p>
          <a:p>
            <a:pPr marL="1371600" lvl="2" indent="-457200">
              <a:lnSpc>
                <a:spcPct val="110000"/>
              </a:lnSpc>
              <a:buSzPct val="60000"/>
              <a:buFont typeface="Wingdings" charset="2"/>
              <a:buChar char="ü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Cyclophosphamide </a:t>
            </a:r>
          </a:p>
          <a:p>
            <a:pPr marL="1371600" lvl="2" indent="-457200">
              <a:lnSpc>
                <a:spcPct val="110000"/>
              </a:lnSpc>
              <a:buSzPct val="60000"/>
              <a:buFont typeface="Wingdings" charset="2"/>
              <a:buChar char="ü"/>
            </a:pP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Rituximab </a:t>
            </a: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and </a:t>
            </a:r>
          </a:p>
          <a:p>
            <a:pPr marL="1371600" lvl="2" indent="-457200">
              <a:lnSpc>
                <a:spcPct val="110000"/>
              </a:lnSpc>
              <a:buSzPct val="60000"/>
              <a:buFont typeface="Wingdings" charset="2"/>
              <a:buChar char="ü"/>
            </a:pPr>
            <a:r>
              <a:rPr lang="en-US" sz="2400" dirty="0" err="1">
                <a:solidFill>
                  <a:srgbClr val="FFD966"/>
                </a:solidFill>
                <a:latin typeface="Arial"/>
                <a:cs typeface="Arial"/>
              </a:rPr>
              <a:t>Bortezomib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2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74505" y="205296"/>
            <a:ext cx="7202354" cy="792289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Platelet counts in patients with hereditary TTP after plasma infusion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76" y="1377461"/>
            <a:ext cx="6843250" cy="44656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876381" y="6265291"/>
            <a:ext cx="5044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Furlan &amp;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Lammle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Best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Pract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Res.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Clin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Haematol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. 2001, 14, 437-454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64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6624" y="263810"/>
            <a:ext cx="15981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Outline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708" y="1069169"/>
            <a:ext cx="8052600" cy="364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FFD966"/>
                </a:solidFill>
                <a:latin typeface="Arial"/>
                <a:cs typeface="Arial"/>
              </a:rPr>
              <a:t>A patient I saw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FFD966"/>
                </a:solidFill>
                <a:latin typeface="Arial"/>
                <a:cs typeface="Arial"/>
              </a:rPr>
              <a:t>Discovery of the mechanism of the disease 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FFD966"/>
                </a:solidFill>
                <a:latin typeface="Arial"/>
                <a:cs typeface="Arial"/>
              </a:rPr>
              <a:t>How can a laboratory help diagnosis?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FFD966"/>
                </a:solidFill>
                <a:latin typeface="Arial"/>
                <a:cs typeface="Arial"/>
              </a:rPr>
              <a:t>Current and potential novel therapeutics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/>
              <a:buChar char="•"/>
            </a:pPr>
            <a:r>
              <a:rPr lang="en-US" sz="3200" dirty="0" smtClean="0">
                <a:solidFill>
                  <a:srgbClr val="FFD966"/>
                </a:solidFill>
                <a:latin typeface="Arial"/>
                <a:cs typeface="Arial"/>
              </a:rPr>
              <a:t>Prospective</a:t>
            </a:r>
          </a:p>
        </p:txBody>
      </p:sp>
    </p:spTree>
    <p:extLst>
      <p:ext uri="{BB962C8B-B14F-4D97-AF65-F5344CB8AC3E}">
        <p14:creationId xmlns:p14="http://schemas.microsoft.com/office/powerpoint/2010/main" val="100358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257" r="46688" b="11062"/>
          <a:stretch/>
        </p:blipFill>
        <p:spPr>
          <a:xfrm>
            <a:off x="4396148" y="1875675"/>
            <a:ext cx="2051540" cy="40347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0539" y="195384"/>
            <a:ext cx="593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 Black"/>
                <a:cs typeface="Arial Black"/>
              </a:rPr>
              <a:t>AAV8-based gene </a:t>
            </a:r>
            <a:r>
              <a:rPr lang="en-US" sz="2400" dirty="0">
                <a:latin typeface="Arial Black"/>
                <a:cs typeface="Arial Black"/>
              </a:rPr>
              <a:t>t</a:t>
            </a:r>
            <a:r>
              <a:rPr lang="en-US" sz="2400" dirty="0" smtClean="0">
                <a:latin typeface="Arial Black"/>
                <a:cs typeface="Arial Black"/>
              </a:rPr>
              <a:t>herapy for cure </a:t>
            </a:r>
          </a:p>
          <a:p>
            <a:pPr algn="ctr"/>
            <a:r>
              <a:rPr lang="en-US" sz="2400" dirty="0" smtClean="0">
                <a:latin typeface="Arial Black"/>
                <a:cs typeface="Arial Black"/>
              </a:rPr>
              <a:t>of hereditary TTP</a:t>
            </a:r>
            <a:endParaRPr lang="en-US" sz="2400" dirty="0">
              <a:latin typeface="Arial Black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021" r="14573"/>
          <a:stretch/>
        </p:blipFill>
        <p:spPr>
          <a:xfrm>
            <a:off x="4396148" y="3579430"/>
            <a:ext cx="2598615" cy="2324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63630" y="2149204"/>
            <a:ext cx="3087061" cy="108439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86144" y="1680284"/>
            <a:ext cx="1502562" cy="1350960"/>
            <a:chOff x="943117" y="2373922"/>
            <a:chExt cx="1502562" cy="13509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r="18814"/>
            <a:stretch/>
          </p:blipFill>
          <p:spPr>
            <a:xfrm>
              <a:off x="943117" y="2373922"/>
              <a:ext cx="1264729" cy="13509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88620" y="2842846"/>
              <a:ext cx="81304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/>
                  <a:cs typeface="Arial"/>
                </a:rPr>
                <a:t>pAAV8-</a:t>
              </a:r>
            </a:p>
            <a:p>
              <a:pPr algn="ctr"/>
              <a:r>
                <a:rPr lang="en-US" sz="1100" b="1" dirty="0" err="1" smtClean="0">
                  <a:latin typeface="Arial"/>
                  <a:cs typeface="Arial"/>
                </a:rPr>
                <a:t>mMDTCS</a:t>
              </a:r>
              <a:endParaRPr lang="en-US" sz="1100" b="1" dirty="0">
                <a:latin typeface="Arial"/>
                <a:cs typeface="Arial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914690" y="2813538"/>
              <a:ext cx="254137" cy="683846"/>
            </a:xfrm>
            <a:custGeom>
              <a:avLst/>
              <a:gdLst>
                <a:gd name="connsiteX0" fmla="*/ 175926 w 254137"/>
                <a:gd name="connsiteY0" fmla="*/ 0 h 683846"/>
                <a:gd name="connsiteX1" fmla="*/ 205233 w 254137"/>
                <a:gd name="connsiteY1" fmla="*/ 48846 h 683846"/>
                <a:gd name="connsiteX2" fmla="*/ 234541 w 254137"/>
                <a:gd name="connsiteY2" fmla="*/ 97693 h 683846"/>
                <a:gd name="connsiteX3" fmla="*/ 254079 w 254137"/>
                <a:gd name="connsiteY3" fmla="*/ 156308 h 683846"/>
                <a:gd name="connsiteX4" fmla="*/ 244310 w 254137"/>
                <a:gd name="connsiteY4" fmla="*/ 341923 h 683846"/>
                <a:gd name="connsiteX5" fmla="*/ 215003 w 254137"/>
                <a:gd name="connsiteY5" fmla="*/ 429846 h 683846"/>
                <a:gd name="connsiteX6" fmla="*/ 185695 w 254137"/>
                <a:gd name="connsiteY6" fmla="*/ 517769 h 683846"/>
                <a:gd name="connsiteX7" fmla="*/ 175926 w 254137"/>
                <a:gd name="connsiteY7" fmla="*/ 547077 h 683846"/>
                <a:gd name="connsiteX8" fmla="*/ 156387 w 254137"/>
                <a:gd name="connsiteY8" fmla="*/ 566616 h 683846"/>
                <a:gd name="connsiteX9" fmla="*/ 136849 w 254137"/>
                <a:gd name="connsiteY9" fmla="*/ 595923 h 683846"/>
                <a:gd name="connsiteX10" fmla="*/ 78233 w 254137"/>
                <a:gd name="connsiteY10" fmla="*/ 625231 h 683846"/>
                <a:gd name="connsiteX11" fmla="*/ 48926 w 254137"/>
                <a:gd name="connsiteY11" fmla="*/ 644769 h 683846"/>
                <a:gd name="connsiteX12" fmla="*/ 29387 w 254137"/>
                <a:gd name="connsiteY12" fmla="*/ 664308 h 683846"/>
                <a:gd name="connsiteX13" fmla="*/ 79 w 254137"/>
                <a:gd name="connsiteY13" fmla="*/ 683846 h 68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137" h="683846">
                  <a:moveTo>
                    <a:pt x="175926" y="0"/>
                  </a:moveTo>
                  <a:cubicBezTo>
                    <a:pt x="185695" y="16282"/>
                    <a:pt x="196741" y="31863"/>
                    <a:pt x="205233" y="48846"/>
                  </a:cubicBezTo>
                  <a:cubicBezTo>
                    <a:pt x="230597" y="99573"/>
                    <a:pt x="196380" y="59530"/>
                    <a:pt x="234541" y="97693"/>
                  </a:cubicBezTo>
                  <a:cubicBezTo>
                    <a:pt x="241054" y="117231"/>
                    <a:pt x="255161" y="135741"/>
                    <a:pt x="254079" y="156308"/>
                  </a:cubicBezTo>
                  <a:cubicBezTo>
                    <a:pt x="250823" y="218180"/>
                    <a:pt x="251692" y="280407"/>
                    <a:pt x="244310" y="341923"/>
                  </a:cubicBezTo>
                  <a:cubicBezTo>
                    <a:pt x="244310" y="341925"/>
                    <a:pt x="219888" y="415191"/>
                    <a:pt x="215003" y="429846"/>
                  </a:cubicBezTo>
                  <a:lnTo>
                    <a:pt x="185695" y="517769"/>
                  </a:lnTo>
                  <a:cubicBezTo>
                    <a:pt x="182439" y="527538"/>
                    <a:pt x="183208" y="539795"/>
                    <a:pt x="175926" y="547077"/>
                  </a:cubicBezTo>
                  <a:cubicBezTo>
                    <a:pt x="169413" y="553590"/>
                    <a:pt x="162141" y="559424"/>
                    <a:pt x="156387" y="566616"/>
                  </a:cubicBezTo>
                  <a:cubicBezTo>
                    <a:pt x="149053" y="575784"/>
                    <a:pt x="145151" y="587621"/>
                    <a:pt x="136849" y="595923"/>
                  </a:cubicBezTo>
                  <a:cubicBezTo>
                    <a:pt x="117910" y="614862"/>
                    <a:pt x="102071" y="617285"/>
                    <a:pt x="78233" y="625231"/>
                  </a:cubicBezTo>
                  <a:cubicBezTo>
                    <a:pt x="68464" y="631744"/>
                    <a:pt x="58094" y="637435"/>
                    <a:pt x="48926" y="644769"/>
                  </a:cubicBezTo>
                  <a:cubicBezTo>
                    <a:pt x="41734" y="650523"/>
                    <a:pt x="37285" y="659569"/>
                    <a:pt x="29387" y="664308"/>
                  </a:cubicBezTo>
                  <a:cubicBezTo>
                    <a:pt x="-3010" y="683746"/>
                    <a:pt x="79" y="661047"/>
                    <a:pt x="79" y="683846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17358522">
              <a:off x="2002277" y="3119324"/>
              <a:ext cx="6405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/>
                  <a:cs typeface="Arial"/>
                </a:rPr>
                <a:t>MDTCS</a:t>
              </a:r>
              <a:endParaRPr lang="en-US" sz="1000" b="1" dirty="0">
                <a:latin typeface="Arial"/>
                <a:cs typeface="Arial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r="66170"/>
          <a:stretch/>
        </p:blipFill>
        <p:spPr>
          <a:xfrm>
            <a:off x="2411059" y="3238473"/>
            <a:ext cx="1115647" cy="11077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26703" y="2930751"/>
            <a:ext cx="894862" cy="90463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960087" y="4337522"/>
            <a:ext cx="1221143" cy="1699853"/>
          </a:xfrm>
          <a:custGeom>
            <a:avLst/>
            <a:gdLst>
              <a:gd name="connsiteX0" fmla="*/ 68385 w 1123501"/>
              <a:gd name="connsiteY0" fmla="*/ 0 h 1709615"/>
              <a:gd name="connsiteX1" fmla="*/ 39077 w 1123501"/>
              <a:gd name="connsiteY1" fmla="*/ 429846 h 1709615"/>
              <a:gd name="connsiteX2" fmla="*/ 19539 w 1123501"/>
              <a:gd name="connsiteY2" fmla="*/ 566615 h 1709615"/>
              <a:gd name="connsiteX3" fmla="*/ 0 w 1123501"/>
              <a:gd name="connsiteY3" fmla="*/ 752231 h 1709615"/>
              <a:gd name="connsiteX4" fmla="*/ 9770 w 1123501"/>
              <a:gd name="connsiteY4" fmla="*/ 791308 h 1709615"/>
              <a:gd name="connsiteX5" fmla="*/ 29308 w 1123501"/>
              <a:gd name="connsiteY5" fmla="*/ 849923 h 1709615"/>
              <a:gd name="connsiteX6" fmla="*/ 39077 w 1123501"/>
              <a:gd name="connsiteY6" fmla="*/ 889000 h 1709615"/>
              <a:gd name="connsiteX7" fmla="*/ 68385 w 1123501"/>
              <a:gd name="connsiteY7" fmla="*/ 1084384 h 1709615"/>
              <a:gd name="connsiteX8" fmla="*/ 87924 w 1123501"/>
              <a:gd name="connsiteY8" fmla="*/ 1172308 h 1709615"/>
              <a:gd name="connsiteX9" fmla="*/ 97693 w 1123501"/>
              <a:gd name="connsiteY9" fmla="*/ 1240692 h 1709615"/>
              <a:gd name="connsiteX10" fmla="*/ 117231 w 1123501"/>
              <a:gd name="connsiteY10" fmla="*/ 1309077 h 1709615"/>
              <a:gd name="connsiteX11" fmla="*/ 136770 w 1123501"/>
              <a:gd name="connsiteY11" fmla="*/ 1377461 h 1709615"/>
              <a:gd name="connsiteX12" fmla="*/ 156308 w 1123501"/>
              <a:gd name="connsiteY12" fmla="*/ 1406769 h 1709615"/>
              <a:gd name="connsiteX13" fmla="*/ 166077 w 1123501"/>
              <a:gd name="connsiteY13" fmla="*/ 1436077 h 1709615"/>
              <a:gd name="connsiteX14" fmla="*/ 214924 w 1123501"/>
              <a:gd name="connsiteY14" fmla="*/ 1475154 h 1709615"/>
              <a:gd name="connsiteX15" fmla="*/ 234462 w 1123501"/>
              <a:gd name="connsiteY15" fmla="*/ 1504461 h 1709615"/>
              <a:gd name="connsiteX16" fmla="*/ 293077 w 1123501"/>
              <a:gd name="connsiteY16" fmla="*/ 1533769 h 1709615"/>
              <a:gd name="connsiteX17" fmla="*/ 351693 w 1123501"/>
              <a:gd name="connsiteY17" fmla="*/ 1572846 h 1709615"/>
              <a:gd name="connsiteX18" fmla="*/ 381000 w 1123501"/>
              <a:gd name="connsiteY18" fmla="*/ 1592384 h 1709615"/>
              <a:gd name="connsiteX19" fmla="*/ 410308 w 1123501"/>
              <a:gd name="connsiteY19" fmla="*/ 1602154 h 1709615"/>
              <a:gd name="connsiteX20" fmla="*/ 449385 w 1123501"/>
              <a:gd name="connsiteY20" fmla="*/ 1611923 h 1709615"/>
              <a:gd name="connsiteX21" fmla="*/ 488462 w 1123501"/>
              <a:gd name="connsiteY21" fmla="*/ 1631461 h 1709615"/>
              <a:gd name="connsiteX22" fmla="*/ 527539 w 1123501"/>
              <a:gd name="connsiteY22" fmla="*/ 1641231 h 1709615"/>
              <a:gd name="connsiteX23" fmla="*/ 586154 w 1123501"/>
              <a:gd name="connsiteY23" fmla="*/ 1660769 h 1709615"/>
              <a:gd name="connsiteX24" fmla="*/ 683847 w 1123501"/>
              <a:gd name="connsiteY24" fmla="*/ 1690077 h 1709615"/>
              <a:gd name="connsiteX25" fmla="*/ 713154 w 1123501"/>
              <a:gd name="connsiteY25" fmla="*/ 1699846 h 1709615"/>
              <a:gd name="connsiteX26" fmla="*/ 771770 w 1123501"/>
              <a:gd name="connsiteY26" fmla="*/ 1709615 h 1709615"/>
              <a:gd name="connsiteX27" fmla="*/ 967154 w 1123501"/>
              <a:gd name="connsiteY27" fmla="*/ 1699846 h 1709615"/>
              <a:gd name="connsiteX28" fmla="*/ 1045308 w 1123501"/>
              <a:gd name="connsiteY28" fmla="*/ 1670538 h 1709615"/>
              <a:gd name="connsiteX29" fmla="*/ 1064847 w 1123501"/>
              <a:gd name="connsiteY29" fmla="*/ 1651000 h 1709615"/>
              <a:gd name="connsiteX30" fmla="*/ 1074616 w 1123501"/>
              <a:gd name="connsiteY30" fmla="*/ 1611923 h 1709615"/>
              <a:gd name="connsiteX31" fmla="*/ 1094154 w 1123501"/>
              <a:gd name="connsiteY31" fmla="*/ 1592384 h 1709615"/>
              <a:gd name="connsiteX32" fmla="*/ 1113693 w 1123501"/>
              <a:gd name="connsiteY32" fmla="*/ 1563077 h 1709615"/>
              <a:gd name="connsiteX33" fmla="*/ 1123462 w 1123501"/>
              <a:gd name="connsiteY33" fmla="*/ 1455615 h 170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3501" h="1709615">
                <a:moveTo>
                  <a:pt x="68385" y="0"/>
                </a:moveTo>
                <a:cubicBezTo>
                  <a:pt x="61284" y="149133"/>
                  <a:pt x="57691" y="280931"/>
                  <a:pt x="39077" y="429846"/>
                </a:cubicBezTo>
                <a:cubicBezTo>
                  <a:pt x="8182" y="677010"/>
                  <a:pt x="47709" y="369420"/>
                  <a:pt x="19539" y="566615"/>
                </a:cubicBezTo>
                <a:cubicBezTo>
                  <a:pt x="8867" y="641318"/>
                  <a:pt x="7272" y="672247"/>
                  <a:pt x="0" y="752231"/>
                </a:cubicBezTo>
                <a:cubicBezTo>
                  <a:pt x="3257" y="765257"/>
                  <a:pt x="5912" y="778448"/>
                  <a:pt x="9770" y="791308"/>
                </a:cubicBezTo>
                <a:cubicBezTo>
                  <a:pt x="15688" y="811035"/>
                  <a:pt x="24313" y="829943"/>
                  <a:pt x="29308" y="849923"/>
                </a:cubicBezTo>
                <a:lnTo>
                  <a:pt x="39077" y="889000"/>
                </a:lnTo>
                <a:cubicBezTo>
                  <a:pt x="58549" y="1083701"/>
                  <a:pt x="35938" y="889693"/>
                  <a:pt x="68385" y="1084384"/>
                </a:cubicBezTo>
                <a:cubicBezTo>
                  <a:pt x="79847" y="1153158"/>
                  <a:pt x="71890" y="1124208"/>
                  <a:pt x="87924" y="1172308"/>
                </a:cubicBezTo>
                <a:cubicBezTo>
                  <a:pt x="91180" y="1195103"/>
                  <a:pt x="93574" y="1218037"/>
                  <a:pt x="97693" y="1240692"/>
                </a:cubicBezTo>
                <a:cubicBezTo>
                  <a:pt x="105328" y="1282684"/>
                  <a:pt x="106769" y="1272458"/>
                  <a:pt x="117231" y="1309077"/>
                </a:cubicBezTo>
                <a:cubicBezTo>
                  <a:pt x="121407" y="1323693"/>
                  <a:pt x="128959" y="1361839"/>
                  <a:pt x="136770" y="1377461"/>
                </a:cubicBezTo>
                <a:cubicBezTo>
                  <a:pt x="142021" y="1387963"/>
                  <a:pt x="151057" y="1396267"/>
                  <a:pt x="156308" y="1406769"/>
                </a:cubicBezTo>
                <a:cubicBezTo>
                  <a:pt x="160913" y="1415980"/>
                  <a:pt x="160779" y="1427247"/>
                  <a:pt x="166077" y="1436077"/>
                </a:cubicBezTo>
                <a:cubicBezTo>
                  <a:pt x="175356" y="1451542"/>
                  <a:pt x="201615" y="1466281"/>
                  <a:pt x="214924" y="1475154"/>
                </a:cubicBezTo>
                <a:cubicBezTo>
                  <a:pt x="221437" y="1484923"/>
                  <a:pt x="226160" y="1496159"/>
                  <a:pt x="234462" y="1504461"/>
                </a:cubicBezTo>
                <a:cubicBezTo>
                  <a:pt x="253401" y="1523400"/>
                  <a:pt x="269240" y="1525823"/>
                  <a:pt x="293077" y="1533769"/>
                </a:cubicBezTo>
                <a:lnTo>
                  <a:pt x="351693" y="1572846"/>
                </a:lnTo>
                <a:cubicBezTo>
                  <a:pt x="361462" y="1579359"/>
                  <a:pt x="369862" y="1588671"/>
                  <a:pt x="381000" y="1592384"/>
                </a:cubicBezTo>
                <a:cubicBezTo>
                  <a:pt x="390769" y="1595641"/>
                  <a:pt x="400406" y="1599325"/>
                  <a:pt x="410308" y="1602154"/>
                </a:cubicBezTo>
                <a:cubicBezTo>
                  <a:pt x="423218" y="1605843"/>
                  <a:pt x="436813" y="1607209"/>
                  <a:pt x="449385" y="1611923"/>
                </a:cubicBezTo>
                <a:cubicBezTo>
                  <a:pt x="463021" y="1617036"/>
                  <a:pt x="474826" y="1626348"/>
                  <a:pt x="488462" y="1631461"/>
                </a:cubicBezTo>
                <a:cubicBezTo>
                  <a:pt x="501034" y="1636175"/>
                  <a:pt x="514679" y="1637373"/>
                  <a:pt x="527539" y="1641231"/>
                </a:cubicBezTo>
                <a:cubicBezTo>
                  <a:pt x="547266" y="1647149"/>
                  <a:pt x="586154" y="1660769"/>
                  <a:pt x="586154" y="1660769"/>
                </a:cubicBezTo>
                <a:cubicBezTo>
                  <a:pt x="639616" y="1696411"/>
                  <a:pt x="594042" y="1672116"/>
                  <a:pt x="683847" y="1690077"/>
                </a:cubicBezTo>
                <a:cubicBezTo>
                  <a:pt x="693944" y="1692096"/>
                  <a:pt x="703102" y="1697612"/>
                  <a:pt x="713154" y="1699846"/>
                </a:cubicBezTo>
                <a:cubicBezTo>
                  <a:pt x="732490" y="1704143"/>
                  <a:pt x="752231" y="1706359"/>
                  <a:pt x="771770" y="1709615"/>
                </a:cubicBezTo>
                <a:cubicBezTo>
                  <a:pt x="836898" y="1706359"/>
                  <a:pt x="902170" y="1705261"/>
                  <a:pt x="967154" y="1699846"/>
                </a:cubicBezTo>
                <a:cubicBezTo>
                  <a:pt x="991703" y="1697800"/>
                  <a:pt x="1025305" y="1683873"/>
                  <a:pt x="1045308" y="1670538"/>
                </a:cubicBezTo>
                <a:cubicBezTo>
                  <a:pt x="1052972" y="1665429"/>
                  <a:pt x="1058334" y="1657513"/>
                  <a:pt x="1064847" y="1651000"/>
                </a:cubicBezTo>
                <a:cubicBezTo>
                  <a:pt x="1068103" y="1637974"/>
                  <a:pt x="1068612" y="1623932"/>
                  <a:pt x="1074616" y="1611923"/>
                </a:cubicBezTo>
                <a:cubicBezTo>
                  <a:pt x="1078735" y="1603685"/>
                  <a:pt x="1088400" y="1599576"/>
                  <a:pt x="1094154" y="1592384"/>
                </a:cubicBezTo>
                <a:cubicBezTo>
                  <a:pt x="1101489" y="1583216"/>
                  <a:pt x="1107180" y="1572846"/>
                  <a:pt x="1113693" y="1563077"/>
                </a:cubicBezTo>
                <a:cubicBezTo>
                  <a:pt x="1124674" y="1475229"/>
                  <a:pt x="1123462" y="1511177"/>
                  <a:pt x="1123462" y="1455615"/>
                </a:cubicBezTo>
              </a:path>
            </a:pathLst>
          </a:cu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984038">
            <a:off x="4192119" y="5486324"/>
            <a:ext cx="452358" cy="452358"/>
          </a:xfrm>
          <a:prstGeom prst="rect">
            <a:avLst/>
          </a:prstGeom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7287846" y="6281616"/>
            <a:ext cx="1437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Zheng lab at UAB</a:t>
            </a:r>
            <a:endParaRPr lang="en-US" sz="14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998608" y="1387227"/>
            <a:ext cx="4013010" cy="273538"/>
            <a:chOff x="1225929" y="1574754"/>
            <a:chExt cx="6858440" cy="4219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7" b="91358"/>
            <a:stretch/>
          </p:blipFill>
          <p:spPr>
            <a:xfrm>
              <a:off x="1225929" y="1574754"/>
              <a:ext cx="6858440" cy="41456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277315" y="1813140"/>
              <a:ext cx="2422495" cy="1835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699811" y="1811387"/>
              <a:ext cx="932293" cy="1835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32104" y="1813140"/>
              <a:ext cx="550567" cy="183517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45342" y="1813140"/>
              <a:ext cx="1839027" cy="18351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82671" y="1811387"/>
              <a:ext cx="1062671" cy="18351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65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9" t="52384" r="49076" b="26357"/>
          <a:stretch/>
        </p:blipFill>
        <p:spPr>
          <a:xfrm>
            <a:off x="4858955" y="3284542"/>
            <a:ext cx="3015046" cy="2332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7412" y="171782"/>
            <a:ext cx="6896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AAV8-mediated liver expression of rADAMTS13 protects Shigatoxin-induced TTP in mice</a:t>
            </a:r>
            <a:endParaRPr lang="en-US" sz="2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6615" y="3845644"/>
            <a:ext cx="2667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6615" y="3830190"/>
            <a:ext cx="32843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56860" y="6212352"/>
            <a:ext cx="280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Jin et al. Blood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2013,121(19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):3825-9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5" t="29075" r="49076" b="49495"/>
          <a:stretch/>
        </p:blipFill>
        <p:spPr>
          <a:xfrm>
            <a:off x="1213869" y="3329365"/>
            <a:ext cx="3514439" cy="23018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37115" y="2251920"/>
            <a:ext cx="3159741" cy="117122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995" y="2338232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67623" y="2314222"/>
            <a:ext cx="41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14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355638" y="1807431"/>
            <a:ext cx="0" cy="43595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67085" y="1442577"/>
            <a:ext cx="1142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Shigatoxin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255181" y="1917083"/>
            <a:ext cx="0" cy="328438"/>
          </a:xfrm>
          <a:prstGeom prst="straightConnector1">
            <a:avLst/>
          </a:prstGeom>
          <a:ln w="38100" cmpd="sng">
            <a:solidFill>
              <a:srgbClr val="0D0D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11308" y="1497166"/>
            <a:ext cx="1976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AAV8-mMDTCS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545216" y="2065742"/>
            <a:ext cx="0" cy="171907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697616" y="2067245"/>
            <a:ext cx="0" cy="171907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832376" y="2078517"/>
            <a:ext cx="0" cy="171907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952447" y="2067245"/>
            <a:ext cx="0" cy="171907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079336" y="2068748"/>
            <a:ext cx="0" cy="171907"/>
          </a:xfrm>
          <a:prstGeom prst="straightConnector1">
            <a:avLst/>
          </a:prstGeom>
          <a:ln w="381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11030" y="1732632"/>
            <a:ext cx="563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CBC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83424" y="2281633"/>
            <a:ext cx="788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(Days)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747"/>
          <a:stretch/>
        </p:blipFill>
        <p:spPr>
          <a:xfrm>
            <a:off x="873742" y="1657936"/>
            <a:ext cx="942054" cy="755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667" y="2355538"/>
            <a:ext cx="12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00"/>
                </a:solidFill>
                <a:latin typeface="Arial"/>
                <a:cs typeface="Arial"/>
              </a:rPr>
              <a:t>Adamts13</a:t>
            </a:r>
            <a:r>
              <a:rPr lang="en-US" sz="1600" i="1" baseline="30000" dirty="0" smtClean="0">
                <a:solidFill>
                  <a:srgbClr val="000000"/>
                </a:solidFill>
                <a:latin typeface="Arial"/>
                <a:cs typeface="Arial"/>
              </a:rPr>
              <a:t>-/-</a:t>
            </a:r>
            <a:endParaRPr lang="en-US" sz="1600" i="1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183928" y="1377462"/>
            <a:ext cx="1787769" cy="849921"/>
          </a:xfrm>
          <a:custGeom>
            <a:avLst/>
            <a:gdLst>
              <a:gd name="connsiteX0" fmla="*/ 0 w 1787769"/>
              <a:gd name="connsiteY0" fmla="*/ 687418 h 687418"/>
              <a:gd name="connsiteX1" fmla="*/ 332153 w 1787769"/>
              <a:gd name="connsiteY1" fmla="*/ 677649 h 687418"/>
              <a:gd name="connsiteX2" fmla="*/ 371230 w 1787769"/>
              <a:gd name="connsiteY2" fmla="*/ 638572 h 687418"/>
              <a:gd name="connsiteX3" fmla="*/ 390769 w 1787769"/>
              <a:gd name="connsiteY3" fmla="*/ 619034 h 687418"/>
              <a:gd name="connsiteX4" fmla="*/ 410307 w 1787769"/>
              <a:gd name="connsiteY4" fmla="*/ 599495 h 687418"/>
              <a:gd name="connsiteX5" fmla="*/ 439615 w 1787769"/>
              <a:gd name="connsiteY5" fmla="*/ 540880 h 687418"/>
              <a:gd name="connsiteX6" fmla="*/ 468923 w 1787769"/>
              <a:gd name="connsiteY6" fmla="*/ 492034 h 687418"/>
              <a:gd name="connsiteX7" fmla="*/ 488461 w 1787769"/>
              <a:gd name="connsiteY7" fmla="*/ 433418 h 687418"/>
              <a:gd name="connsiteX8" fmla="*/ 498230 w 1787769"/>
              <a:gd name="connsiteY8" fmla="*/ 404111 h 687418"/>
              <a:gd name="connsiteX9" fmla="*/ 508000 w 1787769"/>
              <a:gd name="connsiteY9" fmla="*/ 365034 h 687418"/>
              <a:gd name="connsiteX10" fmla="*/ 537307 w 1787769"/>
              <a:gd name="connsiteY10" fmla="*/ 277111 h 687418"/>
              <a:gd name="connsiteX11" fmla="*/ 556846 w 1787769"/>
              <a:gd name="connsiteY11" fmla="*/ 218495 h 687418"/>
              <a:gd name="connsiteX12" fmla="*/ 566615 w 1787769"/>
              <a:gd name="connsiteY12" fmla="*/ 189187 h 687418"/>
              <a:gd name="connsiteX13" fmla="*/ 586153 w 1787769"/>
              <a:gd name="connsiteY13" fmla="*/ 159880 h 687418"/>
              <a:gd name="connsiteX14" fmla="*/ 605692 w 1787769"/>
              <a:gd name="connsiteY14" fmla="*/ 101264 h 687418"/>
              <a:gd name="connsiteX15" fmla="*/ 625230 w 1787769"/>
              <a:gd name="connsiteY15" fmla="*/ 71957 h 687418"/>
              <a:gd name="connsiteX16" fmla="*/ 635000 w 1787769"/>
              <a:gd name="connsiteY16" fmla="*/ 42649 h 687418"/>
              <a:gd name="connsiteX17" fmla="*/ 664307 w 1787769"/>
              <a:gd name="connsiteY17" fmla="*/ 32880 h 687418"/>
              <a:gd name="connsiteX18" fmla="*/ 859692 w 1787769"/>
              <a:gd name="connsiteY18" fmla="*/ 32880 h 687418"/>
              <a:gd name="connsiteX19" fmla="*/ 957384 w 1787769"/>
              <a:gd name="connsiteY19" fmla="*/ 52418 h 687418"/>
              <a:gd name="connsiteX20" fmla="*/ 986692 w 1787769"/>
              <a:gd name="connsiteY20" fmla="*/ 62187 h 687418"/>
              <a:gd name="connsiteX21" fmla="*/ 1035538 w 1787769"/>
              <a:gd name="connsiteY21" fmla="*/ 71957 h 687418"/>
              <a:gd name="connsiteX22" fmla="*/ 1094153 w 1787769"/>
              <a:gd name="connsiteY22" fmla="*/ 91495 h 687418"/>
              <a:gd name="connsiteX23" fmla="*/ 1152769 w 1787769"/>
              <a:gd name="connsiteY23" fmla="*/ 111034 h 687418"/>
              <a:gd name="connsiteX24" fmla="*/ 1182077 w 1787769"/>
              <a:gd name="connsiteY24" fmla="*/ 120803 h 687418"/>
              <a:gd name="connsiteX25" fmla="*/ 1211384 w 1787769"/>
              <a:gd name="connsiteY25" fmla="*/ 130572 h 687418"/>
              <a:gd name="connsiteX26" fmla="*/ 1230923 w 1787769"/>
              <a:gd name="connsiteY26" fmla="*/ 150111 h 687418"/>
              <a:gd name="connsiteX27" fmla="*/ 1289538 w 1787769"/>
              <a:gd name="connsiteY27" fmla="*/ 169649 h 687418"/>
              <a:gd name="connsiteX28" fmla="*/ 1397000 w 1787769"/>
              <a:gd name="connsiteY28" fmla="*/ 189187 h 687418"/>
              <a:gd name="connsiteX29" fmla="*/ 1787769 w 1787769"/>
              <a:gd name="connsiteY29" fmla="*/ 179418 h 68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87769" h="687418">
                <a:moveTo>
                  <a:pt x="0" y="687418"/>
                </a:moveTo>
                <a:lnTo>
                  <a:pt x="332153" y="677649"/>
                </a:lnTo>
                <a:cubicBezTo>
                  <a:pt x="350417" y="675246"/>
                  <a:pt x="358204" y="651598"/>
                  <a:pt x="371230" y="638572"/>
                </a:cubicBezTo>
                <a:lnTo>
                  <a:pt x="390769" y="619034"/>
                </a:lnTo>
                <a:lnTo>
                  <a:pt x="410307" y="599495"/>
                </a:lnTo>
                <a:cubicBezTo>
                  <a:pt x="434867" y="525821"/>
                  <a:pt x="401736" y="616640"/>
                  <a:pt x="439615" y="540880"/>
                </a:cubicBezTo>
                <a:cubicBezTo>
                  <a:pt x="464978" y="490153"/>
                  <a:pt x="430760" y="530195"/>
                  <a:pt x="468923" y="492034"/>
                </a:cubicBezTo>
                <a:lnTo>
                  <a:pt x="488461" y="433418"/>
                </a:lnTo>
                <a:cubicBezTo>
                  <a:pt x="491717" y="423649"/>
                  <a:pt x="495732" y="414101"/>
                  <a:pt x="498230" y="404111"/>
                </a:cubicBezTo>
                <a:cubicBezTo>
                  <a:pt x="501487" y="391085"/>
                  <a:pt x="504142" y="377894"/>
                  <a:pt x="508000" y="365034"/>
                </a:cubicBezTo>
                <a:cubicBezTo>
                  <a:pt x="508004" y="365021"/>
                  <a:pt x="532420" y="291772"/>
                  <a:pt x="537307" y="277111"/>
                </a:cubicBezTo>
                <a:lnTo>
                  <a:pt x="556846" y="218495"/>
                </a:lnTo>
                <a:cubicBezTo>
                  <a:pt x="560102" y="208726"/>
                  <a:pt x="560903" y="197755"/>
                  <a:pt x="566615" y="189187"/>
                </a:cubicBezTo>
                <a:cubicBezTo>
                  <a:pt x="573128" y="179418"/>
                  <a:pt x="581385" y="170609"/>
                  <a:pt x="586153" y="159880"/>
                </a:cubicBezTo>
                <a:cubicBezTo>
                  <a:pt x="594518" y="141060"/>
                  <a:pt x="594268" y="118401"/>
                  <a:pt x="605692" y="101264"/>
                </a:cubicBezTo>
                <a:cubicBezTo>
                  <a:pt x="612205" y="91495"/>
                  <a:pt x="619979" y="82458"/>
                  <a:pt x="625230" y="71957"/>
                </a:cubicBezTo>
                <a:cubicBezTo>
                  <a:pt x="629835" y="62746"/>
                  <a:pt x="627718" y="49931"/>
                  <a:pt x="635000" y="42649"/>
                </a:cubicBezTo>
                <a:cubicBezTo>
                  <a:pt x="642281" y="35368"/>
                  <a:pt x="654538" y="36136"/>
                  <a:pt x="664307" y="32880"/>
                </a:cubicBezTo>
                <a:cubicBezTo>
                  <a:pt x="725192" y="-28005"/>
                  <a:pt x="676975" y="10040"/>
                  <a:pt x="859692" y="32880"/>
                </a:cubicBezTo>
                <a:cubicBezTo>
                  <a:pt x="893811" y="37145"/>
                  <a:pt x="924672" y="43072"/>
                  <a:pt x="957384" y="52418"/>
                </a:cubicBezTo>
                <a:cubicBezTo>
                  <a:pt x="967286" y="55247"/>
                  <a:pt x="976702" y="59689"/>
                  <a:pt x="986692" y="62187"/>
                </a:cubicBezTo>
                <a:cubicBezTo>
                  <a:pt x="1002801" y="66214"/>
                  <a:pt x="1019519" y="67588"/>
                  <a:pt x="1035538" y="71957"/>
                </a:cubicBezTo>
                <a:cubicBezTo>
                  <a:pt x="1055407" y="77376"/>
                  <a:pt x="1074615" y="84982"/>
                  <a:pt x="1094153" y="91495"/>
                </a:cubicBezTo>
                <a:lnTo>
                  <a:pt x="1152769" y="111034"/>
                </a:lnTo>
                <a:lnTo>
                  <a:pt x="1182077" y="120803"/>
                </a:lnTo>
                <a:lnTo>
                  <a:pt x="1211384" y="130572"/>
                </a:lnTo>
                <a:cubicBezTo>
                  <a:pt x="1217897" y="137085"/>
                  <a:pt x="1222685" y="145992"/>
                  <a:pt x="1230923" y="150111"/>
                </a:cubicBezTo>
                <a:cubicBezTo>
                  <a:pt x="1249344" y="159321"/>
                  <a:pt x="1269343" y="165610"/>
                  <a:pt x="1289538" y="169649"/>
                </a:cubicBezTo>
                <a:cubicBezTo>
                  <a:pt x="1357808" y="183303"/>
                  <a:pt x="1322005" y="176688"/>
                  <a:pt x="1397000" y="189187"/>
                </a:cubicBezTo>
                <a:cubicBezTo>
                  <a:pt x="1527252" y="185759"/>
                  <a:pt x="1657472" y="179418"/>
                  <a:pt x="1787769" y="179418"/>
                </a:cubicBezTo>
              </a:path>
            </a:pathLst>
          </a:cu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74154" y="1240692"/>
            <a:ext cx="3" cy="1103922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4158" y="2295768"/>
            <a:ext cx="1836615" cy="0"/>
          </a:xfrm>
          <a:prstGeom prst="lin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94238" y="2266465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14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6949" y="2252789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28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49110" y="2258654"/>
            <a:ext cx="2631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14655" y="1232885"/>
            <a:ext cx="46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100-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08441" y="1629510"/>
            <a:ext cx="388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50-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6583" y="2108209"/>
            <a:ext cx="3100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0-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8734" y="2248883"/>
            <a:ext cx="341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42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18930" y="2481383"/>
            <a:ext cx="5060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Days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962770" y="1709617"/>
            <a:ext cx="16710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ADAMTS13 activity (%)</a:t>
            </a:r>
            <a:endParaRPr lang="en-US" sz="1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8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0" t="91421" r="36450" b="3359"/>
          <a:stretch/>
        </p:blipFill>
        <p:spPr>
          <a:xfrm>
            <a:off x="1181779" y="5041465"/>
            <a:ext cx="5754450" cy="9325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9382" y="286277"/>
            <a:ext cx="807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AAV8</a:t>
            </a:r>
            <a:r>
              <a:rPr lang="en-US" sz="200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gene therapy dramatically reduced the mortality rate in </a:t>
            </a:r>
            <a:r>
              <a:rPr lang="en-US" sz="2000" i="1" dirty="0" smtClean="0">
                <a:solidFill>
                  <a:srgbClr val="000000"/>
                </a:solidFill>
                <a:latin typeface="Arial Black"/>
                <a:cs typeface="Arial Black"/>
              </a:rPr>
              <a:t>Adamts13</a:t>
            </a:r>
            <a:r>
              <a:rPr lang="en-US" sz="2000" i="1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-</a:t>
            </a:r>
            <a:r>
              <a:rPr lang="en-US" sz="200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/- </a:t>
            </a:r>
            <a:r>
              <a:rPr 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mice</a:t>
            </a:r>
            <a:r>
              <a:rPr lang="en-US" sz="2000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after Stx-2 challenge</a:t>
            </a:r>
            <a:endParaRPr lang="en-US" sz="2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6565" y="6236291"/>
            <a:ext cx="2876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Jin et al. Blood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2013,121(19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):3825-9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959723" y="2199949"/>
            <a:ext cx="627107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86830" y="2199949"/>
            <a:ext cx="0" cy="1210806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86830" y="3410755"/>
            <a:ext cx="1285568" cy="0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872398" y="3410755"/>
            <a:ext cx="0" cy="1865909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63" t="74789" r="84120" b="3359"/>
          <a:stretch/>
        </p:blipFill>
        <p:spPr>
          <a:xfrm>
            <a:off x="1552103" y="2072606"/>
            <a:ext cx="471122" cy="390384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4198593" y="4523030"/>
            <a:ext cx="1773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AAV8-hAAT-LacZ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2.6x10</a:t>
            </a:r>
            <a:r>
              <a:rPr lang="en-US" sz="1600" baseline="30000" dirty="0" smtClean="0">
                <a:solidFill>
                  <a:srgbClr val="000000"/>
                </a:solidFill>
                <a:latin typeface="Arial"/>
                <a:cs typeface="Arial"/>
              </a:rPr>
              <a:t>11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vg/kg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249709" y="3413731"/>
            <a:ext cx="2080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Survival rate (%)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8" name="Isosceles Triangle 37"/>
          <p:cNvSpPr/>
          <p:nvPr/>
        </p:nvSpPr>
        <p:spPr>
          <a:xfrm>
            <a:off x="3715610" y="5010105"/>
            <a:ext cx="297890" cy="235199"/>
          </a:xfrm>
          <a:prstGeom prst="triangl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3723453" y="3233879"/>
            <a:ext cx="297890" cy="235199"/>
          </a:xfrm>
          <a:prstGeom prst="triangl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Isosceles Triangle 39"/>
          <p:cNvSpPr/>
          <p:nvPr/>
        </p:nvSpPr>
        <p:spPr>
          <a:xfrm>
            <a:off x="2437885" y="3233879"/>
            <a:ext cx="297890" cy="235199"/>
          </a:xfrm>
          <a:prstGeom prst="triangl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2441340" y="2082349"/>
            <a:ext cx="297890" cy="235199"/>
          </a:xfrm>
          <a:prstGeom prst="triangl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>
            <a:off x="1810778" y="2018676"/>
            <a:ext cx="297890" cy="235199"/>
          </a:xfrm>
          <a:prstGeom prst="triangl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34303" y="1920969"/>
            <a:ext cx="6131082" cy="971612"/>
            <a:chOff x="1834303" y="1661878"/>
            <a:chExt cx="6131082" cy="971612"/>
          </a:xfrm>
        </p:grpSpPr>
        <p:sp>
          <p:nvSpPr>
            <p:cNvPr id="47" name="Oval 46"/>
            <p:cNvSpPr/>
            <p:nvPr/>
          </p:nvSpPr>
          <p:spPr>
            <a:xfrm>
              <a:off x="6271100" y="2398291"/>
              <a:ext cx="282180" cy="2351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834303" y="1661878"/>
              <a:ext cx="6131082" cy="964509"/>
              <a:chOff x="1834303" y="1661878"/>
              <a:chExt cx="6131082" cy="964509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747610" y="1661878"/>
                <a:ext cx="2217775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AAV8-hAAT-mMDTCS</a:t>
                </a:r>
              </a:p>
              <a:p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2.6x10</a:t>
                </a:r>
                <a:r>
                  <a:rPr lang="en-US" sz="1600" baseline="30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11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vg/kg</a:t>
                </a:r>
                <a:endParaRPr lang="en-US" sz="16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1834303" y="1791898"/>
                <a:ext cx="4718977" cy="834489"/>
                <a:chOff x="1834303" y="1791898"/>
                <a:chExt cx="4718977" cy="834489"/>
              </a:xfrm>
            </p:grpSpPr>
            <p:cxnSp>
              <p:nvCxnSpPr>
                <p:cNvPr id="26" name="Elbow Connector 25"/>
                <p:cNvCxnSpPr/>
                <p:nvPr/>
              </p:nvCxnSpPr>
              <p:spPr>
                <a:xfrm>
                  <a:off x="1944049" y="1925178"/>
                  <a:ext cx="4609231" cy="583610"/>
                </a:xfrm>
                <a:prstGeom prst="bentConnector3">
                  <a:avLst>
                    <a:gd name="adj1" fmla="val 44218"/>
                  </a:avLst>
                </a:prstGeom>
                <a:ln w="28575" cmpd="sng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42"/>
                <p:cNvSpPr/>
                <p:nvPr/>
              </p:nvSpPr>
              <p:spPr>
                <a:xfrm>
                  <a:off x="1834303" y="1791898"/>
                  <a:ext cx="282180" cy="2351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2441340" y="1823258"/>
                  <a:ext cx="282180" cy="2351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3841042" y="1819711"/>
                  <a:ext cx="282180" cy="2351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3841042" y="2391188"/>
                  <a:ext cx="282180" cy="2351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066146" y="2366197"/>
                  <a:ext cx="282180" cy="2351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cxnSp>
        <p:nvCxnSpPr>
          <p:cNvPr id="7" name="Straight Arrow Connector 6"/>
          <p:cNvCxnSpPr/>
          <p:nvPr/>
        </p:nvCxnSpPr>
        <p:spPr>
          <a:xfrm flipH="1">
            <a:off x="2028314" y="1671206"/>
            <a:ext cx="94781" cy="2843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72408" y="1339501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Stx-2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23" y="1185984"/>
            <a:ext cx="1088293" cy="82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7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846" y="175847"/>
            <a:ext cx="7864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Plasma exchange is not adequate for treatment of acquired TTP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229" y="1338384"/>
            <a:ext cx="81084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In-hospital mortality remains as high as 20%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30% of patients who survived the initial episode experienced exacerbation or relapses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Adverse effects associated with administration of plasma or catheter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Call for better therapeutics </a:t>
            </a:r>
          </a:p>
        </p:txBody>
      </p:sp>
    </p:spTree>
    <p:extLst>
      <p:ext uri="{BB962C8B-B14F-4D97-AF65-F5344CB8AC3E}">
        <p14:creationId xmlns:p14="http://schemas.microsoft.com/office/powerpoint/2010/main" val="19240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8662" y="1843072"/>
            <a:ext cx="7598589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D966"/>
                </a:solidFill>
                <a:latin typeface="Arial"/>
                <a:cs typeface="Arial"/>
              </a:rPr>
              <a:t>Antibody</a:t>
            </a:r>
            <a:r>
              <a:rPr lang="en-US" sz="3600" dirty="0">
                <a:solidFill>
                  <a:srgbClr val="FFD966"/>
                </a:solidFill>
                <a:latin typeface="Arial"/>
                <a:cs typeface="Arial"/>
              </a:rPr>
              <a:t>-resistant rADAMTS13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3600" dirty="0">
                <a:solidFill>
                  <a:srgbClr val="FFD966"/>
                </a:solidFill>
                <a:latin typeface="Arial"/>
                <a:cs typeface="Arial"/>
              </a:rPr>
              <a:t>Platelet-</a:t>
            </a:r>
            <a:r>
              <a:rPr lang="en-US" sz="3600" dirty="0" smtClean="0">
                <a:solidFill>
                  <a:srgbClr val="FFD966"/>
                </a:solidFill>
                <a:latin typeface="Arial"/>
                <a:cs typeface="Arial"/>
              </a:rPr>
              <a:t>delivery of rADAMTS13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D966"/>
                </a:solidFill>
                <a:latin typeface="Arial"/>
                <a:cs typeface="Arial"/>
              </a:rPr>
              <a:t>Anfibatide, a GP1b </a:t>
            </a:r>
            <a:r>
              <a:rPr lang="en-US" sz="3600" dirty="0">
                <a:solidFill>
                  <a:srgbClr val="FFD966"/>
                </a:solidFill>
                <a:latin typeface="Arial"/>
                <a:cs typeface="Arial"/>
              </a:rPr>
              <a:t>antagonist </a:t>
            </a:r>
            <a:r>
              <a:rPr lang="en-US" sz="3600" dirty="0" smtClean="0">
                <a:solidFill>
                  <a:srgbClr val="FFD966"/>
                </a:solidFill>
                <a:latin typeface="Arial"/>
                <a:cs typeface="Arial"/>
              </a:rPr>
              <a:t>isolated from </a:t>
            </a:r>
            <a:r>
              <a:rPr lang="en-US" sz="3600" dirty="0">
                <a:solidFill>
                  <a:srgbClr val="FFD966"/>
                </a:solidFill>
                <a:latin typeface="Arial"/>
                <a:cs typeface="Arial"/>
              </a:rPr>
              <a:t>snake </a:t>
            </a:r>
            <a:r>
              <a:rPr lang="en-US" sz="3600" dirty="0" smtClean="0">
                <a:solidFill>
                  <a:srgbClr val="FFD966"/>
                </a:solidFill>
                <a:latin typeface="Arial"/>
                <a:cs typeface="Arial"/>
              </a:rPr>
              <a:t>venom</a:t>
            </a:r>
            <a:endParaRPr lang="en-US" sz="3600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730" y="321935"/>
            <a:ext cx="7225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Novel </a:t>
            </a:r>
            <a:r>
              <a:rPr lang="en-US" sz="3200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herapies are urgently needed for acquired TTP</a:t>
            </a:r>
            <a:endParaRPr lang="en-US" sz="3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9176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30"/>
          <p:cNvGrpSpPr>
            <a:grpSpLocks/>
          </p:cNvGrpSpPr>
          <p:nvPr/>
        </p:nvGrpSpPr>
        <p:grpSpPr bwMode="auto">
          <a:xfrm>
            <a:off x="484664" y="179553"/>
            <a:ext cx="6400800" cy="6400800"/>
            <a:chOff x="1143000" y="228600"/>
            <a:chExt cx="6400800" cy="6400800"/>
          </a:xfrm>
        </p:grpSpPr>
        <p:pic>
          <p:nvPicPr>
            <p:cNvPr id="58406" name="Picture 3" descr="exosite3-M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6400800" cy="640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07" name="TextBox 4"/>
            <p:cNvSpPr txBox="1">
              <a:spLocks noChangeArrowheads="1"/>
            </p:cNvSpPr>
            <p:nvPr/>
          </p:nvSpPr>
          <p:spPr bwMode="auto">
            <a:xfrm>
              <a:off x="3657600" y="1611868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T633</a:t>
              </a:r>
            </a:p>
          </p:txBody>
        </p:sp>
        <p:sp>
          <p:nvSpPr>
            <p:cNvPr id="58408" name="TextBox 5"/>
            <p:cNvSpPr txBox="1">
              <a:spLocks noChangeArrowheads="1"/>
            </p:cNvSpPr>
            <p:nvPr/>
          </p:nvSpPr>
          <p:spPr bwMode="auto">
            <a:xfrm>
              <a:off x="4953000" y="914400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R636</a:t>
              </a:r>
            </a:p>
          </p:txBody>
        </p:sp>
        <p:sp>
          <p:nvSpPr>
            <p:cNvPr id="58412" name="TextBox 9"/>
            <p:cNvSpPr txBox="1">
              <a:spLocks noChangeArrowheads="1"/>
            </p:cNvSpPr>
            <p:nvPr/>
          </p:nvSpPr>
          <p:spPr bwMode="auto">
            <a:xfrm>
              <a:off x="3581400" y="2754868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P590</a:t>
              </a:r>
            </a:p>
          </p:txBody>
        </p:sp>
        <p:sp>
          <p:nvSpPr>
            <p:cNvPr id="58413" name="TextBox 10"/>
            <p:cNvSpPr txBox="1">
              <a:spLocks noChangeArrowheads="1"/>
            </p:cNvSpPr>
            <p:nvPr/>
          </p:nvSpPr>
          <p:spPr bwMode="auto">
            <a:xfrm>
              <a:off x="4419600" y="3288268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L591</a:t>
              </a:r>
            </a:p>
          </p:txBody>
        </p:sp>
        <p:sp>
          <p:nvSpPr>
            <p:cNvPr id="58415" name="TextBox 12"/>
            <p:cNvSpPr txBox="1">
              <a:spLocks noChangeArrowheads="1"/>
            </p:cNvSpPr>
            <p:nvPr/>
          </p:nvSpPr>
          <p:spPr bwMode="auto">
            <a:xfrm>
              <a:off x="3657600" y="5029200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T669</a:t>
              </a:r>
            </a:p>
          </p:txBody>
        </p:sp>
        <p:sp>
          <p:nvSpPr>
            <p:cNvPr id="58416" name="TextBox 13"/>
            <p:cNvSpPr txBox="1">
              <a:spLocks noChangeArrowheads="1"/>
            </p:cNvSpPr>
            <p:nvPr/>
          </p:nvSpPr>
          <p:spPr bwMode="auto">
            <a:xfrm>
              <a:off x="5029200" y="5117068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Y661</a:t>
              </a:r>
            </a:p>
          </p:txBody>
        </p:sp>
        <p:sp>
          <p:nvSpPr>
            <p:cNvPr id="58417" name="TextBox 14"/>
            <p:cNvSpPr txBox="1">
              <a:spLocks noChangeArrowheads="1"/>
            </p:cNvSpPr>
            <p:nvPr/>
          </p:nvSpPr>
          <p:spPr bwMode="auto">
            <a:xfrm>
              <a:off x="5715000" y="4888468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R660</a:t>
              </a:r>
            </a:p>
          </p:txBody>
        </p:sp>
        <p:sp>
          <p:nvSpPr>
            <p:cNvPr id="58419" name="TextBox 16"/>
            <p:cNvSpPr txBox="1">
              <a:spLocks noChangeArrowheads="1"/>
            </p:cNvSpPr>
            <p:nvPr/>
          </p:nvSpPr>
          <p:spPr bwMode="auto">
            <a:xfrm>
              <a:off x="4038600" y="6031468"/>
              <a:ext cx="762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>
                  <a:latin typeface="Calibri" pitchFamily="34" charset="0"/>
                  <a:cs typeface="Arial" pitchFamily="34" charset="0"/>
                </a:rPr>
                <a:t>Y665</a:t>
              </a:r>
            </a:p>
          </p:txBody>
        </p:sp>
        <p:sp>
          <p:nvSpPr>
            <p:cNvPr id="58420" name="TextBox 45"/>
            <p:cNvSpPr txBox="1">
              <a:spLocks noChangeArrowheads="1"/>
            </p:cNvSpPr>
            <p:nvPr/>
          </p:nvSpPr>
          <p:spPr bwMode="auto">
            <a:xfrm>
              <a:off x="1600200" y="3668712"/>
              <a:ext cx="4572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l-GR" sz="1800" b="1">
                  <a:cs typeface="Arial" pitchFamily="34" charset="0"/>
                </a:rPr>
                <a:t>β</a:t>
              </a:r>
              <a:r>
                <a:rPr lang="en-US" sz="1800" b="1">
                  <a:cs typeface="Arial" pitchFamily="34" charset="0"/>
                </a:rPr>
                <a:t>1</a:t>
              </a:r>
            </a:p>
          </p:txBody>
        </p:sp>
        <p:sp>
          <p:nvSpPr>
            <p:cNvPr id="58421" name="TextBox 46"/>
            <p:cNvSpPr txBox="1">
              <a:spLocks noChangeArrowheads="1"/>
            </p:cNvSpPr>
            <p:nvPr/>
          </p:nvSpPr>
          <p:spPr bwMode="auto">
            <a:xfrm>
              <a:off x="2133600" y="2667000"/>
              <a:ext cx="6096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l-GR" sz="1800" b="1">
                  <a:cs typeface="Arial" pitchFamily="34" charset="0"/>
                </a:rPr>
                <a:t>β</a:t>
              </a:r>
              <a:r>
                <a:rPr lang="en-US" sz="1800" b="1">
                  <a:cs typeface="Arial" pitchFamily="34" charset="0"/>
                </a:rPr>
                <a:t>10</a:t>
              </a:r>
            </a:p>
          </p:txBody>
        </p:sp>
        <p:sp>
          <p:nvSpPr>
            <p:cNvPr id="58422" name="TextBox 47"/>
            <p:cNvSpPr txBox="1">
              <a:spLocks noChangeArrowheads="1"/>
            </p:cNvSpPr>
            <p:nvPr/>
          </p:nvSpPr>
          <p:spPr bwMode="auto">
            <a:xfrm>
              <a:off x="2971800" y="2209800"/>
              <a:ext cx="457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l-GR" sz="1800" b="1">
                  <a:cs typeface="Arial" pitchFamily="34" charset="0"/>
                </a:rPr>
                <a:t>β</a:t>
              </a:r>
              <a:r>
                <a:rPr lang="en-US" sz="1800" b="1">
                  <a:cs typeface="Arial" pitchFamily="34" charset="0"/>
                </a:rPr>
                <a:t>3</a:t>
              </a:r>
            </a:p>
          </p:txBody>
        </p:sp>
        <p:sp>
          <p:nvSpPr>
            <p:cNvPr id="58423" name="TextBox 48"/>
            <p:cNvSpPr txBox="1">
              <a:spLocks noChangeArrowheads="1"/>
            </p:cNvSpPr>
            <p:nvPr/>
          </p:nvSpPr>
          <p:spPr bwMode="auto">
            <a:xfrm>
              <a:off x="3352800" y="1752600"/>
              <a:ext cx="457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l-GR" sz="1800" b="1">
                  <a:cs typeface="Arial" pitchFamily="34" charset="0"/>
                </a:rPr>
                <a:t>β</a:t>
              </a:r>
              <a:r>
                <a:rPr lang="en-US" sz="1800" b="1">
                  <a:cs typeface="Arial" pitchFamily="34" charset="0"/>
                </a:rPr>
                <a:t>8</a:t>
              </a:r>
            </a:p>
          </p:txBody>
        </p:sp>
        <p:sp>
          <p:nvSpPr>
            <p:cNvPr id="58424" name="TextBox 49"/>
            <p:cNvSpPr txBox="1">
              <a:spLocks noChangeArrowheads="1"/>
            </p:cNvSpPr>
            <p:nvPr/>
          </p:nvSpPr>
          <p:spPr bwMode="auto">
            <a:xfrm>
              <a:off x="4648200" y="1981200"/>
              <a:ext cx="457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l-GR" sz="1800" b="1" dirty="0">
                  <a:cs typeface="Arial" pitchFamily="34" charset="0"/>
                </a:rPr>
                <a:t>β</a:t>
              </a:r>
              <a:r>
                <a:rPr lang="en-US" sz="1800" b="1" dirty="0">
                  <a:cs typeface="Arial" pitchFamily="34" charset="0"/>
                </a:rPr>
                <a:t>7</a:t>
              </a:r>
            </a:p>
          </p:txBody>
        </p:sp>
        <p:sp>
          <p:nvSpPr>
            <p:cNvPr id="58425" name="TextBox 50"/>
            <p:cNvSpPr txBox="1">
              <a:spLocks noChangeArrowheads="1"/>
            </p:cNvSpPr>
            <p:nvPr/>
          </p:nvSpPr>
          <p:spPr bwMode="auto">
            <a:xfrm>
              <a:off x="5486400" y="2057400"/>
              <a:ext cx="4572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l-GR" sz="1800" b="1">
                  <a:cs typeface="Arial" pitchFamily="34" charset="0"/>
                </a:rPr>
                <a:t>β</a:t>
              </a:r>
              <a:r>
                <a:rPr lang="en-US" sz="1800" b="1">
                  <a:cs typeface="Arial" pitchFamily="34" charset="0"/>
                </a:rPr>
                <a:t>6</a:t>
              </a:r>
            </a:p>
          </p:txBody>
        </p:sp>
        <p:sp>
          <p:nvSpPr>
            <p:cNvPr id="58430" name="TextBox 55"/>
            <p:cNvSpPr txBox="1">
              <a:spLocks noChangeArrowheads="1"/>
            </p:cNvSpPr>
            <p:nvPr/>
          </p:nvSpPr>
          <p:spPr bwMode="auto">
            <a:xfrm>
              <a:off x="4191000" y="762000"/>
              <a:ext cx="9144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l-GR" sz="1400" b="1">
                  <a:cs typeface="Arial" pitchFamily="34" charset="0"/>
                </a:rPr>
                <a:t>β</a:t>
              </a:r>
              <a:r>
                <a:rPr lang="en-US" sz="1400" b="1">
                  <a:cs typeface="Arial" pitchFamily="34" charset="0"/>
                </a:rPr>
                <a:t>7-</a:t>
              </a:r>
              <a:r>
                <a:rPr lang="el-GR" sz="1400" b="1">
                  <a:cs typeface="Arial" pitchFamily="34" charset="0"/>
                </a:rPr>
                <a:t>β</a:t>
              </a:r>
              <a:r>
                <a:rPr lang="en-US" sz="1400" b="1">
                  <a:cs typeface="Arial" pitchFamily="34" charset="0"/>
                </a:rPr>
                <a:t>8</a:t>
              </a:r>
            </a:p>
            <a:p>
              <a:pPr algn="ctr" eaLnBrk="1" hangingPunct="1"/>
              <a:r>
                <a:rPr lang="en-US" sz="1400" b="1">
                  <a:cs typeface="Arial" pitchFamily="34" charset="0"/>
                </a:rPr>
                <a:t>loop</a:t>
              </a:r>
            </a:p>
          </p:txBody>
        </p:sp>
        <p:sp>
          <p:nvSpPr>
            <p:cNvPr id="58432" name="TextBox 57"/>
            <p:cNvSpPr txBox="1">
              <a:spLocks noChangeArrowheads="1"/>
            </p:cNvSpPr>
            <p:nvPr/>
          </p:nvSpPr>
          <p:spPr bwMode="auto">
            <a:xfrm>
              <a:off x="2673556" y="5527215"/>
              <a:ext cx="9144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l-GR" sz="1400" b="1" dirty="0">
                  <a:cs typeface="Arial" pitchFamily="34" charset="0"/>
                </a:rPr>
                <a:t>β</a:t>
              </a:r>
              <a:r>
                <a:rPr lang="en-US" sz="1400" b="1" dirty="0">
                  <a:cs typeface="Arial" pitchFamily="34" charset="0"/>
                </a:rPr>
                <a:t>9-</a:t>
              </a:r>
              <a:r>
                <a:rPr lang="el-GR" sz="1400" b="1" dirty="0">
                  <a:cs typeface="Arial" pitchFamily="34" charset="0"/>
                </a:rPr>
                <a:t>β</a:t>
              </a:r>
              <a:r>
                <a:rPr lang="en-US" sz="1400" b="1" dirty="0">
                  <a:cs typeface="Arial" pitchFamily="34" charset="0"/>
                </a:rPr>
                <a:t>10</a:t>
              </a:r>
            </a:p>
            <a:p>
              <a:pPr algn="ctr" eaLnBrk="1" hangingPunct="1"/>
              <a:r>
                <a:rPr lang="en-US" sz="1400" b="1" dirty="0">
                  <a:cs typeface="Arial" pitchFamily="34" charset="0"/>
                </a:rPr>
                <a:t>loop</a:t>
              </a:r>
            </a:p>
          </p:txBody>
        </p:sp>
      </p:grpSp>
      <p:sp>
        <p:nvSpPr>
          <p:cNvPr id="87" name="Oval 86"/>
          <p:cNvSpPr>
            <a:spLocks noChangeArrowheads="1"/>
          </p:cNvSpPr>
          <p:nvPr/>
        </p:nvSpPr>
        <p:spPr bwMode="auto">
          <a:xfrm>
            <a:off x="1924526" y="3730790"/>
            <a:ext cx="4076700" cy="2827338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ot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5103" y="4791022"/>
            <a:ext cx="612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R660</a:t>
            </a:r>
            <a:endParaRPr lang="en-US" sz="16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4503208" y="5094168"/>
            <a:ext cx="616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Y661</a:t>
            </a:r>
            <a:endParaRPr lang="en-US" sz="16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5137107" y="5485918"/>
            <a:ext cx="612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R568</a:t>
            </a:r>
            <a:endParaRPr lang="en-US" sz="16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718401" y="6113627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Y665</a:t>
            </a:r>
            <a:endParaRPr lang="en-US" sz="1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3880665" y="427632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F592</a:t>
            </a:r>
            <a:endParaRPr lang="en-US" sz="16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415607" y="180307"/>
            <a:ext cx="6400800" cy="6400046"/>
            <a:chOff x="993214" y="133665"/>
            <a:chExt cx="6400800" cy="6400046"/>
          </a:xfrm>
        </p:grpSpPr>
        <p:grpSp>
          <p:nvGrpSpPr>
            <p:cNvPr id="4" name="Group 3"/>
            <p:cNvGrpSpPr/>
            <p:nvPr/>
          </p:nvGrpSpPr>
          <p:grpSpPr>
            <a:xfrm>
              <a:off x="993214" y="133665"/>
              <a:ext cx="6400800" cy="6400046"/>
              <a:chOff x="993214" y="133665"/>
              <a:chExt cx="6400800" cy="6400046"/>
            </a:xfrm>
          </p:grpSpPr>
          <p:pic>
            <p:nvPicPr>
              <p:cNvPr id="74" name="Picture 30" descr="exosite3-M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214" y="133665"/>
                <a:ext cx="6400800" cy="64000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TextBox 74"/>
              <p:cNvSpPr txBox="1"/>
              <p:nvPr/>
            </p:nvSpPr>
            <p:spPr bwMode="auto">
              <a:xfrm>
                <a:off x="4221809" y="4314945"/>
                <a:ext cx="762000" cy="3698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 smtClean="0">
                    <a:latin typeface="Arial" charset="0"/>
                    <a:ea typeface="+mn-ea"/>
                    <a:cs typeface="Arial" pitchFamily="34" charset="0"/>
                  </a:rPr>
                  <a:t>592Y</a:t>
                </a:r>
                <a:endParaRPr lang="en-US" sz="1800" dirty="0">
                  <a:latin typeface="Arial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 bwMode="auto">
              <a:xfrm>
                <a:off x="4791491" y="4943428"/>
                <a:ext cx="762000" cy="3693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 smtClean="0">
                    <a:latin typeface="Arial" charset="0"/>
                    <a:ea typeface="+mn-ea"/>
                    <a:cs typeface="Arial" pitchFamily="34" charset="0"/>
                  </a:rPr>
                  <a:t>661F</a:t>
                </a:r>
                <a:endParaRPr lang="en-US" sz="1800" dirty="0">
                  <a:latin typeface="Arial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 bwMode="auto">
              <a:xfrm>
                <a:off x="5592568" y="4841828"/>
                <a:ext cx="762000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 smtClean="0">
                    <a:latin typeface="Arial" charset="0"/>
                    <a:ea typeface="+mn-ea"/>
                    <a:cs typeface="Arial" pitchFamily="34" charset="0"/>
                  </a:rPr>
                  <a:t>660K</a:t>
                </a:r>
                <a:endParaRPr lang="en-US" sz="1800" dirty="0">
                  <a:latin typeface="Arial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 bwMode="auto">
              <a:xfrm>
                <a:off x="5362014" y="5405141"/>
                <a:ext cx="762000" cy="36988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 smtClean="0">
                    <a:latin typeface="Arial" charset="0"/>
                    <a:ea typeface="+mn-ea"/>
                    <a:cs typeface="Arial" pitchFamily="34" charset="0"/>
                  </a:rPr>
                  <a:t>568K</a:t>
                </a:r>
                <a:endParaRPr lang="en-US" sz="1800" dirty="0">
                  <a:latin typeface="Arial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 bwMode="auto">
              <a:xfrm>
                <a:off x="3888814" y="5963338"/>
                <a:ext cx="762000" cy="3698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dirty="0" smtClean="0">
                    <a:latin typeface="Arial" charset="0"/>
                    <a:ea typeface="+mn-ea"/>
                    <a:cs typeface="Arial" pitchFamily="34" charset="0"/>
                  </a:rPr>
                  <a:t>665F</a:t>
                </a:r>
                <a:endParaRPr lang="en-US" sz="1800" dirty="0">
                  <a:latin typeface="Arial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2545156" y="3581115"/>
              <a:ext cx="3858258" cy="289242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  <a:prstDash val="sysDot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z="1800">
                <a:latin typeface="Calibri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267" y="1680820"/>
            <a:ext cx="1882633" cy="18742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256" y="5129576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Loop A</a:t>
            </a:r>
            <a:endParaRPr lang="en-US" sz="2000" dirty="0">
              <a:latin typeface="Arial"/>
              <a:cs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771425" y="5209512"/>
            <a:ext cx="542039" cy="139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50377" t="37930" b="13766"/>
          <a:stretch/>
        </p:blipFill>
        <p:spPr>
          <a:xfrm>
            <a:off x="5856532" y="3380538"/>
            <a:ext cx="3074785" cy="1552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922" y="146538"/>
            <a:ext cx="749676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/>
                <a:cs typeface="Arial Black"/>
              </a:rPr>
              <a:t>Cosmetic Surgery on ADAMTS13</a:t>
            </a:r>
            <a:endParaRPr lang="en-US" sz="3200" dirty="0">
              <a:latin typeface="Arial Black"/>
              <a:cs typeface="Arial Black"/>
            </a:endParaRP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5978526" y="6332018"/>
            <a:ext cx="2762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Jian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et al,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Blood, 2012; 119:3836-43.</a:t>
            </a:r>
          </a:p>
        </p:txBody>
      </p:sp>
    </p:spTree>
    <p:extLst>
      <p:ext uri="{BB962C8B-B14F-4D97-AF65-F5344CB8AC3E}">
        <p14:creationId xmlns:p14="http://schemas.microsoft.com/office/powerpoint/2010/main" val="292878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639"/>
          <a:stretch/>
        </p:blipFill>
        <p:spPr>
          <a:xfrm>
            <a:off x="648333" y="1696822"/>
            <a:ext cx="7736991" cy="3464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6346" y="175492"/>
            <a:ext cx="7158424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rADAMTS13 variants (M4 &amp; M5) exhibit an increased specific activity by 4-5 fold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5910142" y="6244095"/>
            <a:ext cx="27623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Jian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et al,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Blood, 2012; 119:3836-43.</a:t>
            </a:r>
          </a:p>
        </p:txBody>
      </p:sp>
    </p:spTree>
    <p:extLst>
      <p:ext uri="{BB962C8B-B14F-4D97-AF65-F5344CB8AC3E}">
        <p14:creationId xmlns:p14="http://schemas.microsoft.com/office/powerpoint/2010/main" val="23139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Fig 4 rev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269" y="1606764"/>
            <a:ext cx="49815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417490" y="189236"/>
            <a:ext cx="825758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  <a:latin typeface="Arial Black"/>
                <a:cs typeface="Arial Black"/>
              </a:rPr>
              <a:t>rADAMTS13 variants (M4 &amp; M5) are more resistant </a:t>
            </a:r>
            <a:r>
              <a:rPr lang="en-US" dirty="0">
                <a:solidFill>
                  <a:srgbClr val="000000"/>
                </a:solidFill>
                <a:latin typeface="Arial Black"/>
                <a:cs typeface="Arial Black"/>
              </a:rPr>
              <a:t>to inhibition by </a:t>
            </a:r>
            <a:r>
              <a:rPr lang="en-US" dirty="0" smtClean="0">
                <a:solidFill>
                  <a:srgbClr val="000000"/>
                </a:solidFill>
                <a:latin typeface="Arial Black"/>
                <a:cs typeface="Arial Black"/>
              </a:rPr>
              <a:t>autoantibodies from TTP patients</a:t>
            </a:r>
            <a:endParaRPr lang="en-US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65540" name="TextBox 1"/>
          <p:cNvSpPr txBox="1">
            <a:spLocks noChangeArrowheads="1"/>
          </p:cNvSpPr>
          <p:nvPr/>
        </p:nvSpPr>
        <p:spPr bwMode="auto">
          <a:xfrm>
            <a:off x="630392" y="1679840"/>
            <a:ext cx="2115746" cy="923330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  rADAMTS13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+ 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ormal or patient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  plasma </a:t>
            </a:r>
          </a:p>
        </p:txBody>
      </p:sp>
      <p:sp>
        <p:nvSpPr>
          <p:cNvPr id="65541" name="TextBox 2"/>
          <p:cNvSpPr txBox="1">
            <a:spLocks noChangeArrowheads="1"/>
          </p:cNvSpPr>
          <p:nvPr/>
        </p:nvSpPr>
        <p:spPr bwMode="auto">
          <a:xfrm>
            <a:off x="698776" y="4288485"/>
            <a:ext cx="2046792" cy="369332"/>
          </a:xfrm>
          <a:prstGeom prst="rect">
            <a:avLst/>
          </a:prstGeom>
          <a:noFill/>
          <a:ln w="9525">
            <a:solidFill>
              <a:srgbClr val="C050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Residual activity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1690077" y="2784231"/>
            <a:ext cx="12304" cy="1247157"/>
          </a:xfrm>
          <a:prstGeom prst="straightConnector1">
            <a:avLst/>
          </a:prstGeom>
          <a:noFill/>
          <a:ln w="76200">
            <a:solidFill>
              <a:srgbClr val="C0504D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3438269" y="4239905"/>
            <a:ext cx="2810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N: normal human plasma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P: TTP patient plasma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012" y="5457038"/>
            <a:ext cx="7926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ADAMTS13 variants are resistant to ≈85% TTP patient plasma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IgGs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8798" y="1679841"/>
            <a:ext cx="1412064" cy="262223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6150005" y="6341205"/>
            <a:ext cx="2809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Jian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et al,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Blood, 2012; 119:3836-43.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47167" y="2961027"/>
            <a:ext cx="877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37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Symbol"/>
              </a:rPr>
              <a:t>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C, </a:t>
            </a:r>
            <a:endParaRPr lang="en-US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60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6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947" y="799701"/>
            <a:ext cx="789905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The autoantibody-resistant rADAMTS13 variants may be used to treat acquired TTP without plasma exchange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43" y="3464395"/>
            <a:ext cx="1885926" cy="14106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999154" y="4142154"/>
            <a:ext cx="967154" cy="0"/>
          </a:xfrm>
          <a:prstGeom prst="straightConnector1">
            <a:avLst/>
          </a:prstGeom>
          <a:ln w="76200" cmpd="sng">
            <a:solidFill>
              <a:schemeClr val="accent4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241" y="3638093"/>
            <a:ext cx="1382094" cy="12682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6922" y="3478314"/>
            <a:ext cx="1880666" cy="1407674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697" y="3130424"/>
            <a:ext cx="169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D966"/>
                </a:solidFill>
                <a:latin typeface="Arial"/>
                <a:cs typeface="Arial"/>
              </a:rPr>
              <a:t>arADAMTS13</a:t>
            </a:r>
            <a:endParaRPr lang="en-US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955877" y="4425462"/>
            <a:ext cx="893200" cy="20537"/>
          </a:xfrm>
          <a:prstGeom prst="straightConnector1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881081" y="3077307"/>
            <a:ext cx="2373919" cy="1820985"/>
            <a:chOff x="5881081" y="3077307"/>
            <a:chExt cx="2373919" cy="1820985"/>
          </a:xfrm>
        </p:grpSpPr>
        <p:sp>
          <p:nvSpPr>
            <p:cNvPr id="14" name="TextBox 13"/>
            <p:cNvSpPr txBox="1"/>
            <p:nvPr/>
          </p:nvSpPr>
          <p:spPr>
            <a:xfrm>
              <a:off x="6623530" y="3077307"/>
              <a:ext cx="1608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D966"/>
                  </a:solidFill>
                  <a:latin typeface="Arial"/>
                  <a:cs typeface="Arial"/>
                </a:rPr>
                <a:t>Superenzyme</a:t>
              </a:r>
              <a:endParaRPr lang="en-US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81081" y="3868617"/>
              <a:ext cx="45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D966"/>
                  </a:solidFill>
                  <a:latin typeface="Arial"/>
                  <a:cs typeface="Arial"/>
                </a:rPr>
                <a:t>or</a:t>
              </a:r>
              <a:endParaRPr lang="en-US" sz="24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4193" y="3604845"/>
              <a:ext cx="1590807" cy="1293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5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 By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824150" y="3612101"/>
            <a:ext cx="627529" cy="806824"/>
          </a:xfrm>
          <a:prstGeom prst="ellipse">
            <a:avLst/>
          </a:prstGeom>
          <a:solidFill>
            <a:srgbClr val="EBF1DE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1218597" y="3701748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3767" y="3854148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0312" y="3827253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22008" y="4015510"/>
            <a:ext cx="1182778" cy="896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2929006" y="3497793"/>
            <a:ext cx="1717454" cy="966059"/>
          </a:xfrm>
          <a:custGeom>
            <a:avLst/>
            <a:gdLst>
              <a:gd name="connsiteX0" fmla="*/ 137008 w 2091738"/>
              <a:gd name="connsiteY0" fmla="*/ 331695 h 1344706"/>
              <a:gd name="connsiteX1" fmla="*/ 137008 w 2091738"/>
              <a:gd name="connsiteY1" fmla="*/ 331695 h 1344706"/>
              <a:gd name="connsiteX2" fmla="*/ 208726 w 2091738"/>
              <a:gd name="connsiteY2" fmla="*/ 304800 h 1344706"/>
              <a:gd name="connsiteX3" fmla="*/ 244584 w 2091738"/>
              <a:gd name="connsiteY3" fmla="*/ 277906 h 1344706"/>
              <a:gd name="connsiteX4" fmla="*/ 298373 w 2091738"/>
              <a:gd name="connsiteY4" fmla="*/ 242047 h 1344706"/>
              <a:gd name="connsiteX5" fmla="*/ 379055 w 2091738"/>
              <a:gd name="connsiteY5" fmla="*/ 152400 h 1344706"/>
              <a:gd name="connsiteX6" fmla="*/ 414914 w 2091738"/>
              <a:gd name="connsiteY6" fmla="*/ 107577 h 1344706"/>
              <a:gd name="connsiteX7" fmla="*/ 441808 w 2091738"/>
              <a:gd name="connsiteY7" fmla="*/ 116542 h 1344706"/>
              <a:gd name="connsiteX8" fmla="*/ 468702 w 2091738"/>
              <a:gd name="connsiteY8" fmla="*/ 152400 h 1344706"/>
              <a:gd name="connsiteX9" fmla="*/ 486631 w 2091738"/>
              <a:gd name="connsiteY9" fmla="*/ 170330 h 1344706"/>
              <a:gd name="connsiteX10" fmla="*/ 504561 w 2091738"/>
              <a:gd name="connsiteY10" fmla="*/ 197224 h 1344706"/>
              <a:gd name="connsiteX11" fmla="*/ 531455 w 2091738"/>
              <a:gd name="connsiteY11" fmla="*/ 206189 h 1344706"/>
              <a:gd name="connsiteX12" fmla="*/ 683855 w 2091738"/>
              <a:gd name="connsiteY12" fmla="*/ 197224 h 1344706"/>
              <a:gd name="connsiteX13" fmla="*/ 692820 w 2091738"/>
              <a:gd name="connsiteY13" fmla="*/ 161365 h 1344706"/>
              <a:gd name="connsiteX14" fmla="*/ 737643 w 2091738"/>
              <a:gd name="connsiteY14" fmla="*/ 71718 h 1344706"/>
              <a:gd name="connsiteX15" fmla="*/ 773502 w 2091738"/>
              <a:gd name="connsiteY15" fmla="*/ 0 h 1344706"/>
              <a:gd name="connsiteX16" fmla="*/ 979690 w 2091738"/>
              <a:gd name="connsiteY16" fmla="*/ 26895 h 1344706"/>
              <a:gd name="connsiteX17" fmla="*/ 1132090 w 2091738"/>
              <a:gd name="connsiteY17" fmla="*/ 53789 h 1344706"/>
              <a:gd name="connsiteX18" fmla="*/ 1248631 w 2091738"/>
              <a:gd name="connsiteY18" fmla="*/ 116542 h 1344706"/>
              <a:gd name="connsiteX19" fmla="*/ 1284490 w 2091738"/>
              <a:gd name="connsiteY19" fmla="*/ 152400 h 1344706"/>
              <a:gd name="connsiteX20" fmla="*/ 1356208 w 2091738"/>
              <a:gd name="connsiteY20" fmla="*/ 233083 h 1344706"/>
              <a:gd name="connsiteX21" fmla="*/ 1401031 w 2091738"/>
              <a:gd name="connsiteY21" fmla="*/ 277906 h 1344706"/>
              <a:gd name="connsiteX22" fmla="*/ 1409996 w 2091738"/>
              <a:gd name="connsiteY22" fmla="*/ 376518 h 1344706"/>
              <a:gd name="connsiteX23" fmla="*/ 1427926 w 2091738"/>
              <a:gd name="connsiteY23" fmla="*/ 394447 h 1344706"/>
              <a:gd name="connsiteX24" fmla="*/ 1445855 w 2091738"/>
              <a:gd name="connsiteY24" fmla="*/ 421342 h 1344706"/>
              <a:gd name="connsiteX25" fmla="*/ 1472749 w 2091738"/>
              <a:gd name="connsiteY25" fmla="*/ 502024 h 1344706"/>
              <a:gd name="connsiteX26" fmla="*/ 1508608 w 2091738"/>
              <a:gd name="connsiteY26" fmla="*/ 519953 h 1344706"/>
              <a:gd name="connsiteX27" fmla="*/ 1562396 w 2091738"/>
              <a:gd name="connsiteY27" fmla="*/ 555812 h 1344706"/>
              <a:gd name="connsiteX28" fmla="*/ 1607220 w 2091738"/>
              <a:gd name="connsiteY28" fmla="*/ 573742 h 1344706"/>
              <a:gd name="connsiteX29" fmla="*/ 1777549 w 2091738"/>
              <a:gd name="connsiteY29" fmla="*/ 609600 h 1344706"/>
              <a:gd name="connsiteX30" fmla="*/ 1858231 w 2091738"/>
              <a:gd name="connsiteY30" fmla="*/ 627530 h 1344706"/>
              <a:gd name="connsiteX31" fmla="*/ 1239667 w 2091738"/>
              <a:gd name="connsiteY31" fmla="*/ 654424 h 1344706"/>
              <a:gd name="connsiteX32" fmla="*/ 1266561 w 2091738"/>
              <a:gd name="connsiteY32" fmla="*/ 708212 h 1344706"/>
              <a:gd name="connsiteX33" fmla="*/ 1329314 w 2091738"/>
              <a:gd name="connsiteY33" fmla="*/ 744071 h 1344706"/>
              <a:gd name="connsiteX34" fmla="*/ 1427926 w 2091738"/>
              <a:gd name="connsiteY34" fmla="*/ 824753 h 1344706"/>
              <a:gd name="connsiteX35" fmla="*/ 1634114 w 2091738"/>
              <a:gd name="connsiteY35" fmla="*/ 932330 h 1344706"/>
              <a:gd name="connsiteX36" fmla="*/ 1849267 w 2091738"/>
              <a:gd name="connsiteY36" fmla="*/ 1066800 h 1344706"/>
              <a:gd name="connsiteX37" fmla="*/ 1965808 w 2091738"/>
              <a:gd name="connsiteY37" fmla="*/ 1120589 h 1344706"/>
              <a:gd name="connsiteX38" fmla="*/ 2073384 w 2091738"/>
              <a:gd name="connsiteY38" fmla="*/ 1156447 h 1344706"/>
              <a:gd name="connsiteX39" fmla="*/ 2091314 w 2091738"/>
              <a:gd name="connsiteY39" fmla="*/ 1174377 h 1344706"/>
              <a:gd name="connsiteX40" fmla="*/ 2055455 w 2091738"/>
              <a:gd name="connsiteY40" fmla="*/ 1201271 h 1344706"/>
              <a:gd name="connsiteX41" fmla="*/ 2001667 w 2091738"/>
              <a:gd name="connsiteY41" fmla="*/ 1237130 h 1344706"/>
              <a:gd name="connsiteX42" fmla="*/ 1876161 w 2091738"/>
              <a:gd name="connsiteY42" fmla="*/ 1299883 h 1344706"/>
              <a:gd name="connsiteX43" fmla="*/ 1795479 w 2091738"/>
              <a:gd name="connsiteY43" fmla="*/ 1308847 h 1344706"/>
              <a:gd name="connsiteX44" fmla="*/ 1687902 w 2091738"/>
              <a:gd name="connsiteY44" fmla="*/ 1264024 h 1344706"/>
              <a:gd name="connsiteX45" fmla="*/ 1661008 w 2091738"/>
              <a:gd name="connsiteY45" fmla="*/ 1255059 h 1344706"/>
              <a:gd name="connsiteX46" fmla="*/ 1625149 w 2091738"/>
              <a:gd name="connsiteY46" fmla="*/ 1237130 h 1344706"/>
              <a:gd name="connsiteX47" fmla="*/ 1571361 w 2091738"/>
              <a:gd name="connsiteY47" fmla="*/ 1210236 h 1344706"/>
              <a:gd name="connsiteX48" fmla="*/ 1499643 w 2091738"/>
              <a:gd name="connsiteY48" fmla="*/ 1129553 h 1344706"/>
              <a:gd name="connsiteX49" fmla="*/ 1490679 w 2091738"/>
              <a:gd name="connsiteY49" fmla="*/ 1102659 h 1344706"/>
              <a:gd name="connsiteX50" fmla="*/ 1481714 w 2091738"/>
              <a:gd name="connsiteY50" fmla="*/ 1057836 h 1344706"/>
              <a:gd name="connsiteX51" fmla="*/ 1418961 w 2091738"/>
              <a:gd name="connsiteY51" fmla="*/ 1021977 h 1344706"/>
              <a:gd name="connsiteX52" fmla="*/ 1392067 w 2091738"/>
              <a:gd name="connsiteY52" fmla="*/ 1004047 h 1344706"/>
              <a:gd name="connsiteX53" fmla="*/ 1365173 w 2091738"/>
              <a:gd name="connsiteY53" fmla="*/ 995083 h 1344706"/>
              <a:gd name="connsiteX54" fmla="*/ 1320349 w 2091738"/>
              <a:gd name="connsiteY54" fmla="*/ 968189 h 1344706"/>
              <a:gd name="connsiteX55" fmla="*/ 1257596 w 2091738"/>
              <a:gd name="connsiteY55" fmla="*/ 941295 h 1344706"/>
              <a:gd name="connsiteX56" fmla="*/ 1185879 w 2091738"/>
              <a:gd name="connsiteY56" fmla="*/ 896471 h 1344706"/>
              <a:gd name="connsiteX57" fmla="*/ 1176914 w 2091738"/>
              <a:gd name="connsiteY57" fmla="*/ 1183342 h 1344706"/>
              <a:gd name="connsiteX58" fmla="*/ 1132090 w 2091738"/>
              <a:gd name="connsiteY58" fmla="*/ 1183342 h 1344706"/>
              <a:gd name="connsiteX59" fmla="*/ 1105196 w 2091738"/>
              <a:gd name="connsiteY59" fmla="*/ 1219200 h 1344706"/>
              <a:gd name="connsiteX60" fmla="*/ 1096231 w 2091738"/>
              <a:gd name="connsiteY60" fmla="*/ 1308847 h 1344706"/>
              <a:gd name="connsiteX61" fmla="*/ 1087267 w 2091738"/>
              <a:gd name="connsiteY61" fmla="*/ 1344706 h 1344706"/>
              <a:gd name="connsiteX62" fmla="*/ 1060373 w 2091738"/>
              <a:gd name="connsiteY62" fmla="*/ 1308847 h 1344706"/>
              <a:gd name="connsiteX63" fmla="*/ 1051408 w 2091738"/>
              <a:gd name="connsiteY63" fmla="*/ 1264024 h 1344706"/>
              <a:gd name="connsiteX64" fmla="*/ 1006584 w 2091738"/>
              <a:gd name="connsiteY64" fmla="*/ 1210236 h 1344706"/>
              <a:gd name="connsiteX65" fmla="*/ 979690 w 2091738"/>
              <a:gd name="connsiteY65" fmla="*/ 1201271 h 1344706"/>
              <a:gd name="connsiteX66" fmla="*/ 952796 w 2091738"/>
              <a:gd name="connsiteY66" fmla="*/ 1237130 h 1344706"/>
              <a:gd name="connsiteX67" fmla="*/ 934867 w 2091738"/>
              <a:gd name="connsiteY67" fmla="*/ 1264024 h 1344706"/>
              <a:gd name="connsiteX68" fmla="*/ 916937 w 2091738"/>
              <a:gd name="connsiteY68" fmla="*/ 1281953 h 1344706"/>
              <a:gd name="connsiteX69" fmla="*/ 755573 w 2091738"/>
              <a:gd name="connsiteY69" fmla="*/ 1281953 h 1344706"/>
              <a:gd name="connsiteX70" fmla="*/ 728679 w 2091738"/>
              <a:gd name="connsiteY70" fmla="*/ 1299883 h 1344706"/>
              <a:gd name="connsiteX71" fmla="*/ 701784 w 2091738"/>
              <a:gd name="connsiteY71" fmla="*/ 1308847 h 1344706"/>
              <a:gd name="connsiteX72" fmla="*/ 656961 w 2091738"/>
              <a:gd name="connsiteY72" fmla="*/ 1326777 h 1344706"/>
              <a:gd name="connsiteX73" fmla="*/ 603173 w 2091738"/>
              <a:gd name="connsiteY73" fmla="*/ 1174377 h 1344706"/>
              <a:gd name="connsiteX74" fmla="*/ 432843 w 2091738"/>
              <a:gd name="connsiteY74" fmla="*/ 1120589 h 1344706"/>
              <a:gd name="connsiteX75" fmla="*/ 316302 w 2091738"/>
              <a:gd name="connsiteY75" fmla="*/ 1084730 h 1344706"/>
              <a:gd name="connsiteX76" fmla="*/ 199761 w 2091738"/>
              <a:gd name="connsiteY76" fmla="*/ 1021977 h 1344706"/>
              <a:gd name="connsiteX77" fmla="*/ 119079 w 2091738"/>
              <a:gd name="connsiteY77" fmla="*/ 995083 h 1344706"/>
              <a:gd name="connsiteX78" fmla="*/ 74255 w 2091738"/>
              <a:gd name="connsiteY78" fmla="*/ 959224 h 1344706"/>
              <a:gd name="connsiteX79" fmla="*/ 29431 w 2091738"/>
              <a:gd name="connsiteY79" fmla="*/ 932330 h 1344706"/>
              <a:gd name="connsiteX80" fmla="*/ 2537 w 2091738"/>
              <a:gd name="connsiteY80" fmla="*/ 896471 h 1344706"/>
              <a:gd name="connsiteX81" fmla="*/ 11502 w 2091738"/>
              <a:gd name="connsiteY81" fmla="*/ 806824 h 1344706"/>
              <a:gd name="connsiteX82" fmla="*/ 101149 w 2091738"/>
              <a:gd name="connsiteY82" fmla="*/ 797859 h 1344706"/>
              <a:gd name="connsiteX83" fmla="*/ 119079 w 2091738"/>
              <a:gd name="connsiteY83" fmla="*/ 779930 h 1344706"/>
              <a:gd name="connsiteX84" fmla="*/ 154937 w 2091738"/>
              <a:gd name="connsiteY84" fmla="*/ 770965 h 1344706"/>
              <a:gd name="connsiteX85" fmla="*/ 190796 w 2091738"/>
              <a:gd name="connsiteY85" fmla="*/ 654424 h 1344706"/>
              <a:gd name="connsiteX86" fmla="*/ 217690 w 2091738"/>
              <a:gd name="connsiteY86" fmla="*/ 546847 h 1344706"/>
              <a:gd name="connsiteX87" fmla="*/ 226655 w 2091738"/>
              <a:gd name="connsiteY87" fmla="*/ 502024 h 1344706"/>
              <a:gd name="connsiteX88" fmla="*/ 244584 w 2091738"/>
              <a:gd name="connsiteY88" fmla="*/ 466165 h 1344706"/>
              <a:gd name="connsiteX89" fmla="*/ 253549 w 2091738"/>
              <a:gd name="connsiteY89" fmla="*/ 412377 h 1344706"/>
              <a:gd name="connsiteX90" fmla="*/ 244584 w 2091738"/>
              <a:gd name="connsiteY90" fmla="*/ 304800 h 1344706"/>
              <a:gd name="connsiteX91" fmla="*/ 244584 w 2091738"/>
              <a:gd name="connsiteY91" fmla="*/ 224118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091738" h="1344706">
                <a:moveTo>
                  <a:pt x="137008" y="331695"/>
                </a:moveTo>
                <a:lnTo>
                  <a:pt x="137008" y="331695"/>
                </a:lnTo>
                <a:cubicBezTo>
                  <a:pt x="160914" y="322730"/>
                  <a:pt x="185890" y="316218"/>
                  <a:pt x="208726" y="304800"/>
                </a:cubicBezTo>
                <a:cubicBezTo>
                  <a:pt x="222090" y="298118"/>
                  <a:pt x="232344" y="286474"/>
                  <a:pt x="244584" y="277906"/>
                </a:cubicBezTo>
                <a:cubicBezTo>
                  <a:pt x="262237" y="265549"/>
                  <a:pt x="281819" y="255842"/>
                  <a:pt x="298373" y="242047"/>
                </a:cubicBezTo>
                <a:cubicBezTo>
                  <a:pt x="341275" y="206295"/>
                  <a:pt x="349588" y="191690"/>
                  <a:pt x="379055" y="152400"/>
                </a:cubicBezTo>
                <a:cubicBezTo>
                  <a:pt x="386048" y="131423"/>
                  <a:pt x="386291" y="112347"/>
                  <a:pt x="414914" y="107577"/>
                </a:cubicBezTo>
                <a:cubicBezTo>
                  <a:pt x="424235" y="106024"/>
                  <a:pt x="432843" y="113554"/>
                  <a:pt x="441808" y="116542"/>
                </a:cubicBezTo>
                <a:cubicBezTo>
                  <a:pt x="450773" y="128495"/>
                  <a:pt x="459137" y="140922"/>
                  <a:pt x="468702" y="152400"/>
                </a:cubicBezTo>
                <a:cubicBezTo>
                  <a:pt x="474113" y="158893"/>
                  <a:pt x="481351" y="163730"/>
                  <a:pt x="486631" y="170330"/>
                </a:cubicBezTo>
                <a:cubicBezTo>
                  <a:pt x="493362" y="178743"/>
                  <a:pt x="496148" y="190493"/>
                  <a:pt x="504561" y="197224"/>
                </a:cubicBezTo>
                <a:cubicBezTo>
                  <a:pt x="511940" y="203127"/>
                  <a:pt x="522490" y="203201"/>
                  <a:pt x="531455" y="206189"/>
                </a:cubicBezTo>
                <a:cubicBezTo>
                  <a:pt x="582255" y="203201"/>
                  <a:pt x="634824" y="210844"/>
                  <a:pt x="683855" y="197224"/>
                </a:cubicBezTo>
                <a:cubicBezTo>
                  <a:pt x="695726" y="193926"/>
                  <a:pt x="689280" y="173166"/>
                  <a:pt x="692820" y="161365"/>
                </a:cubicBezTo>
                <a:cubicBezTo>
                  <a:pt x="711699" y="98436"/>
                  <a:pt x="702394" y="118717"/>
                  <a:pt x="737643" y="71718"/>
                </a:cubicBezTo>
                <a:cubicBezTo>
                  <a:pt x="758246" y="9912"/>
                  <a:pt x="742210" y="31294"/>
                  <a:pt x="773502" y="0"/>
                </a:cubicBezTo>
                <a:cubicBezTo>
                  <a:pt x="1065803" y="18269"/>
                  <a:pt x="813132" y="-7805"/>
                  <a:pt x="979690" y="26895"/>
                </a:cubicBezTo>
                <a:cubicBezTo>
                  <a:pt x="1030191" y="37416"/>
                  <a:pt x="1132090" y="53789"/>
                  <a:pt x="1132090" y="53789"/>
                </a:cubicBezTo>
                <a:cubicBezTo>
                  <a:pt x="1172636" y="70007"/>
                  <a:pt x="1216615" y="84527"/>
                  <a:pt x="1248631" y="116542"/>
                </a:cubicBezTo>
                <a:cubicBezTo>
                  <a:pt x="1260584" y="128495"/>
                  <a:pt x="1273260" y="139766"/>
                  <a:pt x="1284490" y="152400"/>
                </a:cubicBezTo>
                <a:cubicBezTo>
                  <a:pt x="1377338" y="256853"/>
                  <a:pt x="1265801" y="142676"/>
                  <a:pt x="1356208" y="233083"/>
                </a:cubicBezTo>
                <a:cubicBezTo>
                  <a:pt x="1415972" y="292847"/>
                  <a:pt x="1329314" y="230095"/>
                  <a:pt x="1401031" y="277906"/>
                </a:cubicBezTo>
                <a:cubicBezTo>
                  <a:pt x="1404019" y="310777"/>
                  <a:pt x="1402574" y="344357"/>
                  <a:pt x="1409996" y="376518"/>
                </a:cubicBezTo>
                <a:cubicBezTo>
                  <a:pt x="1411897" y="384754"/>
                  <a:pt x="1422646" y="387847"/>
                  <a:pt x="1427926" y="394447"/>
                </a:cubicBezTo>
                <a:cubicBezTo>
                  <a:pt x="1434657" y="402860"/>
                  <a:pt x="1441711" y="411396"/>
                  <a:pt x="1445855" y="421342"/>
                </a:cubicBezTo>
                <a:cubicBezTo>
                  <a:pt x="1456758" y="447510"/>
                  <a:pt x="1463784" y="475130"/>
                  <a:pt x="1472749" y="502024"/>
                </a:cubicBezTo>
                <a:cubicBezTo>
                  <a:pt x="1476975" y="514702"/>
                  <a:pt x="1497149" y="513077"/>
                  <a:pt x="1508608" y="519953"/>
                </a:cubicBezTo>
                <a:cubicBezTo>
                  <a:pt x="1527086" y="531040"/>
                  <a:pt x="1543479" y="545493"/>
                  <a:pt x="1562396" y="555812"/>
                </a:cubicBezTo>
                <a:cubicBezTo>
                  <a:pt x="1576523" y="563518"/>
                  <a:pt x="1591860" y="568942"/>
                  <a:pt x="1607220" y="573742"/>
                </a:cubicBezTo>
                <a:cubicBezTo>
                  <a:pt x="1725664" y="610756"/>
                  <a:pt x="1674435" y="593737"/>
                  <a:pt x="1777549" y="609600"/>
                </a:cubicBezTo>
                <a:cubicBezTo>
                  <a:pt x="1807140" y="614152"/>
                  <a:pt x="1829677" y="620391"/>
                  <a:pt x="1858231" y="627530"/>
                </a:cubicBezTo>
                <a:cubicBezTo>
                  <a:pt x="2028273" y="797562"/>
                  <a:pt x="1832651" y="593381"/>
                  <a:pt x="1239667" y="654424"/>
                </a:cubicBezTo>
                <a:cubicBezTo>
                  <a:pt x="1219727" y="656477"/>
                  <a:pt x="1252387" y="694038"/>
                  <a:pt x="1266561" y="708212"/>
                </a:cubicBezTo>
                <a:cubicBezTo>
                  <a:pt x="1283597" y="725248"/>
                  <a:pt x="1309783" y="729965"/>
                  <a:pt x="1329314" y="744071"/>
                </a:cubicBezTo>
                <a:cubicBezTo>
                  <a:pt x="1363744" y="768937"/>
                  <a:pt x="1391792" y="802435"/>
                  <a:pt x="1427926" y="824753"/>
                </a:cubicBezTo>
                <a:cubicBezTo>
                  <a:pt x="1493881" y="865490"/>
                  <a:pt x="1565385" y="896471"/>
                  <a:pt x="1634114" y="932330"/>
                </a:cubicBezTo>
                <a:cubicBezTo>
                  <a:pt x="1709095" y="971451"/>
                  <a:pt x="1772479" y="1031359"/>
                  <a:pt x="1849267" y="1066800"/>
                </a:cubicBezTo>
                <a:cubicBezTo>
                  <a:pt x="1888114" y="1084730"/>
                  <a:pt x="1927540" y="1101455"/>
                  <a:pt x="1965808" y="1120589"/>
                </a:cubicBezTo>
                <a:cubicBezTo>
                  <a:pt x="2046372" y="1160872"/>
                  <a:pt x="1972011" y="1141966"/>
                  <a:pt x="2073384" y="1156447"/>
                </a:cubicBezTo>
                <a:cubicBezTo>
                  <a:pt x="2079361" y="1162424"/>
                  <a:pt x="2094453" y="1166529"/>
                  <a:pt x="2091314" y="1174377"/>
                </a:cubicBezTo>
                <a:cubicBezTo>
                  <a:pt x="2085765" y="1188250"/>
                  <a:pt x="2067695" y="1192703"/>
                  <a:pt x="2055455" y="1201271"/>
                </a:cubicBezTo>
                <a:cubicBezTo>
                  <a:pt x="2037802" y="1213628"/>
                  <a:pt x="2019940" y="1225709"/>
                  <a:pt x="2001667" y="1237130"/>
                </a:cubicBezTo>
                <a:cubicBezTo>
                  <a:pt x="1946990" y="1271303"/>
                  <a:pt x="1929729" y="1291642"/>
                  <a:pt x="1876161" y="1299883"/>
                </a:cubicBezTo>
                <a:cubicBezTo>
                  <a:pt x="1849416" y="1303998"/>
                  <a:pt x="1822373" y="1305859"/>
                  <a:pt x="1795479" y="1308847"/>
                </a:cubicBezTo>
                <a:lnTo>
                  <a:pt x="1687902" y="1264024"/>
                </a:lnTo>
                <a:cubicBezTo>
                  <a:pt x="1679179" y="1260390"/>
                  <a:pt x="1669694" y="1258781"/>
                  <a:pt x="1661008" y="1255059"/>
                </a:cubicBezTo>
                <a:cubicBezTo>
                  <a:pt x="1648725" y="1249795"/>
                  <a:pt x="1637432" y="1242394"/>
                  <a:pt x="1625149" y="1237130"/>
                </a:cubicBezTo>
                <a:cubicBezTo>
                  <a:pt x="1594344" y="1223928"/>
                  <a:pt x="1598923" y="1234353"/>
                  <a:pt x="1571361" y="1210236"/>
                </a:cubicBezTo>
                <a:cubicBezTo>
                  <a:pt x="1531078" y="1174988"/>
                  <a:pt x="1528534" y="1168074"/>
                  <a:pt x="1499643" y="1129553"/>
                </a:cubicBezTo>
                <a:cubicBezTo>
                  <a:pt x="1496655" y="1120588"/>
                  <a:pt x="1492971" y="1111826"/>
                  <a:pt x="1490679" y="1102659"/>
                </a:cubicBezTo>
                <a:cubicBezTo>
                  <a:pt x="1486984" y="1087877"/>
                  <a:pt x="1489274" y="1071065"/>
                  <a:pt x="1481714" y="1057836"/>
                </a:cubicBezTo>
                <a:cubicBezTo>
                  <a:pt x="1476418" y="1048568"/>
                  <a:pt x="1423877" y="1024786"/>
                  <a:pt x="1418961" y="1021977"/>
                </a:cubicBezTo>
                <a:cubicBezTo>
                  <a:pt x="1409606" y="1016631"/>
                  <a:pt x="1401704" y="1008865"/>
                  <a:pt x="1392067" y="1004047"/>
                </a:cubicBezTo>
                <a:cubicBezTo>
                  <a:pt x="1383615" y="999821"/>
                  <a:pt x="1373625" y="999309"/>
                  <a:pt x="1365173" y="995083"/>
                </a:cubicBezTo>
                <a:cubicBezTo>
                  <a:pt x="1349588" y="987291"/>
                  <a:pt x="1335934" y="975981"/>
                  <a:pt x="1320349" y="968189"/>
                </a:cubicBezTo>
                <a:cubicBezTo>
                  <a:pt x="1299994" y="958012"/>
                  <a:pt x="1277951" y="951473"/>
                  <a:pt x="1257596" y="941295"/>
                </a:cubicBezTo>
                <a:cubicBezTo>
                  <a:pt x="1235981" y="930487"/>
                  <a:pt x="1207208" y="910690"/>
                  <a:pt x="1185879" y="896471"/>
                </a:cubicBezTo>
                <a:cubicBezTo>
                  <a:pt x="1182891" y="992095"/>
                  <a:pt x="1185323" y="1088042"/>
                  <a:pt x="1176914" y="1183342"/>
                </a:cubicBezTo>
                <a:cubicBezTo>
                  <a:pt x="1173366" y="1223556"/>
                  <a:pt x="1137972" y="1187263"/>
                  <a:pt x="1132090" y="1183342"/>
                </a:cubicBezTo>
                <a:cubicBezTo>
                  <a:pt x="1123125" y="1195295"/>
                  <a:pt x="1109301" y="1204834"/>
                  <a:pt x="1105196" y="1219200"/>
                </a:cubicBezTo>
                <a:cubicBezTo>
                  <a:pt x="1096946" y="1248076"/>
                  <a:pt x="1100478" y="1279117"/>
                  <a:pt x="1096231" y="1308847"/>
                </a:cubicBezTo>
                <a:cubicBezTo>
                  <a:pt x="1094489" y="1321044"/>
                  <a:pt x="1090255" y="1332753"/>
                  <a:pt x="1087267" y="1344706"/>
                </a:cubicBezTo>
                <a:cubicBezTo>
                  <a:pt x="1078302" y="1332753"/>
                  <a:pt x="1066441" y="1322500"/>
                  <a:pt x="1060373" y="1308847"/>
                </a:cubicBezTo>
                <a:cubicBezTo>
                  <a:pt x="1054185" y="1294923"/>
                  <a:pt x="1057596" y="1277948"/>
                  <a:pt x="1051408" y="1264024"/>
                </a:cubicBezTo>
                <a:cubicBezTo>
                  <a:pt x="1049411" y="1259531"/>
                  <a:pt x="1018127" y="1217162"/>
                  <a:pt x="1006584" y="1210236"/>
                </a:cubicBezTo>
                <a:cubicBezTo>
                  <a:pt x="998481" y="1205374"/>
                  <a:pt x="988655" y="1204259"/>
                  <a:pt x="979690" y="1201271"/>
                </a:cubicBezTo>
                <a:cubicBezTo>
                  <a:pt x="970725" y="1213224"/>
                  <a:pt x="961480" y="1224972"/>
                  <a:pt x="952796" y="1237130"/>
                </a:cubicBezTo>
                <a:cubicBezTo>
                  <a:pt x="946534" y="1245897"/>
                  <a:pt x="941598" y="1255611"/>
                  <a:pt x="934867" y="1264024"/>
                </a:cubicBezTo>
                <a:cubicBezTo>
                  <a:pt x="929587" y="1270624"/>
                  <a:pt x="922914" y="1275977"/>
                  <a:pt x="916937" y="1281953"/>
                </a:cubicBezTo>
                <a:cubicBezTo>
                  <a:pt x="853480" y="1260802"/>
                  <a:pt x="870689" y="1262767"/>
                  <a:pt x="755573" y="1281953"/>
                </a:cubicBezTo>
                <a:cubicBezTo>
                  <a:pt x="744945" y="1283724"/>
                  <a:pt x="738316" y="1295065"/>
                  <a:pt x="728679" y="1299883"/>
                </a:cubicBezTo>
                <a:cubicBezTo>
                  <a:pt x="720227" y="1304109"/>
                  <a:pt x="710632" y="1305529"/>
                  <a:pt x="701784" y="1308847"/>
                </a:cubicBezTo>
                <a:cubicBezTo>
                  <a:pt x="686717" y="1314497"/>
                  <a:pt x="671902" y="1320800"/>
                  <a:pt x="656961" y="1326777"/>
                </a:cubicBezTo>
                <a:cubicBezTo>
                  <a:pt x="474415" y="1300698"/>
                  <a:pt x="756962" y="1362341"/>
                  <a:pt x="603173" y="1174377"/>
                </a:cubicBezTo>
                <a:cubicBezTo>
                  <a:pt x="565470" y="1128295"/>
                  <a:pt x="489673" y="1138348"/>
                  <a:pt x="432843" y="1120589"/>
                </a:cubicBezTo>
                <a:lnTo>
                  <a:pt x="316302" y="1084730"/>
                </a:lnTo>
                <a:cubicBezTo>
                  <a:pt x="274132" y="1071755"/>
                  <a:pt x="239927" y="1040234"/>
                  <a:pt x="199761" y="1021977"/>
                </a:cubicBezTo>
                <a:cubicBezTo>
                  <a:pt x="173953" y="1010246"/>
                  <a:pt x="145973" y="1004048"/>
                  <a:pt x="119079" y="995083"/>
                </a:cubicBezTo>
                <a:cubicBezTo>
                  <a:pt x="104138" y="983130"/>
                  <a:pt x="89930" y="970197"/>
                  <a:pt x="74255" y="959224"/>
                </a:cubicBezTo>
                <a:cubicBezTo>
                  <a:pt x="59980" y="949232"/>
                  <a:pt x="42544" y="943804"/>
                  <a:pt x="29431" y="932330"/>
                </a:cubicBezTo>
                <a:cubicBezTo>
                  <a:pt x="18187" y="922491"/>
                  <a:pt x="11502" y="908424"/>
                  <a:pt x="2537" y="896471"/>
                </a:cubicBezTo>
                <a:cubicBezTo>
                  <a:pt x="5525" y="866589"/>
                  <a:pt x="-9733" y="828059"/>
                  <a:pt x="11502" y="806824"/>
                </a:cubicBezTo>
                <a:cubicBezTo>
                  <a:pt x="32737" y="785589"/>
                  <a:pt x="72014" y="805143"/>
                  <a:pt x="101149" y="797859"/>
                </a:cubicBezTo>
                <a:cubicBezTo>
                  <a:pt x="109349" y="795809"/>
                  <a:pt x="111519" y="783710"/>
                  <a:pt x="119079" y="779930"/>
                </a:cubicBezTo>
                <a:cubicBezTo>
                  <a:pt x="130099" y="774420"/>
                  <a:pt x="142984" y="773953"/>
                  <a:pt x="154937" y="770965"/>
                </a:cubicBezTo>
                <a:cubicBezTo>
                  <a:pt x="189771" y="718715"/>
                  <a:pt x="170754" y="754636"/>
                  <a:pt x="190796" y="654424"/>
                </a:cubicBezTo>
                <a:cubicBezTo>
                  <a:pt x="198045" y="618179"/>
                  <a:pt x="210441" y="583092"/>
                  <a:pt x="217690" y="546847"/>
                </a:cubicBezTo>
                <a:cubicBezTo>
                  <a:pt x="220678" y="531906"/>
                  <a:pt x="221837" y="516479"/>
                  <a:pt x="226655" y="502024"/>
                </a:cubicBezTo>
                <a:cubicBezTo>
                  <a:pt x="230881" y="489346"/>
                  <a:pt x="238608" y="478118"/>
                  <a:pt x="244584" y="466165"/>
                </a:cubicBezTo>
                <a:cubicBezTo>
                  <a:pt x="247572" y="448236"/>
                  <a:pt x="253549" y="430554"/>
                  <a:pt x="253549" y="412377"/>
                </a:cubicBezTo>
                <a:cubicBezTo>
                  <a:pt x="253549" y="376394"/>
                  <a:pt x="246296" y="340743"/>
                  <a:pt x="244584" y="304800"/>
                </a:cubicBezTo>
                <a:cubicBezTo>
                  <a:pt x="243305" y="277936"/>
                  <a:pt x="244584" y="251012"/>
                  <a:pt x="244584" y="224118"/>
                </a:cubicBezTo>
              </a:path>
            </a:pathLst>
          </a:custGeom>
          <a:solidFill>
            <a:srgbClr val="EBF1DE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83419" y="4203797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57333" y="4342725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649" y="2308472"/>
            <a:ext cx="19023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CB66"/>
                </a:solidFill>
                <a:latin typeface="Arial"/>
                <a:cs typeface="Arial"/>
              </a:rPr>
              <a:t>Anti-ADAMTS13 </a:t>
            </a:r>
          </a:p>
          <a:p>
            <a:pPr algn="ctr"/>
            <a:r>
              <a:rPr lang="en-US" sz="1600" dirty="0" smtClean="0">
                <a:solidFill>
                  <a:srgbClr val="FFCB66"/>
                </a:solidFill>
                <a:latin typeface="Arial"/>
                <a:cs typeface="Arial"/>
              </a:rPr>
              <a:t>IgG</a:t>
            </a:r>
            <a:endParaRPr lang="en-US" sz="1600" dirty="0">
              <a:solidFill>
                <a:srgbClr val="FFCB66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4910" y="3633758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B66"/>
                </a:solidFill>
                <a:latin typeface="Arial"/>
                <a:cs typeface="Arial"/>
              </a:rPr>
              <a:t>Thrombin</a:t>
            </a:r>
            <a:endParaRPr lang="en-US" sz="1800" dirty="0">
              <a:solidFill>
                <a:srgbClr val="FFCB66"/>
              </a:solidFill>
              <a:latin typeface="Arial"/>
              <a:cs typeface="Arial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016040" y="4066613"/>
            <a:ext cx="2554941" cy="806827"/>
          </a:xfrm>
          <a:custGeom>
            <a:avLst/>
            <a:gdLst>
              <a:gd name="connsiteX0" fmla="*/ 0 w 2554941"/>
              <a:gd name="connsiteY0" fmla="*/ 806827 h 806827"/>
              <a:gd name="connsiteX1" fmla="*/ 259976 w 2554941"/>
              <a:gd name="connsiteY1" fmla="*/ 806827 h 806827"/>
              <a:gd name="connsiteX2" fmla="*/ 528918 w 2554941"/>
              <a:gd name="connsiteY2" fmla="*/ 797863 h 806827"/>
              <a:gd name="connsiteX3" fmla="*/ 591671 w 2554941"/>
              <a:gd name="connsiteY3" fmla="*/ 762004 h 806827"/>
              <a:gd name="connsiteX4" fmla="*/ 609600 w 2554941"/>
              <a:gd name="connsiteY4" fmla="*/ 744074 h 806827"/>
              <a:gd name="connsiteX5" fmla="*/ 645459 w 2554941"/>
              <a:gd name="connsiteY5" fmla="*/ 726145 h 806827"/>
              <a:gd name="connsiteX6" fmla="*/ 672353 w 2554941"/>
              <a:gd name="connsiteY6" fmla="*/ 690286 h 806827"/>
              <a:gd name="connsiteX7" fmla="*/ 726141 w 2554941"/>
              <a:gd name="connsiteY7" fmla="*/ 645463 h 806827"/>
              <a:gd name="connsiteX8" fmla="*/ 753035 w 2554941"/>
              <a:gd name="connsiteY8" fmla="*/ 609604 h 806827"/>
              <a:gd name="connsiteX9" fmla="*/ 770965 w 2554941"/>
              <a:gd name="connsiteY9" fmla="*/ 591674 h 806827"/>
              <a:gd name="connsiteX10" fmla="*/ 788894 w 2554941"/>
              <a:gd name="connsiteY10" fmla="*/ 564780 h 806827"/>
              <a:gd name="connsiteX11" fmla="*/ 815788 w 2554941"/>
              <a:gd name="connsiteY11" fmla="*/ 546851 h 806827"/>
              <a:gd name="connsiteX12" fmla="*/ 860612 w 2554941"/>
              <a:gd name="connsiteY12" fmla="*/ 484098 h 806827"/>
              <a:gd name="connsiteX13" fmla="*/ 869576 w 2554941"/>
              <a:gd name="connsiteY13" fmla="*/ 457204 h 806827"/>
              <a:gd name="connsiteX14" fmla="*/ 851647 w 2554941"/>
              <a:gd name="connsiteY14" fmla="*/ 439274 h 806827"/>
              <a:gd name="connsiteX15" fmla="*/ 717176 w 2554941"/>
              <a:gd name="connsiteY15" fmla="*/ 493063 h 806827"/>
              <a:gd name="connsiteX16" fmla="*/ 654424 w 2554941"/>
              <a:gd name="connsiteY16" fmla="*/ 510992 h 806827"/>
              <a:gd name="connsiteX17" fmla="*/ 609600 w 2554941"/>
              <a:gd name="connsiteY17" fmla="*/ 546851 h 806827"/>
              <a:gd name="connsiteX18" fmla="*/ 555812 w 2554941"/>
              <a:gd name="connsiteY18" fmla="*/ 591674 h 806827"/>
              <a:gd name="connsiteX19" fmla="*/ 573741 w 2554941"/>
              <a:gd name="connsiteY19" fmla="*/ 555816 h 806827"/>
              <a:gd name="connsiteX20" fmla="*/ 636494 w 2554941"/>
              <a:gd name="connsiteY20" fmla="*/ 510992 h 806827"/>
              <a:gd name="connsiteX21" fmla="*/ 735106 w 2554941"/>
              <a:gd name="connsiteY21" fmla="*/ 502027 h 806827"/>
              <a:gd name="connsiteX22" fmla="*/ 1048871 w 2554941"/>
              <a:gd name="connsiteY22" fmla="*/ 484098 h 806827"/>
              <a:gd name="connsiteX23" fmla="*/ 1129553 w 2554941"/>
              <a:gd name="connsiteY23" fmla="*/ 475133 h 806827"/>
              <a:gd name="connsiteX24" fmla="*/ 1165412 w 2554941"/>
              <a:gd name="connsiteY24" fmla="*/ 457204 h 806827"/>
              <a:gd name="connsiteX25" fmla="*/ 1210235 w 2554941"/>
              <a:gd name="connsiteY25" fmla="*/ 430310 h 806827"/>
              <a:gd name="connsiteX26" fmla="*/ 1264024 w 2554941"/>
              <a:gd name="connsiteY26" fmla="*/ 403416 h 806827"/>
              <a:gd name="connsiteX27" fmla="*/ 1317812 w 2554941"/>
              <a:gd name="connsiteY27" fmla="*/ 331698 h 806827"/>
              <a:gd name="connsiteX28" fmla="*/ 1362635 w 2554941"/>
              <a:gd name="connsiteY28" fmla="*/ 286874 h 806827"/>
              <a:gd name="connsiteX29" fmla="*/ 1326776 w 2554941"/>
              <a:gd name="connsiteY29" fmla="*/ 322733 h 806827"/>
              <a:gd name="connsiteX30" fmla="*/ 1308847 w 2554941"/>
              <a:gd name="connsiteY30" fmla="*/ 340663 h 806827"/>
              <a:gd name="connsiteX31" fmla="*/ 1210235 w 2554941"/>
              <a:gd name="connsiteY31" fmla="*/ 385486 h 806827"/>
              <a:gd name="connsiteX32" fmla="*/ 1272988 w 2554941"/>
              <a:gd name="connsiteY32" fmla="*/ 358592 h 806827"/>
              <a:gd name="connsiteX33" fmla="*/ 1425388 w 2554941"/>
              <a:gd name="connsiteY33" fmla="*/ 349627 h 806827"/>
              <a:gd name="connsiteX34" fmla="*/ 2017059 w 2554941"/>
              <a:gd name="connsiteY34" fmla="*/ 331698 h 806827"/>
              <a:gd name="connsiteX35" fmla="*/ 2026024 w 2554941"/>
              <a:gd name="connsiteY35" fmla="*/ 259980 h 806827"/>
              <a:gd name="connsiteX36" fmla="*/ 2034988 w 2554941"/>
              <a:gd name="connsiteY36" fmla="*/ 197227 h 806827"/>
              <a:gd name="connsiteX37" fmla="*/ 2043953 w 2554941"/>
              <a:gd name="connsiteY37" fmla="*/ 89651 h 806827"/>
              <a:gd name="connsiteX38" fmla="*/ 2052918 w 2554941"/>
              <a:gd name="connsiteY38" fmla="*/ 62757 h 806827"/>
              <a:gd name="connsiteX39" fmla="*/ 2026024 w 2554941"/>
              <a:gd name="connsiteY39" fmla="*/ 71722 h 806827"/>
              <a:gd name="connsiteX40" fmla="*/ 1972235 w 2554941"/>
              <a:gd name="connsiteY40" fmla="*/ 107580 h 806827"/>
              <a:gd name="connsiteX41" fmla="*/ 2026024 w 2554941"/>
              <a:gd name="connsiteY41" fmla="*/ 116545 h 806827"/>
              <a:gd name="connsiteX42" fmla="*/ 2070847 w 2554941"/>
              <a:gd name="connsiteY42" fmla="*/ 107580 h 806827"/>
              <a:gd name="connsiteX43" fmla="*/ 2124635 w 2554941"/>
              <a:gd name="connsiteY43" fmla="*/ 89651 h 806827"/>
              <a:gd name="connsiteX44" fmla="*/ 2160494 w 2554941"/>
              <a:gd name="connsiteY44" fmla="*/ 80686 h 806827"/>
              <a:gd name="connsiteX45" fmla="*/ 2205318 w 2554941"/>
              <a:gd name="connsiteY45" fmla="*/ 53792 h 806827"/>
              <a:gd name="connsiteX46" fmla="*/ 2286000 w 2554941"/>
              <a:gd name="connsiteY46" fmla="*/ 35863 h 806827"/>
              <a:gd name="connsiteX47" fmla="*/ 2366682 w 2554941"/>
              <a:gd name="connsiteY47" fmla="*/ 8969 h 806827"/>
              <a:gd name="connsiteX48" fmla="*/ 2554941 w 2554941"/>
              <a:gd name="connsiteY48" fmla="*/ 4 h 80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54941" h="806827">
                <a:moveTo>
                  <a:pt x="0" y="806827"/>
                </a:moveTo>
                <a:cubicBezTo>
                  <a:pt x="137110" y="783977"/>
                  <a:pt x="-22897" y="806827"/>
                  <a:pt x="259976" y="806827"/>
                </a:cubicBezTo>
                <a:cubicBezTo>
                  <a:pt x="349673" y="806827"/>
                  <a:pt x="439271" y="800851"/>
                  <a:pt x="528918" y="797863"/>
                </a:cubicBezTo>
                <a:cubicBezTo>
                  <a:pt x="549836" y="785910"/>
                  <a:pt x="571625" y="775368"/>
                  <a:pt x="591671" y="762004"/>
                </a:cubicBezTo>
                <a:cubicBezTo>
                  <a:pt x="598703" y="757316"/>
                  <a:pt x="602567" y="748762"/>
                  <a:pt x="609600" y="744074"/>
                </a:cubicBezTo>
                <a:cubicBezTo>
                  <a:pt x="620719" y="736661"/>
                  <a:pt x="633506" y="732121"/>
                  <a:pt x="645459" y="726145"/>
                </a:cubicBezTo>
                <a:cubicBezTo>
                  <a:pt x="654424" y="714192"/>
                  <a:pt x="661788" y="700851"/>
                  <a:pt x="672353" y="690286"/>
                </a:cubicBezTo>
                <a:cubicBezTo>
                  <a:pt x="755351" y="607288"/>
                  <a:pt x="638023" y="748268"/>
                  <a:pt x="726141" y="645463"/>
                </a:cubicBezTo>
                <a:cubicBezTo>
                  <a:pt x="735865" y="634119"/>
                  <a:pt x="743470" y="621082"/>
                  <a:pt x="753035" y="609604"/>
                </a:cubicBezTo>
                <a:cubicBezTo>
                  <a:pt x="758446" y="603111"/>
                  <a:pt x="765685" y="598274"/>
                  <a:pt x="770965" y="591674"/>
                </a:cubicBezTo>
                <a:cubicBezTo>
                  <a:pt x="777696" y="583261"/>
                  <a:pt x="781276" y="572398"/>
                  <a:pt x="788894" y="564780"/>
                </a:cubicBezTo>
                <a:cubicBezTo>
                  <a:pt x="796512" y="557162"/>
                  <a:pt x="806823" y="552827"/>
                  <a:pt x="815788" y="546851"/>
                </a:cubicBezTo>
                <a:cubicBezTo>
                  <a:pt x="821875" y="538735"/>
                  <a:pt x="854060" y="497202"/>
                  <a:pt x="860612" y="484098"/>
                </a:cubicBezTo>
                <a:cubicBezTo>
                  <a:pt x="864838" y="475646"/>
                  <a:pt x="866588" y="466169"/>
                  <a:pt x="869576" y="457204"/>
                </a:cubicBezTo>
                <a:cubicBezTo>
                  <a:pt x="863600" y="451227"/>
                  <a:pt x="860070" y="438572"/>
                  <a:pt x="851647" y="439274"/>
                </a:cubicBezTo>
                <a:cubicBezTo>
                  <a:pt x="743948" y="448249"/>
                  <a:pt x="789514" y="462923"/>
                  <a:pt x="717176" y="493063"/>
                </a:cubicBezTo>
                <a:cubicBezTo>
                  <a:pt x="697095" y="501430"/>
                  <a:pt x="675341" y="505016"/>
                  <a:pt x="654424" y="510992"/>
                </a:cubicBezTo>
                <a:cubicBezTo>
                  <a:pt x="639483" y="522945"/>
                  <a:pt x="624000" y="534251"/>
                  <a:pt x="609600" y="546851"/>
                </a:cubicBezTo>
                <a:cubicBezTo>
                  <a:pt x="554380" y="595168"/>
                  <a:pt x="610852" y="554981"/>
                  <a:pt x="555812" y="591674"/>
                </a:cubicBezTo>
                <a:cubicBezTo>
                  <a:pt x="561788" y="579721"/>
                  <a:pt x="565974" y="566690"/>
                  <a:pt x="573741" y="555816"/>
                </a:cubicBezTo>
                <a:cubicBezTo>
                  <a:pt x="586776" y="537567"/>
                  <a:pt x="613866" y="515518"/>
                  <a:pt x="636494" y="510992"/>
                </a:cubicBezTo>
                <a:cubicBezTo>
                  <a:pt x="668859" y="504519"/>
                  <a:pt x="702235" y="505015"/>
                  <a:pt x="735106" y="502027"/>
                </a:cubicBezTo>
                <a:cubicBezTo>
                  <a:pt x="854565" y="462210"/>
                  <a:pt x="734298" y="499444"/>
                  <a:pt x="1048871" y="484098"/>
                </a:cubicBezTo>
                <a:cubicBezTo>
                  <a:pt x="1075898" y="482780"/>
                  <a:pt x="1102659" y="478121"/>
                  <a:pt x="1129553" y="475133"/>
                </a:cubicBezTo>
                <a:cubicBezTo>
                  <a:pt x="1141506" y="469157"/>
                  <a:pt x="1153730" y="463694"/>
                  <a:pt x="1165412" y="457204"/>
                </a:cubicBezTo>
                <a:cubicBezTo>
                  <a:pt x="1180643" y="448742"/>
                  <a:pt x="1194650" y="438102"/>
                  <a:pt x="1210235" y="430310"/>
                </a:cubicBezTo>
                <a:cubicBezTo>
                  <a:pt x="1254418" y="408218"/>
                  <a:pt x="1221208" y="437669"/>
                  <a:pt x="1264024" y="403416"/>
                </a:cubicBezTo>
                <a:cubicBezTo>
                  <a:pt x="1287711" y="384467"/>
                  <a:pt x="1301431" y="356269"/>
                  <a:pt x="1317812" y="331698"/>
                </a:cubicBezTo>
                <a:cubicBezTo>
                  <a:pt x="1329533" y="314117"/>
                  <a:pt x="1347695" y="301816"/>
                  <a:pt x="1362635" y="286874"/>
                </a:cubicBezTo>
                <a:lnTo>
                  <a:pt x="1326776" y="322733"/>
                </a:lnTo>
                <a:lnTo>
                  <a:pt x="1308847" y="340663"/>
                </a:lnTo>
                <a:cubicBezTo>
                  <a:pt x="1258048" y="391463"/>
                  <a:pt x="1289721" y="374132"/>
                  <a:pt x="1210235" y="385486"/>
                </a:cubicBezTo>
                <a:cubicBezTo>
                  <a:pt x="1231153" y="376521"/>
                  <a:pt x="1250540" y="362333"/>
                  <a:pt x="1272988" y="358592"/>
                </a:cubicBezTo>
                <a:cubicBezTo>
                  <a:pt x="1323183" y="350226"/>
                  <a:pt x="1374533" y="351465"/>
                  <a:pt x="1425388" y="349627"/>
                </a:cubicBezTo>
                <a:lnTo>
                  <a:pt x="2017059" y="331698"/>
                </a:lnTo>
                <a:cubicBezTo>
                  <a:pt x="2020047" y="307792"/>
                  <a:pt x="2022840" y="283861"/>
                  <a:pt x="2026024" y="259980"/>
                </a:cubicBezTo>
                <a:cubicBezTo>
                  <a:pt x="2028817" y="239035"/>
                  <a:pt x="2032776" y="218241"/>
                  <a:pt x="2034988" y="197227"/>
                </a:cubicBezTo>
                <a:cubicBezTo>
                  <a:pt x="2038755" y="161442"/>
                  <a:pt x="2039197" y="125318"/>
                  <a:pt x="2043953" y="89651"/>
                </a:cubicBezTo>
                <a:cubicBezTo>
                  <a:pt x="2045202" y="80284"/>
                  <a:pt x="2059600" y="69439"/>
                  <a:pt x="2052918" y="62757"/>
                </a:cubicBezTo>
                <a:cubicBezTo>
                  <a:pt x="2046236" y="56075"/>
                  <a:pt x="2034284" y="67133"/>
                  <a:pt x="2026024" y="71722"/>
                </a:cubicBezTo>
                <a:cubicBezTo>
                  <a:pt x="2007187" y="82187"/>
                  <a:pt x="1972235" y="107580"/>
                  <a:pt x="1972235" y="107580"/>
                </a:cubicBezTo>
                <a:cubicBezTo>
                  <a:pt x="1990165" y="110568"/>
                  <a:pt x="2007847" y="116545"/>
                  <a:pt x="2026024" y="116545"/>
                </a:cubicBezTo>
                <a:cubicBezTo>
                  <a:pt x="2041261" y="116545"/>
                  <a:pt x="2056147" y="111589"/>
                  <a:pt x="2070847" y="107580"/>
                </a:cubicBezTo>
                <a:cubicBezTo>
                  <a:pt x="2089080" y="102607"/>
                  <a:pt x="2106300" y="94235"/>
                  <a:pt x="2124635" y="89651"/>
                </a:cubicBezTo>
                <a:lnTo>
                  <a:pt x="2160494" y="80686"/>
                </a:lnTo>
                <a:cubicBezTo>
                  <a:pt x="2175435" y="71721"/>
                  <a:pt x="2189395" y="60869"/>
                  <a:pt x="2205318" y="53792"/>
                </a:cubicBezTo>
                <a:cubicBezTo>
                  <a:pt x="2218780" y="47809"/>
                  <a:pt x="2275074" y="38985"/>
                  <a:pt x="2286000" y="35863"/>
                </a:cubicBezTo>
                <a:cubicBezTo>
                  <a:pt x="2313258" y="28075"/>
                  <a:pt x="2338377" y="10542"/>
                  <a:pt x="2366682" y="8969"/>
                </a:cubicBezTo>
                <a:cubicBezTo>
                  <a:pt x="2536998" y="-493"/>
                  <a:pt x="2474176" y="4"/>
                  <a:pt x="2554941" y="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662328" y="3963929"/>
            <a:ext cx="1817306" cy="1572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6758404" y="3363311"/>
            <a:ext cx="1578536" cy="850720"/>
          </a:xfrm>
          <a:custGeom>
            <a:avLst/>
            <a:gdLst>
              <a:gd name="connsiteX0" fmla="*/ 137008 w 2091738"/>
              <a:gd name="connsiteY0" fmla="*/ 331695 h 1344706"/>
              <a:gd name="connsiteX1" fmla="*/ 137008 w 2091738"/>
              <a:gd name="connsiteY1" fmla="*/ 331695 h 1344706"/>
              <a:gd name="connsiteX2" fmla="*/ 208726 w 2091738"/>
              <a:gd name="connsiteY2" fmla="*/ 304800 h 1344706"/>
              <a:gd name="connsiteX3" fmla="*/ 244584 w 2091738"/>
              <a:gd name="connsiteY3" fmla="*/ 277906 h 1344706"/>
              <a:gd name="connsiteX4" fmla="*/ 298373 w 2091738"/>
              <a:gd name="connsiteY4" fmla="*/ 242047 h 1344706"/>
              <a:gd name="connsiteX5" fmla="*/ 379055 w 2091738"/>
              <a:gd name="connsiteY5" fmla="*/ 152400 h 1344706"/>
              <a:gd name="connsiteX6" fmla="*/ 414914 w 2091738"/>
              <a:gd name="connsiteY6" fmla="*/ 107577 h 1344706"/>
              <a:gd name="connsiteX7" fmla="*/ 441808 w 2091738"/>
              <a:gd name="connsiteY7" fmla="*/ 116542 h 1344706"/>
              <a:gd name="connsiteX8" fmla="*/ 468702 w 2091738"/>
              <a:gd name="connsiteY8" fmla="*/ 152400 h 1344706"/>
              <a:gd name="connsiteX9" fmla="*/ 486631 w 2091738"/>
              <a:gd name="connsiteY9" fmla="*/ 170330 h 1344706"/>
              <a:gd name="connsiteX10" fmla="*/ 504561 w 2091738"/>
              <a:gd name="connsiteY10" fmla="*/ 197224 h 1344706"/>
              <a:gd name="connsiteX11" fmla="*/ 531455 w 2091738"/>
              <a:gd name="connsiteY11" fmla="*/ 206189 h 1344706"/>
              <a:gd name="connsiteX12" fmla="*/ 683855 w 2091738"/>
              <a:gd name="connsiteY12" fmla="*/ 197224 h 1344706"/>
              <a:gd name="connsiteX13" fmla="*/ 692820 w 2091738"/>
              <a:gd name="connsiteY13" fmla="*/ 161365 h 1344706"/>
              <a:gd name="connsiteX14" fmla="*/ 737643 w 2091738"/>
              <a:gd name="connsiteY14" fmla="*/ 71718 h 1344706"/>
              <a:gd name="connsiteX15" fmla="*/ 773502 w 2091738"/>
              <a:gd name="connsiteY15" fmla="*/ 0 h 1344706"/>
              <a:gd name="connsiteX16" fmla="*/ 979690 w 2091738"/>
              <a:gd name="connsiteY16" fmla="*/ 26895 h 1344706"/>
              <a:gd name="connsiteX17" fmla="*/ 1132090 w 2091738"/>
              <a:gd name="connsiteY17" fmla="*/ 53789 h 1344706"/>
              <a:gd name="connsiteX18" fmla="*/ 1248631 w 2091738"/>
              <a:gd name="connsiteY18" fmla="*/ 116542 h 1344706"/>
              <a:gd name="connsiteX19" fmla="*/ 1284490 w 2091738"/>
              <a:gd name="connsiteY19" fmla="*/ 152400 h 1344706"/>
              <a:gd name="connsiteX20" fmla="*/ 1356208 w 2091738"/>
              <a:gd name="connsiteY20" fmla="*/ 233083 h 1344706"/>
              <a:gd name="connsiteX21" fmla="*/ 1401031 w 2091738"/>
              <a:gd name="connsiteY21" fmla="*/ 277906 h 1344706"/>
              <a:gd name="connsiteX22" fmla="*/ 1409996 w 2091738"/>
              <a:gd name="connsiteY22" fmla="*/ 376518 h 1344706"/>
              <a:gd name="connsiteX23" fmla="*/ 1427926 w 2091738"/>
              <a:gd name="connsiteY23" fmla="*/ 394447 h 1344706"/>
              <a:gd name="connsiteX24" fmla="*/ 1445855 w 2091738"/>
              <a:gd name="connsiteY24" fmla="*/ 421342 h 1344706"/>
              <a:gd name="connsiteX25" fmla="*/ 1472749 w 2091738"/>
              <a:gd name="connsiteY25" fmla="*/ 502024 h 1344706"/>
              <a:gd name="connsiteX26" fmla="*/ 1508608 w 2091738"/>
              <a:gd name="connsiteY26" fmla="*/ 519953 h 1344706"/>
              <a:gd name="connsiteX27" fmla="*/ 1562396 w 2091738"/>
              <a:gd name="connsiteY27" fmla="*/ 555812 h 1344706"/>
              <a:gd name="connsiteX28" fmla="*/ 1607220 w 2091738"/>
              <a:gd name="connsiteY28" fmla="*/ 573742 h 1344706"/>
              <a:gd name="connsiteX29" fmla="*/ 1777549 w 2091738"/>
              <a:gd name="connsiteY29" fmla="*/ 609600 h 1344706"/>
              <a:gd name="connsiteX30" fmla="*/ 1858231 w 2091738"/>
              <a:gd name="connsiteY30" fmla="*/ 627530 h 1344706"/>
              <a:gd name="connsiteX31" fmla="*/ 1239667 w 2091738"/>
              <a:gd name="connsiteY31" fmla="*/ 654424 h 1344706"/>
              <a:gd name="connsiteX32" fmla="*/ 1266561 w 2091738"/>
              <a:gd name="connsiteY32" fmla="*/ 708212 h 1344706"/>
              <a:gd name="connsiteX33" fmla="*/ 1329314 w 2091738"/>
              <a:gd name="connsiteY33" fmla="*/ 744071 h 1344706"/>
              <a:gd name="connsiteX34" fmla="*/ 1427926 w 2091738"/>
              <a:gd name="connsiteY34" fmla="*/ 824753 h 1344706"/>
              <a:gd name="connsiteX35" fmla="*/ 1634114 w 2091738"/>
              <a:gd name="connsiteY35" fmla="*/ 932330 h 1344706"/>
              <a:gd name="connsiteX36" fmla="*/ 1849267 w 2091738"/>
              <a:gd name="connsiteY36" fmla="*/ 1066800 h 1344706"/>
              <a:gd name="connsiteX37" fmla="*/ 1965808 w 2091738"/>
              <a:gd name="connsiteY37" fmla="*/ 1120589 h 1344706"/>
              <a:gd name="connsiteX38" fmla="*/ 2073384 w 2091738"/>
              <a:gd name="connsiteY38" fmla="*/ 1156447 h 1344706"/>
              <a:gd name="connsiteX39" fmla="*/ 2091314 w 2091738"/>
              <a:gd name="connsiteY39" fmla="*/ 1174377 h 1344706"/>
              <a:gd name="connsiteX40" fmla="*/ 2055455 w 2091738"/>
              <a:gd name="connsiteY40" fmla="*/ 1201271 h 1344706"/>
              <a:gd name="connsiteX41" fmla="*/ 2001667 w 2091738"/>
              <a:gd name="connsiteY41" fmla="*/ 1237130 h 1344706"/>
              <a:gd name="connsiteX42" fmla="*/ 1876161 w 2091738"/>
              <a:gd name="connsiteY42" fmla="*/ 1299883 h 1344706"/>
              <a:gd name="connsiteX43" fmla="*/ 1795479 w 2091738"/>
              <a:gd name="connsiteY43" fmla="*/ 1308847 h 1344706"/>
              <a:gd name="connsiteX44" fmla="*/ 1687902 w 2091738"/>
              <a:gd name="connsiteY44" fmla="*/ 1264024 h 1344706"/>
              <a:gd name="connsiteX45" fmla="*/ 1661008 w 2091738"/>
              <a:gd name="connsiteY45" fmla="*/ 1255059 h 1344706"/>
              <a:gd name="connsiteX46" fmla="*/ 1625149 w 2091738"/>
              <a:gd name="connsiteY46" fmla="*/ 1237130 h 1344706"/>
              <a:gd name="connsiteX47" fmla="*/ 1571361 w 2091738"/>
              <a:gd name="connsiteY47" fmla="*/ 1210236 h 1344706"/>
              <a:gd name="connsiteX48" fmla="*/ 1499643 w 2091738"/>
              <a:gd name="connsiteY48" fmla="*/ 1129553 h 1344706"/>
              <a:gd name="connsiteX49" fmla="*/ 1490679 w 2091738"/>
              <a:gd name="connsiteY49" fmla="*/ 1102659 h 1344706"/>
              <a:gd name="connsiteX50" fmla="*/ 1481714 w 2091738"/>
              <a:gd name="connsiteY50" fmla="*/ 1057836 h 1344706"/>
              <a:gd name="connsiteX51" fmla="*/ 1418961 w 2091738"/>
              <a:gd name="connsiteY51" fmla="*/ 1021977 h 1344706"/>
              <a:gd name="connsiteX52" fmla="*/ 1392067 w 2091738"/>
              <a:gd name="connsiteY52" fmla="*/ 1004047 h 1344706"/>
              <a:gd name="connsiteX53" fmla="*/ 1365173 w 2091738"/>
              <a:gd name="connsiteY53" fmla="*/ 995083 h 1344706"/>
              <a:gd name="connsiteX54" fmla="*/ 1320349 w 2091738"/>
              <a:gd name="connsiteY54" fmla="*/ 968189 h 1344706"/>
              <a:gd name="connsiteX55" fmla="*/ 1257596 w 2091738"/>
              <a:gd name="connsiteY55" fmla="*/ 941295 h 1344706"/>
              <a:gd name="connsiteX56" fmla="*/ 1185879 w 2091738"/>
              <a:gd name="connsiteY56" fmla="*/ 896471 h 1344706"/>
              <a:gd name="connsiteX57" fmla="*/ 1176914 w 2091738"/>
              <a:gd name="connsiteY57" fmla="*/ 1183342 h 1344706"/>
              <a:gd name="connsiteX58" fmla="*/ 1132090 w 2091738"/>
              <a:gd name="connsiteY58" fmla="*/ 1183342 h 1344706"/>
              <a:gd name="connsiteX59" fmla="*/ 1105196 w 2091738"/>
              <a:gd name="connsiteY59" fmla="*/ 1219200 h 1344706"/>
              <a:gd name="connsiteX60" fmla="*/ 1096231 w 2091738"/>
              <a:gd name="connsiteY60" fmla="*/ 1308847 h 1344706"/>
              <a:gd name="connsiteX61" fmla="*/ 1087267 w 2091738"/>
              <a:gd name="connsiteY61" fmla="*/ 1344706 h 1344706"/>
              <a:gd name="connsiteX62" fmla="*/ 1060373 w 2091738"/>
              <a:gd name="connsiteY62" fmla="*/ 1308847 h 1344706"/>
              <a:gd name="connsiteX63" fmla="*/ 1051408 w 2091738"/>
              <a:gd name="connsiteY63" fmla="*/ 1264024 h 1344706"/>
              <a:gd name="connsiteX64" fmla="*/ 1006584 w 2091738"/>
              <a:gd name="connsiteY64" fmla="*/ 1210236 h 1344706"/>
              <a:gd name="connsiteX65" fmla="*/ 979690 w 2091738"/>
              <a:gd name="connsiteY65" fmla="*/ 1201271 h 1344706"/>
              <a:gd name="connsiteX66" fmla="*/ 952796 w 2091738"/>
              <a:gd name="connsiteY66" fmla="*/ 1237130 h 1344706"/>
              <a:gd name="connsiteX67" fmla="*/ 934867 w 2091738"/>
              <a:gd name="connsiteY67" fmla="*/ 1264024 h 1344706"/>
              <a:gd name="connsiteX68" fmla="*/ 916937 w 2091738"/>
              <a:gd name="connsiteY68" fmla="*/ 1281953 h 1344706"/>
              <a:gd name="connsiteX69" fmla="*/ 755573 w 2091738"/>
              <a:gd name="connsiteY69" fmla="*/ 1281953 h 1344706"/>
              <a:gd name="connsiteX70" fmla="*/ 728679 w 2091738"/>
              <a:gd name="connsiteY70" fmla="*/ 1299883 h 1344706"/>
              <a:gd name="connsiteX71" fmla="*/ 701784 w 2091738"/>
              <a:gd name="connsiteY71" fmla="*/ 1308847 h 1344706"/>
              <a:gd name="connsiteX72" fmla="*/ 656961 w 2091738"/>
              <a:gd name="connsiteY72" fmla="*/ 1326777 h 1344706"/>
              <a:gd name="connsiteX73" fmla="*/ 603173 w 2091738"/>
              <a:gd name="connsiteY73" fmla="*/ 1174377 h 1344706"/>
              <a:gd name="connsiteX74" fmla="*/ 432843 w 2091738"/>
              <a:gd name="connsiteY74" fmla="*/ 1120589 h 1344706"/>
              <a:gd name="connsiteX75" fmla="*/ 316302 w 2091738"/>
              <a:gd name="connsiteY75" fmla="*/ 1084730 h 1344706"/>
              <a:gd name="connsiteX76" fmla="*/ 199761 w 2091738"/>
              <a:gd name="connsiteY76" fmla="*/ 1021977 h 1344706"/>
              <a:gd name="connsiteX77" fmla="*/ 119079 w 2091738"/>
              <a:gd name="connsiteY77" fmla="*/ 995083 h 1344706"/>
              <a:gd name="connsiteX78" fmla="*/ 74255 w 2091738"/>
              <a:gd name="connsiteY78" fmla="*/ 959224 h 1344706"/>
              <a:gd name="connsiteX79" fmla="*/ 29431 w 2091738"/>
              <a:gd name="connsiteY79" fmla="*/ 932330 h 1344706"/>
              <a:gd name="connsiteX80" fmla="*/ 2537 w 2091738"/>
              <a:gd name="connsiteY80" fmla="*/ 896471 h 1344706"/>
              <a:gd name="connsiteX81" fmla="*/ 11502 w 2091738"/>
              <a:gd name="connsiteY81" fmla="*/ 806824 h 1344706"/>
              <a:gd name="connsiteX82" fmla="*/ 101149 w 2091738"/>
              <a:gd name="connsiteY82" fmla="*/ 797859 h 1344706"/>
              <a:gd name="connsiteX83" fmla="*/ 119079 w 2091738"/>
              <a:gd name="connsiteY83" fmla="*/ 779930 h 1344706"/>
              <a:gd name="connsiteX84" fmla="*/ 154937 w 2091738"/>
              <a:gd name="connsiteY84" fmla="*/ 770965 h 1344706"/>
              <a:gd name="connsiteX85" fmla="*/ 190796 w 2091738"/>
              <a:gd name="connsiteY85" fmla="*/ 654424 h 1344706"/>
              <a:gd name="connsiteX86" fmla="*/ 217690 w 2091738"/>
              <a:gd name="connsiteY86" fmla="*/ 546847 h 1344706"/>
              <a:gd name="connsiteX87" fmla="*/ 226655 w 2091738"/>
              <a:gd name="connsiteY87" fmla="*/ 502024 h 1344706"/>
              <a:gd name="connsiteX88" fmla="*/ 244584 w 2091738"/>
              <a:gd name="connsiteY88" fmla="*/ 466165 h 1344706"/>
              <a:gd name="connsiteX89" fmla="*/ 253549 w 2091738"/>
              <a:gd name="connsiteY89" fmla="*/ 412377 h 1344706"/>
              <a:gd name="connsiteX90" fmla="*/ 244584 w 2091738"/>
              <a:gd name="connsiteY90" fmla="*/ 304800 h 1344706"/>
              <a:gd name="connsiteX91" fmla="*/ 244584 w 2091738"/>
              <a:gd name="connsiteY91" fmla="*/ 224118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091738" h="1344706">
                <a:moveTo>
                  <a:pt x="137008" y="331695"/>
                </a:moveTo>
                <a:lnTo>
                  <a:pt x="137008" y="331695"/>
                </a:lnTo>
                <a:cubicBezTo>
                  <a:pt x="160914" y="322730"/>
                  <a:pt x="185890" y="316218"/>
                  <a:pt x="208726" y="304800"/>
                </a:cubicBezTo>
                <a:cubicBezTo>
                  <a:pt x="222090" y="298118"/>
                  <a:pt x="232344" y="286474"/>
                  <a:pt x="244584" y="277906"/>
                </a:cubicBezTo>
                <a:cubicBezTo>
                  <a:pt x="262237" y="265549"/>
                  <a:pt x="281819" y="255842"/>
                  <a:pt x="298373" y="242047"/>
                </a:cubicBezTo>
                <a:cubicBezTo>
                  <a:pt x="341275" y="206295"/>
                  <a:pt x="349588" y="191690"/>
                  <a:pt x="379055" y="152400"/>
                </a:cubicBezTo>
                <a:cubicBezTo>
                  <a:pt x="386048" y="131423"/>
                  <a:pt x="386291" y="112347"/>
                  <a:pt x="414914" y="107577"/>
                </a:cubicBezTo>
                <a:cubicBezTo>
                  <a:pt x="424235" y="106024"/>
                  <a:pt x="432843" y="113554"/>
                  <a:pt x="441808" y="116542"/>
                </a:cubicBezTo>
                <a:cubicBezTo>
                  <a:pt x="450773" y="128495"/>
                  <a:pt x="459137" y="140922"/>
                  <a:pt x="468702" y="152400"/>
                </a:cubicBezTo>
                <a:cubicBezTo>
                  <a:pt x="474113" y="158893"/>
                  <a:pt x="481351" y="163730"/>
                  <a:pt x="486631" y="170330"/>
                </a:cubicBezTo>
                <a:cubicBezTo>
                  <a:pt x="493362" y="178743"/>
                  <a:pt x="496148" y="190493"/>
                  <a:pt x="504561" y="197224"/>
                </a:cubicBezTo>
                <a:cubicBezTo>
                  <a:pt x="511940" y="203127"/>
                  <a:pt x="522490" y="203201"/>
                  <a:pt x="531455" y="206189"/>
                </a:cubicBezTo>
                <a:cubicBezTo>
                  <a:pt x="582255" y="203201"/>
                  <a:pt x="634824" y="210844"/>
                  <a:pt x="683855" y="197224"/>
                </a:cubicBezTo>
                <a:cubicBezTo>
                  <a:pt x="695726" y="193926"/>
                  <a:pt x="689280" y="173166"/>
                  <a:pt x="692820" y="161365"/>
                </a:cubicBezTo>
                <a:cubicBezTo>
                  <a:pt x="711699" y="98436"/>
                  <a:pt x="702394" y="118717"/>
                  <a:pt x="737643" y="71718"/>
                </a:cubicBezTo>
                <a:cubicBezTo>
                  <a:pt x="758246" y="9912"/>
                  <a:pt x="742210" y="31294"/>
                  <a:pt x="773502" y="0"/>
                </a:cubicBezTo>
                <a:cubicBezTo>
                  <a:pt x="1065803" y="18269"/>
                  <a:pt x="813132" y="-7805"/>
                  <a:pt x="979690" y="26895"/>
                </a:cubicBezTo>
                <a:cubicBezTo>
                  <a:pt x="1030191" y="37416"/>
                  <a:pt x="1132090" y="53789"/>
                  <a:pt x="1132090" y="53789"/>
                </a:cubicBezTo>
                <a:cubicBezTo>
                  <a:pt x="1172636" y="70007"/>
                  <a:pt x="1216615" y="84527"/>
                  <a:pt x="1248631" y="116542"/>
                </a:cubicBezTo>
                <a:cubicBezTo>
                  <a:pt x="1260584" y="128495"/>
                  <a:pt x="1273260" y="139766"/>
                  <a:pt x="1284490" y="152400"/>
                </a:cubicBezTo>
                <a:cubicBezTo>
                  <a:pt x="1377338" y="256853"/>
                  <a:pt x="1265801" y="142676"/>
                  <a:pt x="1356208" y="233083"/>
                </a:cubicBezTo>
                <a:cubicBezTo>
                  <a:pt x="1415972" y="292847"/>
                  <a:pt x="1329314" y="230095"/>
                  <a:pt x="1401031" y="277906"/>
                </a:cubicBezTo>
                <a:cubicBezTo>
                  <a:pt x="1404019" y="310777"/>
                  <a:pt x="1402574" y="344357"/>
                  <a:pt x="1409996" y="376518"/>
                </a:cubicBezTo>
                <a:cubicBezTo>
                  <a:pt x="1411897" y="384754"/>
                  <a:pt x="1422646" y="387847"/>
                  <a:pt x="1427926" y="394447"/>
                </a:cubicBezTo>
                <a:cubicBezTo>
                  <a:pt x="1434657" y="402860"/>
                  <a:pt x="1441711" y="411396"/>
                  <a:pt x="1445855" y="421342"/>
                </a:cubicBezTo>
                <a:cubicBezTo>
                  <a:pt x="1456758" y="447510"/>
                  <a:pt x="1463784" y="475130"/>
                  <a:pt x="1472749" y="502024"/>
                </a:cubicBezTo>
                <a:cubicBezTo>
                  <a:pt x="1476975" y="514702"/>
                  <a:pt x="1497149" y="513077"/>
                  <a:pt x="1508608" y="519953"/>
                </a:cubicBezTo>
                <a:cubicBezTo>
                  <a:pt x="1527086" y="531040"/>
                  <a:pt x="1543479" y="545493"/>
                  <a:pt x="1562396" y="555812"/>
                </a:cubicBezTo>
                <a:cubicBezTo>
                  <a:pt x="1576523" y="563518"/>
                  <a:pt x="1591860" y="568942"/>
                  <a:pt x="1607220" y="573742"/>
                </a:cubicBezTo>
                <a:cubicBezTo>
                  <a:pt x="1725664" y="610756"/>
                  <a:pt x="1674435" y="593737"/>
                  <a:pt x="1777549" y="609600"/>
                </a:cubicBezTo>
                <a:cubicBezTo>
                  <a:pt x="1807140" y="614152"/>
                  <a:pt x="1829677" y="620391"/>
                  <a:pt x="1858231" y="627530"/>
                </a:cubicBezTo>
                <a:cubicBezTo>
                  <a:pt x="2028273" y="797562"/>
                  <a:pt x="1832651" y="593381"/>
                  <a:pt x="1239667" y="654424"/>
                </a:cubicBezTo>
                <a:cubicBezTo>
                  <a:pt x="1219727" y="656477"/>
                  <a:pt x="1252387" y="694038"/>
                  <a:pt x="1266561" y="708212"/>
                </a:cubicBezTo>
                <a:cubicBezTo>
                  <a:pt x="1283597" y="725248"/>
                  <a:pt x="1309783" y="729965"/>
                  <a:pt x="1329314" y="744071"/>
                </a:cubicBezTo>
                <a:cubicBezTo>
                  <a:pt x="1363744" y="768937"/>
                  <a:pt x="1391792" y="802435"/>
                  <a:pt x="1427926" y="824753"/>
                </a:cubicBezTo>
                <a:cubicBezTo>
                  <a:pt x="1493881" y="865490"/>
                  <a:pt x="1565385" y="896471"/>
                  <a:pt x="1634114" y="932330"/>
                </a:cubicBezTo>
                <a:cubicBezTo>
                  <a:pt x="1709095" y="971451"/>
                  <a:pt x="1772479" y="1031359"/>
                  <a:pt x="1849267" y="1066800"/>
                </a:cubicBezTo>
                <a:cubicBezTo>
                  <a:pt x="1888114" y="1084730"/>
                  <a:pt x="1927540" y="1101455"/>
                  <a:pt x="1965808" y="1120589"/>
                </a:cubicBezTo>
                <a:cubicBezTo>
                  <a:pt x="2046372" y="1160872"/>
                  <a:pt x="1972011" y="1141966"/>
                  <a:pt x="2073384" y="1156447"/>
                </a:cubicBezTo>
                <a:cubicBezTo>
                  <a:pt x="2079361" y="1162424"/>
                  <a:pt x="2094453" y="1166529"/>
                  <a:pt x="2091314" y="1174377"/>
                </a:cubicBezTo>
                <a:cubicBezTo>
                  <a:pt x="2085765" y="1188250"/>
                  <a:pt x="2067695" y="1192703"/>
                  <a:pt x="2055455" y="1201271"/>
                </a:cubicBezTo>
                <a:cubicBezTo>
                  <a:pt x="2037802" y="1213628"/>
                  <a:pt x="2019940" y="1225709"/>
                  <a:pt x="2001667" y="1237130"/>
                </a:cubicBezTo>
                <a:cubicBezTo>
                  <a:pt x="1946990" y="1271303"/>
                  <a:pt x="1929729" y="1291642"/>
                  <a:pt x="1876161" y="1299883"/>
                </a:cubicBezTo>
                <a:cubicBezTo>
                  <a:pt x="1849416" y="1303998"/>
                  <a:pt x="1822373" y="1305859"/>
                  <a:pt x="1795479" y="1308847"/>
                </a:cubicBezTo>
                <a:lnTo>
                  <a:pt x="1687902" y="1264024"/>
                </a:lnTo>
                <a:cubicBezTo>
                  <a:pt x="1679179" y="1260390"/>
                  <a:pt x="1669694" y="1258781"/>
                  <a:pt x="1661008" y="1255059"/>
                </a:cubicBezTo>
                <a:cubicBezTo>
                  <a:pt x="1648725" y="1249795"/>
                  <a:pt x="1637432" y="1242394"/>
                  <a:pt x="1625149" y="1237130"/>
                </a:cubicBezTo>
                <a:cubicBezTo>
                  <a:pt x="1594344" y="1223928"/>
                  <a:pt x="1598923" y="1234353"/>
                  <a:pt x="1571361" y="1210236"/>
                </a:cubicBezTo>
                <a:cubicBezTo>
                  <a:pt x="1531078" y="1174988"/>
                  <a:pt x="1528534" y="1168074"/>
                  <a:pt x="1499643" y="1129553"/>
                </a:cubicBezTo>
                <a:cubicBezTo>
                  <a:pt x="1496655" y="1120588"/>
                  <a:pt x="1492971" y="1111826"/>
                  <a:pt x="1490679" y="1102659"/>
                </a:cubicBezTo>
                <a:cubicBezTo>
                  <a:pt x="1486984" y="1087877"/>
                  <a:pt x="1489274" y="1071065"/>
                  <a:pt x="1481714" y="1057836"/>
                </a:cubicBezTo>
                <a:cubicBezTo>
                  <a:pt x="1476418" y="1048568"/>
                  <a:pt x="1423877" y="1024786"/>
                  <a:pt x="1418961" y="1021977"/>
                </a:cubicBezTo>
                <a:cubicBezTo>
                  <a:pt x="1409606" y="1016631"/>
                  <a:pt x="1401704" y="1008865"/>
                  <a:pt x="1392067" y="1004047"/>
                </a:cubicBezTo>
                <a:cubicBezTo>
                  <a:pt x="1383615" y="999821"/>
                  <a:pt x="1373625" y="999309"/>
                  <a:pt x="1365173" y="995083"/>
                </a:cubicBezTo>
                <a:cubicBezTo>
                  <a:pt x="1349588" y="987291"/>
                  <a:pt x="1335934" y="975981"/>
                  <a:pt x="1320349" y="968189"/>
                </a:cubicBezTo>
                <a:cubicBezTo>
                  <a:pt x="1299994" y="958012"/>
                  <a:pt x="1277951" y="951473"/>
                  <a:pt x="1257596" y="941295"/>
                </a:cubicBezTo>
                <a:cubicBezTo>
                  <a:pt x="1235981" y="930487"/>
                  <a:pt x="1207208" y="910690"/>
                  <a:pt x="1185879" y="896471"/>
                </a:cubicBezTo>
                <a:cubicBezTo>
                  <a:pt x="1182891" y="992095"/>
                  <a:pt x="1185323" y="1088042"/>
                  <a:pt x="1176914" y="1183342"/>
                </a:cubicBezTo>
                <a:cubicBezTo>
                  <a:pt x="1173366" y="1223556"/>
                  <a:pt x="1137972" y="1187263"/>
                  <a:pt x="1132090" y="1183342"/>
                </a:cubicBezTo>
                <a:cubicBezTo>
                  <a:pt x="1123125" y="1195295"/>
                  <a:pt x="1109301" y="1204834"/>
                  <a:pt x="1105196" y="1219200"/>
                </a:cubicBezTo>
                <a:cubicBezTo>
                  <a:pt x="1096946" y="1248076"/>
                  <a:pt x="1100478" y="1279117"/>
                  <a:pt x="1096231" y="1308847"/>
                </a:cubicBezTo>
                <a:cubicBezTo>
                  <a:pt x="1094489" y="1321044"/>
                  <a:pt x="1090255" y="1332753"/>
                  <a:pt x="1087267" y="1344706"/>
                </a:cubicBezTo>
                <a:cubicBezTo>
                  <a:pt x="1078302" y="1332753"/>
                  <a:pt x="1066441" y="1322500"/>
                  <a:pt x="1060373" y="1308847"/>
                </a:cubicBezTo>
                <a:cubicBezTo>
                  <a:pt x="1054185" y="1294923"/>
                  <a:pt x="1057596" y="1277948"/>
                  <a:pt x="1051408" y="1264024"/>
                </a:cubicBezTo>
                <a:cubicBezTo>
                  <a:pt x="1049411" y="1259531"/>
                  <a:pt x="1018127" y="1217162"/>
                  <a:pt x="1006584" y="1210236"/>
                </a:cubicBezTo>
                <a:cubicBezTo>
                  <a:pt x="998481" y="1205374"/>
                  <a:pt x="988655" y="1204259"/>
                  <a:pt x="979690" y="1201271"/>
                </a:cubicBezTo>
                <a:cubicBezTo>
                  <a:pt x="970725" y="1213224"/>
                  <a:pt x="961480" y="1224972"/>
                  <a:pt x="952796" y="1237130"/>
                </a:cubicBezTo>
                <a:cubicBezTo>
                  <a:pt x="946534" y="1245897"/>
                  <a:pt x="941598" y="1255611"/>
                  <a:pt x="934867" y="1264024"/>
                </a:cubicBezTo>
                <a:cubicBezTo>
                  <a:pt x="929587" y="1270624"/>
                  <a:pt x="922914" y="1275977"/>
                  <a:pt x="916937" y="1281953"/>
                </a:cubicBezTo>
                <a:cubicBezTo>
                  <a:pt x="853480" y="1260802"/>
                  <a:pt x="870689" y="1262767"/>
                  <a:pt x="755573" y="1281953"/>
                </a:cubicBezTo>
                <a:cubicBezTo>
                  <a:pt x="744945" y="1283724"/>
                  <a:pt x="738316" y="1295065"/>
                  <a:pt x="728679" y="1299883"/>
                </a:cubicBezTo>
                <a:cubicBezTo>
                  <a:pt x="720227" y="1304109"/>
                  <a:pt x="710632" y="1305529"/>
                  <a:pt x="701784" y="1308847"/>
                </a:cubicBezTo>
                <a:cubicBezTo>
                  <a:pt x="686717" y="1314497"/>
                  <a:pt x="671902" y="1320800"/>
                  <a:pt x="656961" y="1326777"/>
                </a:cubicBezTo>
                <a:cubicBezTo>
                  <a:pt x="474415" y="1300698"/>
                  <a:pt x="756962" y="1362341"/>
                  <a:pt x="603173" y="1174377"/>
                </a:cubicBezTo>
                <a:cubicBezTo>
                  <a:pt x="565470" y="1128295"/>
                  <a:pt x="489673" y="1138348"/>
                  <a:pt x="432843" y="1120589"/>
                </a:cubicBezTo>
                <a:lnTo>
                  <a:pt x="316302" y="1084730"/>
                </a:lnTo>
                <a:cubicBezTo>
                  <a:pt x="274132" y="1071755"/>
                  <a:pt x="239927" y="1040234"/>
                  <a:pt x="199761" y="1021977"/>
                </a:cubicBezTo>
                <a:cubicBezTo>
                  <a:pt x="173953" y="1010246"/>
                  <a:pt x="145973" y="1004048"/>
                  <a:pt x="119079" y="995083"/>
                </a:cubicBezTo>
                <a:cubicBezTo>
                  <a:pt x="104138" y="983130"/>
                  <a:pt x="89930" y="970197"/>
                  <a:pt x="74255" y="959224"/>
                </a:cubicBezTo>
                <a:cubicBezTo>
                  <a:pt x="59980" y="949232"/>
                  <a:pt x="42544" y="943804"/>
                  <a:pt x="29431" y="932330"/>
                </a:cubicBezTo>
                <a:cubicBezTo>
                  <a:pt x="18187" y="922491"/>
                  <a:pt x="11502" y="908424"/>
                  <a:pt x="2537" y="896471"/>
                </a:cubicBezTo>
                <a:cubicBezTo>
                  <a:pt x="5525" y="866589"/>
                  <a:pt x="-9733" y="828059"/>
                  <a:pt x="11502" y="806824"/>
                </a:cubicBezTo>
                <a:cubicBezTo>
                  <a:pt x="32737" y="785589"/>
                  <a:pt x="72014" y="805143"/>
                  <a:pt x="101149" y="797859"/>
                </a:cubicBezTo>
                <a:cubicBezTo>
                  <a:pt x="109349" y="795809"/>
                  <a:pt x="111519" y="783710"/>
                  <a:pt x="119079" y="779930"/>
                </a:cubicBezTo>
                <a:cubicBezTo>
                  <a:pt x="130099" y="774420"/>
                  <a:pt x="142984" y="773953"/>
                  <a:pt x="154937" y="770965"/>
                </a:cubicBezTo>
                <a:cubicBezTo>
                  <a:pt x="189771" y="718715"/>
                  <a:pt x="170754" y="754636"/>
                  <a:pt x="190796" y="654424"/>
                </a:cubicBezTo>
                <a:cubicBezTo>
                  <a:pt x="198045" y="618179"/>
                  <a:pt x="210441" y="583092"/>
                  <a:pt x="217690" y="546847"/>
                </a:cubicBezTo>
                <a:cubicBezTo>
                  <a:pt x="220678" y="531906"/>
                  <a:pt x="221837" y="516479"/>
                  <a:pt x="226655" y="502024"/>
                </a:cubicBezTo>
                <a:cubicBezTo>
                  <a:pt x="230881" y="489346"/>
                  <a:pt x="238608" y="478118"/>
                  <a:pt x="244584" y="466165"/>
                </a:cubicBezTo>
                <a:cubicBezTo>
                  <a:pt x="247572" y="448236"/>
                  <a:pt x="253549" y="430554"/>
                  <a:pt x="253549" y="412377"/>
                </a:cubicBezTo>
                <a:cubicBezTo>
                  <a:pt x="253549" y="376394"/>
                  <a:pt x="246296" y="340743"/>
                  <a:pt x="244584" y="304800"/>
                </a:cubicBezTo>
                <a:cubicBezTo>
                  <a:pt x="243305" y="277936"/>
                  <a:pt x="244584" y="251012"/>
                  <a:pt x="244584" y="224118"/>
                </a:cubicBezTo>
              </a:path>
            </a:pathLst>
          </a:custGeom>
          <a:solidFill>
            <a:srgbClr val="EBF1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2" name="Freeform 21"/>
          <p:cNvSpPr/>
          <p:nvPr/>
        </p:nvSpPr>
        <p:spPr>
          <a:xfrm rot="1542186">
            <a:off x="6264629" y="3978233"/>
            <a:ext cx="2405138" cy="1122410"/>
          </a:xfrm>
          <a:custGeom>
            <a:avLst/>
            <a:gdLst>
              <a:gd name="connsiteX0" fmla="*/ 0 w 2554941"/>
              <a:gd name="connsiteY0" fmla="*/ 806827 h 806827"/>
              <a:gd name="connsiteX1" fmla="*/ 259976 w 2554941"/>
              <a:gd name="connsiteY1" fmla="*/ 806827 h 806827"/>
              <a:gd name="connsiteX2" fmla="*/ 528918 w 2554941"/>
              <a:gd name="connsiteY2" fmla="*/ 797863 h 806827"/>
              <a:gd name="connsiteX3" fmla="*/ 591671 w 2554941"/>
              <a:gd name="connsiteY3" fmla="*/ 762004 h 806827"/>
              <a:gd name="connsiteX4" fmla="*/ 609600 w 2554941"/>
              <a:gd name="connsiteY4" fmla="*/ 744074 h 806827"/>
              <a:gd name="connsiteX5" fmla="*/ 645459 w 2554941"/>
              <a:gd name="connsiteY5" fmla="*/ 726145 h 806827"/>
              <a:gd name="connsiteX6" fmla="*/ 672353 w 2554941"/>
              <a:gd name="connsiteY6" fmla="*/ 690286 h 806827"/>
              <a:gd name="connsiteX7" fmla="*/ 726141 w 2554941"/>
              <a:gd name="connsiteY7" fmla="*/ 645463 h 806827"/>
              <a:gd name="connsiteX8" fmla="*/ 753035 w 2554941"/>
              <a:gd name="connsiteY8" fmla="*/ 609604 h 806827"/>
              <a:gd name="connsiteX9" fmla="*/ 770965 w 2554941"/>
              <a:gd name="connsiteY9" fmla="*/ 591674 h 806827"/>
              <a:gd name="connsiteX10" fmla="*/ 788894 w 2554941"/>
              <a:gd name="connsiteY10" fmla="*/ 564780 h 806827"/>
              <a:gd name="connsiteX11" fmla="*/ 815788 w 2554941"/>
              <a:gd name="connsiteY11" fmla="*/ 546851 h 806827"/>
              <a:gd name="connsiteX12" fmla="*/ 860612 w 2554941"/>
              <a:gd name="connsiteY12" fmla="*/ 484098 h 806827"/>
              <a:gd name="connsiteX13" fmla="*/ 869576 w 2554941"/>
              <a:gd name="connsiteY13" fmla="*/ 457204 h 806827"/>
              <a:gd name="connsiteX14" fmla="*/ 851647 w 2554941"/>
              <a:gd name="connsiteY14" fmla="*/ 439274 h 806827"/>
              <a:gd name="connsiteX15" fmla="*/ 717176 w 2554941"/>
              <a:gd name="connsiteY15" fmla="*/ 493063 h 806827"/>
              <a:gd name="connsiteX16" fmla="*/ 654424 w 2554941"/>
              <a:gd name="connsiteY16" fmla="*/ 510992 h 806827"/>
              <a:gd name="connsiteX17" fmla="*/ 609600 w 2554941"/>
              <a:gd name="connsiteY17" fmla="*/ 546851 h 806827"/>
              <a:gd name="connsiteX18" fmla="*/ 555812 w 2554941"/>
              <a:gd name="connsiteY18" fmla="*/ 591674 h 806827"/>
              <a:gd name="connsiteX19" fmla="*/ 573741 w 2554941"/>
              <a:gd name="connsiteY19" fmla="*/ 555816 h 806827"/>
              <a:gd name="connsiteX20" fmla="*/ 636494 w 2554941"/>
              <a:gd name="connsiteY20" fmla="*/ 510992 h 806827"/>
              <a:gd name="connsiteX21" fmla="*/ 735106 w 2554941"/>
              <a:gd name="connsiteY21" fmla="*/ 502027 h 806827"/>
              <a:gd name="connsiteX22" fmla="*/ 1048871 w 2554941"/>
              <a:gd name="connsiteY22" fmla="*/ 484098 h 806827"/>
              <a:gd name="connsiteX23" fmla="*/ 1129553 w 2554941"/>
              <a:gd name="connsiteY23" fmla="*/ 475133 h 806827"/>
              <a:gd name="connsiteX24" fmla="*/ 1165412 w 2554941"/>
              <a:gd name="connsiteY24" fmla="*/ 457204 h 806827"/>
              <a:gd name="connsiteX25" fmla="*/ 1210235 w 2554941"/>
              <a:gd name="connsiteY25" fmla="*/ 430310 h 806827"/>
              <a:gd name="connsiteX26" fmla="*/ 1264024 w 2554941"/>
              <a:gd name="connsiteY26" fmla="*/ 403416 h 806827"/>
              <a:gd name="connsiteX27" fmla="*/ 1317812 w 2554941"/>
              <a:gd name="connsiteY27" fmla="*/ 331698 h 806827"/>
              <a:gd name="connsiteX28" fmla="*/ 1362635 w 2554941"/>
              <a:gd name="connsiteY28" fmla="*/ 286874 h 806827"/>
              <a:gd name="connsiteX29" fmla="*/ 1326776 w 2554941"/>
              <a:gd name="connsiteY29" fmla="*/ 322733 h 806827"/>
              <a:gd name="connsiteX30" fmla="*/ 1308847 w 2554941"/>
              <a:gd name="connsiteY30" fmla="*/ 340663 h 806827"/>
              <a:gd name="connsiteX31" fmla="*/ 1210235 w 2554941"/>
              <a:gd name="connsiteY31" fmla="*/ 385486 h 806827"/>
              <a:gd name="connsiteX32" fmla="*/ 1272988 w 2554941"/>
              <a:gd name="connsiteY32" fmla="*/ 358592 h 806827"/>
              <a:gd name="connsiteX33" fmla="*/ 1425388 w 2554941"/>
              <a:gd name="connsiteY33" fmla="*/ 349627 h 806827"/>
              <a:gd name="connsiteX34" fmla="*/ 2017059 w 2554941"/>
              <a:gd name="connsiteY34" fmla="*/ 331698 h 806827"/>
              <a:gd name="connsiteX35" fmla="*/ 2026024 w 2554941"/>
              <a:gd name="connsiteY35" fmla="*/ 259980 h 806827"/>
              <a:gd name="connsiteX36" fmla="*/ 2034988 w 2554941"/>
              <a:gd name="connsiteY36" fmla="*/ 197227 h 806827"/>
              <a:gd name="connsiteX37" fmla="*/ 2043953 w 2554941"/>
              <a:gd name="connsiteY37" fmla="*/ 89651 h 806827"/>
              <a:gd name="connsiteX38" fmla="*/ 2052918 w 2554941"/>
              <a:gd name="connsiteY38" fmla="*/ 62757 h 806827"/>
              <a:gd name="connsiteX39" fmla="*/ 2026024 w 2554941"/>
              <a:gd name="connsiteY39" fmla="*/ 71722 h 806827"/>
              <a:gd name="connsiteX40" fmla="*/ 1972235 w 2554941"/>
              <a:gd name="connsiteY40" fmla="*/ 107580 h 806827"/>
              <a:gd name="connsiteX41" fmla="*/ 2026024 w 2554941"/>
              <a:gd name="connsiteY41" fmla="*/ 116545 h 806827"/>
              <a:gd name="connsiteX42" fmla="*/ 2070847 w 2554941"/>
              <a:gd name="connsiteY42" fmla="*/ 107580 h 806827"/>
              <a:gd name="connsiteX43" fmla="*/ 2124635 w 2554941"/>
              <a:gd name="connsiteY43" fmla="*/ 89651 h 806827"/>
              <a:gd name="connsiteX44" fmla="*/ 2160494 w 2554941"/>
              <a:gd name="connsiteY44" fmla="*/ 80686 h 806827"/>
              <a:gd name="connsiteX45" fmla="*/ 2205318 w 2554941"/>
              <a:gd name="connsiteY45" fmla="*/ 53792 h 806827"/>
              <a:gd name="connsiteX46" fmla="*/ 2286000 w 2554941"/>
              <a:gd name="connsiteY46" fmla="*/ 35863 h 806827"/>
              <a:gd name="connsiteX47" fmla="*/ 2366682 w 2554941"/>
              <a:gd name="connsiteY47" fmla="*/ 8969 h 806827"/>
              <a:gd name="connsiteX48" fmla="*/ 2554941 w 2554941"/>
              <a:gd name="connsiteY48" fmla="*/ 4 h 806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54941" h="806827">
                <a:moveTo>
                  <a:pt x="0" y="806827"/>
                </a:moveTo>
                <a:cubicBezTo>
                  <a:pt x="137110" y="783977"/>
                  <a:pt x="-22897" y="806827"/>
                  <a:pt x="259976" y="806827"/>
                </a:cubicBezTo>
                <a:cubicBezTo>
                  <a:pt x="349673" y="806827"/>
                  <a:pt x="439271" y="800851"/>
                  <a:pt x="528918" y="797863"/>
                </a:cubicBezTo>
                <a:cubicBezTo>
                  <a:pt x="549836" y="785910"/>
                  <a:pt x="571625" y="775368"/>
                  <a:pt x="591671" y="762004"/>
                </a:cubicBezTo>
                <a:cubicBezTo>
                  <a:pt x="598703" y="757316"/>
                  <a:pt x="602567" y="748762"/>
                  <a:pt x="609600" y="744074"/>
                </a:cubicBezTo>
                <a:cubicBezTo>
                  <a:pt x="620719" y="736661"/>
                  <a:pt x="633506" y="732121"/>
                  <a:pt x="645459" y="726145"/>
                </a:cubicBezTo>
                <a:cubicBezTo>
                  <a:pt x="654424" y="714192"/>
                  <a:pt x="661788" y="700851"/>
                  <a:pt x="672353" y="690286"/>
                </a:cubicBezTo>
                <a:cubicBezTo>
                  <a:pt x="755351" y="607288"/>
                  <a:pt x="638023" y="748268"/>
                  <a:pt x="726141" y="645463"/>
                </a:cubicBezTo>
                <a:cubicBezTo>
                  <a:pt x="735865" y="634119"/>
                  <a:pt x="743470" y="621082"/>
                  <a:pt x="753035" y="609604"/>
                </a:cubicBezTo>
                <a:cubicBezTo>
                  <a:pt x="758446" y="603111"/>
                  <a:pt x="765685" y="598274"/>
                  <a:pt x="770965" y="591674"/>
                </a:cubicBezTo>
                <a:cubicBezTo>
                  <a:pt x="777696" y="583261"/>
                  <a:pt x="781276" y="572398"/>
                  <a:pt x="788894" y="564780"/>
                </a:cubicBezTo>
                <a:cubicBezTo>
                  <a:pt x="796512" y="557162"/>
                  <a:pt x="806823" y="552827"/>
                  <a:pt x="815788" y="546851"/>
                </a:cubicBezTo>
                <a:cubicBezTo>
                  <a:pt x="821875" y="538735"/>
                  <a:pt x="854060" y="497202"/>
                  <a:pt x="860612" y="484098"/>
                </a:cubicBezTo>
                <a:cubicBezTo>
                  <a:pt x="864838" y="475646"/>
                  <a:pt x="866588" y="466169"/>
                  <a:pt x="869576" y="457204"/>
                </a:cubicBezTo>
                <a:cubicBezTo>
                  <a:pt x="863600" y="451227"/>
                  <a:pt x="860070" y="438572"/>
                  <a:pt x="851647" y="439274"/>
                </a:cubicBezTo>
                <a:cubicBezTo>
                  <a:pt x="743948" y="448249"/>
                  <a:pt x="789514" y="462923"/>
                  <a:pt x="717176" y="493063"/>
                </a:cubicBezTo>
                <a:cubicBezTo>
                  <a:pt x="697095" y="501430"/>
                  <a:pt x="675341" y="505016"/>
                  <a:pt x="654424" y="510992"/>
                </a:cubicBezTo>
                <a:cubicBezTo>
                  <a:pt x="639483" y="522945"/>
                  <a:pt x="624000" y="534251"/>
                  <a:pt x="609600" y="546851"/>
                </a:cubicBezTo>
                <a:cubicBezTo>
                  <a:pt x="554380" y="595168"/>
                  <a:pt x="610852" y="554981"/>
                  <a:pt x="555812" y="591674"/>
                </a:cubicBezTo>
                <a:cubicBezTo>
                  <a:pt x="561788" y="579721"/>
                  <a:pt x="565974" y="566690"/>
                  <a:pt x="573741" y="555816"/>
                </a:cubicBezTo>
                <a:cubicBezTo>
                  <a:pt x="586776" y="537567"/>
                  <a:pt x="613866" y="515518"/>
                  <a:pt x="636494" y="510992"/>
                </a:cubicBezTo>
                <a:cubicBezTo>
                  <a:pt x="668859" y="504519"/>
                  <a:pt x="702235" y="505015"/>
                  <a:pt x="735106" y="502027"/>
                </a:cubicBezTo>
                <a:cubicBezTo>
                  <a:pt x="854565" y="462210"/>
                  <a:pt x="734298" y="499444"/>
                  <a:pt x="1048871" y="484098"/>
                </a:cubicBezTo>
                <a:cubicBezTo>
                  <a:pt x="1075898" y="482780"/>
                  <a:pt x="1102659" y="478121"/>
                  <a:pt x="1129553" y="475133"/>
                </a:cubicBezTo>
                <a:cubicBezTo>
                  <a:pt x="1141506" y="469157"/>
                  <a:pt x="1153730" y="463694"/>
                  <a:pt x="1165412" y="457204"/>
                </a:cubicBezTo>
                <a:cubicBezTo>
                  <a:pt x="1180643" y="448742"/>
                  <a:pt x="1194650" y="438102"/>
                  <a:pt x="1210235" y="430310"/>
                </a:cubicBezTo>
                <a:cubicBezTo>
                  <a:pt x="1254418" y="408218"/>
                  <a:pt x="1221208" y="437669"/>
                  <a:pt x="1264024" y="403416"/>
                </a:cubicBezTo>
                <a:cubicBezTo>
                  <a:pt x="1287711" y="384467"/>
                  <a:pt x="1301431" y="356269"/>
                  <a:pt x="1317812" y="331698"/>
                </a:cubicBezTo>
                <a:cubicBezTo>
                  <a:pt x="1329533" y="314117"/>
                  <a:pt x="1347695" y="301816"/>
                  <a:pt x="1362635" y="286874"/>
                </a:cubicBezTo>
                <a:lnTo>
                  <a:pt x="1326776" y="322733"/>
                </a:lnTo>
                <a:lnTo>
                  <a:pt x="1308847" y="340663"/>
                </a:lnTo>
                <a:cubicBezTo>
                  <a:pt x="1258048" y="391463"/>
                  <a:pt x="1289721" y="374132"/>
                  <a:pt x="1210235" y="385486"/>
                </a:cubicBezTo>
                <a:cubicBezTo>
                  <a:pt x="1231153" y="376521"/>
                  <a:pt x="1250540" y="362333"/>
                  <a:pt x="1272988" y="358592"/>
                </a:cubicBezTo>
                <a:cubicBezTo>
                  <a:pt x="1323183" y="350226"/>
                  <a:pt x="1374533" y="351465"/>
                  <a:pt x="1425388" y="349627"/>
                </a:cubicBezTo>
                <a:lnTo>
                  <a:pt x="2017059" y="331698"/>
                </a:lnTo>
                <a:cubicBezTo>
                  <a:pt x="2020047" y="307792"/>
                  <a:pt x="2022840" y="283861"/>
                  <a:pt x="2026024" y="259980"/>
                </a:cubicBezTo>
                <a:cubicBezTo>
                  <a:pt x="2028817" y="239035"/>
                  <a:pt x="2032776" y="218241"/>
                  <a:pt x="2034988" y="197227"/>
                </a:cubicBezTo>
                <a:cubicBezTo>
                  <a:pt x="2038755" y="161442"/>
                  <a:pt x="2039197" y="125318"/>
                  <a:pt x="2043953" y="89651"/>
                </a:cubicBezTo>
                <a:cubicBezTo>
                  <a:pt x="2045202" y="80284"/>
                  <a:pt x="2059600" y="69439"/>
                  <a:pt x="2052918" y="62757"/>
                </a:cubicBezTo>
                <a:cubicBezTo>
                  <a:pt x="2046236" y="56075"/>
                  <a:pt x="2034284" y="67133"/>
                  <a:pt x="2026024" y="71722"/>
                </a:cubicBezTo>
                <a:cubicBezTo>
                  <a:pt x="2007187" y="82187"/>
                  <a:pt x="1972235" y="107580"/>
                  <a:pt x="1972235" y="107580"/>
                </a:cubicBezTo>
                <a:cubicBezTo>
                  <a:pt x="1990165" y="110568"/>
                  <a:pt x="2007847" y="116545"/>
                  <a:pt x="2026024" y="116545"/>
                </a:cubicBezTo>
                <a:cubicBezTo>
                  <a:pt x="2041261" y="116545"/>
                  <a:pt x="2056147" y="111589"/>
                  <a:pt x="2070847" y="107580"/>
                </a:cubicBezTo>
                <a:cubicBezTo>
                  <a:pt x="2089080" y="102607"/>
                  <a:pt x="2106300" y="94235"/>
                  <a:pt x="2124635" y="89651"/>
                </a:cubicBezTo>
                <a:lnTo>
                  <a:pt x="2160494" y="80686"/>
                </a:lnTo>
                <a:cubicBezTo>
                  <a:pt x="2175435" y="71721"/>
                  <a:pt x="2189395" y="60869"/>
                  <a:pt x="2205318" y="53792"/>
                </a:cubicBezTo>
                <a:cubicBezTo>
                  <a:pt x="2218780" y="47809"/>
                  <a:pt x="2275074" y="38985"/>
                  <a:pt x="2286000" y="35863"/>
                </a:cubicBezTo>
                <a:cubicBezTo>
                  <a:pt x="2313258" y="28075"/>
                  <a:pt x="2338377" y="10542"/>
                  <a:pt x="2366682" y="8969"/>
                </a:cubicBezTo>
                <a:cubicBezTo>
                  <a:pt x="2536998" y="-493"/>
                  <a:pt x="2474176" y="4"/>
                  <a:pt x="2554941" y="4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62043" y="4260749"/>
            <a:ext cx="421341" cy="699242"/>
          </a:xfrm>
          <a:prstGeom prst="rect">
            <a:avLst/>
          </a:prstGeom>
          <a:solidFill>
            <a:srgbClr val="1E4B7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562043" y="3948275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099984" y="4526572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427572" y="4418925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0585" y="5313934"/>
            <a:ext cx="1339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B66"/>
                </a:solidFill>
                <a:latin typeface="Arial"/>
                <a:cs typeface="Arial"/>
              </a:rPr>
              <a:t>Quiescent</a:t>
            </a:r>
          </a:p>
          <a:p>
            <a:r>
              <a:rPr lang="en-US" sz="2000" dirty="0" smtClean="0">
                <a:solidFill>
                  <a:srgbClr val="FFCB66"/>
                </a:solidFill>
                <a:latin typeface="Arial"/>
                <a:cs typeface="Arial"/>
              </a:rPr>
              <a:t>Platelets</a:t>
            </a:r>
            <a:endParaRPr lang="en-US" sz="2000" dirty="0">
              <a:solidFill>
                <a:srgbClr val="FFCB66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32342" y="4418925"/>
            <a:ext cx="1296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C000"/>
                </a:solidFill>
                <a:latin typeface="Arial"/>
                <a:cs typeface="Arial"/>
              </a:rPr>
              <a:t>VWF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  <a:latin typeface="Arial"/>
                <a:cs typeface="Arial"/>
              </a:rPr>
              <a:t>multimers</a:t>
            </a:r>
            <a:endParaRPr lang="en-US" sz="20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0119" y="344092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Arial"/>
                <a:cs typeface="Arial"/>
              </a:rPr>
              <a:t>ADAMTS13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300714" y="3828823"/>
            <a:ext cx="371991" cy="5676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 rot="20064365">
            <a:off x="911343" y="3085574"/>
            <a:ext cx="353421" cy="552894"/>
            <a:chOff x="1218063" y="3787541"/>
            <a:chExt cx="353421" cy="552894"/>
          </a:xfrm>
        </p:grpSpPr>
        <p:cxnSp>
          <p:nvCxnSpPr>
            <p:cNvPr id="31" name="Straight Connector 30"/>
            <p:cNvCxnSpPr/>
            <p:nvPr/>
          </p:nvCxnSpPr>
          <p:spPr>
            <a:xfrm flipH="1">
              <a:off x="1218063" y="4087186"/>
              <a:ext cx="251016" cy="874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469079" y="4087186"/>
              <a:ext cx="26896" cy="2532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2186896">
              <a:off x="1548563" y="3787541"/>
              <a:ext cx="22921" cy="3220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838506" y="4873020"/>
            <a:ext cx="1821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CB66"/>
                </a:solidFill>
                <a:latin typeface="Arial"/>
                <a:cs typeface="Arial"/>
              </a:rPr>
              <a:t>Degraded </a:t>
            </a:r>
          </a:p>
          <a:p>
            <a:pPr algn="ctr"/>
            <a:r>
              <a:rPr lang="en-US" sz="2000" dirty="0" smtClean="0">
                <a:solidFill>
                  <a:srgbClr val="FFCB66"/>
                </a:solidFill>
                <a:latin typeface="Arial"/>
                <a:cs typeface="Arial"/>
              </a:rPr>
              <a:t>VWF </a:t>
            </a:r>
            <a:endParaRPr lang="en-US" sz="2000" dirty="0">
              <a:solidFill>
                <a:srgbClr val="FFCB66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46668" y="3090677"/>
            <a:ext cx="1108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B66"/>
                </a:solidFill>
                <a:latin typeface="Arial"/>
                <a:cs typeface="Arial"/>
              </a:rPr>
              <a:t>ADP</a:t>
            </a:r>
          </a:p>
          <a:p>
            <a:r>
              <a:rPr lang="en-US" sz="1800" dirty="0" smtClean="0">
                <a:solidFill>
                  <a:srgbClr val="FFCB66"/>
                </a:solidFill>
                <a:latin typeface="Arial"/>
                <a:cs typeface="Arial"/>
              </a:rPr>
              <a:t>Collagen</a:t>
            </a:r>
            <a:endParaRPr lang="en-US" sz="1800" dirty="0">
              <a:solidFill>
                <a:srgbClr val="FFCB66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9229" y="1402441"/>
            <a:ext cx="1946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CB66"/>
                </a:solidFill>
                <a:latin typeface="Arial"/>
                <a:cs typeface="Arial"/>
              </a:rPr>
              <a:t>Hypothesis:</a:t>
            </a:r>
            <a:endParaRPr lang="en-US" u="sng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333" y="1364249"/>
            <a:ext cx="1763461" cy="1357038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 rot="572896">
            <a:off x="5202179" y="1353050"/>
            <a:ext cx="353421" cy="552894"/>
            <a:chOff x="1218063" y="3787541"/>
            <a:chExt cx="353421" cy="552894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1218063" y="4087186"/>
              <a:ext cx="251016" cy="874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469079" y="4087186"/>
              <a:ext cx="26896" cy="25324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2186896">
              <a:off x="1548563" y="3787541"/>
              <a:ext cx="22921" cy="32209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/>
          <p:cNvSpPr/>
          <p:nvPr/>
        </p:nvSpPr>
        <p:spPr>
          <a:xfrm>
            <a:off x="4159040" y="4402925"/>
            <a:ext cx="134471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46668" y="4016798"/>
            <a:ext cx="80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CB66"/>
                </a:solidFill>
                <a:latin typeface="Arial"/>
                <a:cs typeface="Arial"/>
              </a:rPr>
              <a:t>Shear</a:t>
            </a:r>
            <a:endParaRPr lang="en-US" sz="1800" dirty="0">
              <a:solidFill>
                <a:srgbClr val="FFCB66"/>
              </a:solidFill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57186" y="5314277"/>
            <a:ext cx="1252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B66"/>
                </a:solidFill>
                <a:latin typeface="Arial"/>
                <a:cs typeface="Arial"/>
              </a:rPr>
              <a:t>Activated</a:t>
            </a:r>
          </a:p>
          <a:p>
            <a:r>
              <a:rPr lang="en-US" sz="2000" dirty="0" smtClean="0">
                <a:solidFill>
                  <a:srgbClr val="FFCB66"/>
                </a:solidFill>
                <a:latin typeface="Arial"/>
                <a:cs typeface="Arial"/>
              </a:rPr>
              <a:t>Platelets</a:t>
            </a:r>
            <a:endParaRPr lang="en-US" sz="2000" dirty="0">
              <a:solidFill>
                <a:srgbClr val="FFCB66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9696" y="199023"/>
            <a:ext cx="829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Arial Black"/>
                <a:cs typeface="Arial Black"/>
              </a:rPr>
              <a:t>Platelet</a:t>
            </a:r>
            <a:r>
              <a:rPr lang="en-US" sz="28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 Black"/>
                <a:cs typeface="Arial Black"/>
              </a:rPr>
              <a:t>delivery of rADAMTS13</a:t>
            </a: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5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91342" y="381613"/>
            <a:ext cx="82131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6688" indent="346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09588" indent="-342900" eaLnBrk="1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zh-CN" dirty="0" smtClean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42</a:t>
            </a:r>
            <a:r>
              <a:rPr lang="en-US" altLang="zh-CN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en-US" altLang="zh-CN" dirty="0" smtClean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Y AAF presented with lethargy, blurred vision, and disorientation in May 1999.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8580" y="3627171"/>
            <a:ext cx="5227875" cy="2408995"/>
            <a:chOff x="672195" y="3466770"/>
            <a:chExt cx="4849405" cy="2325443"/>
          </a:xfrm>
        </p:grpSpPr>
        <p:sp>
          <p:nvSpPr>
            <p:cNvPr id="21" name="Rectangle 20"/>
            <p:cNvSpPr/>
            <p:nvPr/>
          </p:nvSpPr>
          <p:spPr>
            <a:xfrm>
              <a:off x="672195" y="3466770"/>
              <a:ext cx="48494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spcAft>
                  <a:spcPts val="600"/>
                </a:spcAft>
                <a:buFont typeface="Arial" charset="0"/>
                <a:buChar char="•"/>
                <a:defRPr/>
              </a:pPr>
              <a:r>
                <a:rPr lang="en-US" altLang="zh-CN" sz="2400" dirty="0" smtClean="0">
                  <a:solidFill>
                    <a:srgbClr val="FFD966"/>
                  </a:solidFill>
                  <a:latin typeface="Arial"/>
                  <a:ea typeface="Arial" charset="0"/>
                  <a:cs typeface="Arial"/>
                </a:rPr>
                <a:t>   Blood </a:t>
              </a:r>
              <a:r>
                <a:rPr lang="en-US" altLang="zh-CN" sz="2400" dirty="0">
                  <a:solidFill>
                    <a:srgbClr val="FFD966"/>
                  </a:solidFill>
                  <a:latin typeface="Arial"/>
                  <a:ea typeface="Arial" charset="0"/>
                  <a:cs typeface="Arial"/>
                </a:rPr>
                <a:t>smear: </a:t>
              </a:r>
              <a:r>
                <a:rPr lang="en-US" altLang="zh-CN" sz="2400" dirty="0" smtClean="0">
                  <a:solidFill>
                    <a:srgbClr val="FFD966"/>
                  </a:solidFill>
                  <a:latin typeface="Arial"/>
                  <a:ea typeface="Arial" charset="0"/>
                  <a:cs typeface="Arial"/>
                </a:rPr>
                <a:t>&gt;10schistocytes</a:t>
              </a:r>
              <a:endPara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109111" y="4117221"/>
              <a:ext cx="2297340" cy="1674992"/>
              <a:chOff x="400505" y="4126423"/>
              <a:chExt cx="2297340" cy="167499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00505" y="4126423"/>
                <a:ext cx="2297340" cy="1674992"/>
                <a:chOff x="70695" y="4100716"/>
                <a:chExt cx="2095643" cy="1674992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4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95" y="4100716"/>
                  <a:ext cx="2095643" cy="1674992"/>
                </a:xfrm>
                <a:prstGeom prst="rect">
                  <a:avLst/>
                </a:prstGeom>
              </p:spPr>
            </p:pic>
            <p:cxnSp>
              <p:nvCxnSpPr>
                <p:cNvPr id="18" name="Straight Arrow Connector 17"/>
                <p:cNvCxnSpPr/>
                <p:nvPr/>
              </p:nvCxnSpPr>
              <p:spPr>
                <a:xfrm flipH="1" flipV="1">
                  <a:off x="788671" y="4640974"/>
                  <a:ext cx="207815" cy="5451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2162739" y="5383909"/>
                <a:ext cx="163810" cy="1310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>
                <a:off x="792941" y="5419794"/>
                <a:ext cx="244097" cy="77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/>
          <p:nvPr/>
        </p:nvSpPr>
        <p:spPr>
          <a:xfrm>
            <a:off x="588961" y="1264681"/>
            <a:ext cx="7721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Blood count: Platelet 24,000/</a:t>
            </a:r>
            <a:r>
              <a:rPr lang="en-US" altLang="zh-CN" sz="2400" dirty="0" err="1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μl</a:t>
            </a: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 and </a:t>
            </a:r>
            <a:r>
              <a:rPr lang="en-US" altLang="zh-CN" sz="2400" dirty="0" err="1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Hb</a:t>
            </a: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 9.6 g/</a:t>
            </a:r>
            <a:r>
              <a:rPr lang="en-US" altLang="zh-CN" sz="2400" dirty="0" err="1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dL</a:t>
            </a: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Chemistry: LDH 1,157 U/L, haptoglobin 0.09 g/L, </a:t>
            </a:r>
          </a:p>
          <a:p>
            <a:pPr>
              <a:spcAft>
                <a:spcPts val="600"/>
              </a:spcAft>
              <a:defRPr/>
            </a:pPr>
            <a:r>
              <a:rPr lang="en-US" altLang="zh-CN" sz="2400" dirty="0" smtClean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    creatinine</a:t>
            </a: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: 1.6 mg/</a:t>
            </a:r>
            <a:r>
              <a:rPr lang="en-US" altLang="zh-CN" sz="2400" dirty="0" err="1" smtClean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dL</a:t>
            </a:r>
            <a:endParaRPr lang="en-US" altLang="zh-CN" sz="2400" dirty="0" smtClean="0">
              <a:solidFill>
                <a:srgbClr val="FFD966"/>
              </a:solidFill>
              <a:latin typeface="Arial"/>
              <a:ea typeface="Arial" charset="0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zh-CN" sz="2400" dirty="0" smtClean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Normal </a:t>
            </a: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PT and PTT, and negative DAT.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zh-CN" sz="2400" dirty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CT scan: multiple infarcts in the brain</a:t>
            </a:r>
            <a:r>
              <a:rPr lang="en-US" altLang="zh-CN" sz="2400" dirty="0" smtClean="0">
                <a:solidFill>
                  <a:srgbClr val="FFD966"/>
                </a:solidFill>
                <a:latin typeface="Arial"/>
                <a:ea typeface="Arial" charset="0"/>
                <a:cs typeface="Arial"/>
              </a:rPr>
              <a:t>.</a:t>
            </a:r>
            <a:endParaRPr lang="en-US" altLang="zh-CN" sz="2400" dirty="0">
              <a:solidFill>
                <a:srgbClr val="FFD966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58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1190673" y="158762"/>
            <a:ext cx="690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 Black"/>
                <a:cs typeface="Arial Black"/>
              </a:rPr>
              <a:t>Human platelets uptake rADAMTS13 in a dose-dependent manner</a:t>
            </a:r>
            <a:endParaRPr lang="en-US" sz="2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413230" y="1587631"/>
            <a:ext cx="5017621" cy="3798974"/>
            <a:chOff x="929848" y="1202056"/>
            <a:chExt cx="6951200" cy="4539435"/>
          </a:xfrm>
        </p:grpSpPr>
        <p:pic>
          <p:nvPicPr>
            <p:cNvPr id="3" name="Picture 2" descr="L:\Moh\WES\moH wES\2016-11-15_13-30-26_Moh 11-15-2016 A13 in platelets 37 vs RT 37 ONLY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9" t="22941" r="30320" b="9225"/>
            <a:stretch/>
          </p:blipFill>
          <p:spPr bwMode="auto">
            <a:xfrm>
              <a:off x="1576428" y="2313399"/>
              <a:ext cx="4369031" cy="3428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901560" y="1951958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25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71914" y="1545090"/>
              <a:ext cx="216314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rADAMTS13 (ng)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V="1">
              <a:off x="2154791" y="1939324"/>
              <a:ext cx="1954200" cy="1294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4239092" y="1940618"/>
              <a:ext cx="394155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83562" y="1940618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20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55708" y="1940618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40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70309" y="1940618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80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4414931" y="1940618"/>
              <a:ext cx="1369677" cy="1111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442461" y="1555454"/>
              <a:ext cx="162914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rA13 (μg/ml)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5395" y="2120973"/>
              <a:ext cx="753637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230-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5395" y="2400160"/>
              <a:ext cx="753637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180-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9717" y="2860752"/>
              <a:ext cx="735177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116-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714" y="3315067"/>
              <a:ext cx="615309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66-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2714" y="4165180"/>
              <a:ext cx="615309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40-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2714" y="5373603"/>
              <a:ext cx="615309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12-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9848" y="1825039"/>
              <a:ext cx="863788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(kDa)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20" name="Picture 2" descr="L:\Moh\WES\moH wES\2016-11-15_13-30-26_Moh 11-15-2016 A13 in platelets 37 vs RT RT ONLY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9" t="20065" r="30437" b="13256"/>
            <a:stretch/>
          </p:blipFill>
          <p:spPr bwMode="auto">
            <a:xfrm>
              <a:off x="5919988" y="2304675"/>
              <a:ext cx="1703722" cy="3436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979693" y="1932644"/>
              <a:ext cx="394155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24160" y="1932644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20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64718" y="1932644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40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68814" y="1932644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80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6099405" y="1932643"/>
              <a:ext cx="1369677" cy="1111"/>
            </a:xfrm>
            <a:prstGeom prst="line">
              <a:avLst/>
            </a:prstGeom>
            <a:ln w="1270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162331" y="1555454"/>
              <a:ext cx="162914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rA13 (μg/ml)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77173" y="1218548"/>
              <a:ext cx="880669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37 °C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30601" y="1202056"/>
              <a:ext cx="880669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25 °C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314781" y="1956938"/>
              <a:ext cx="532483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50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59961" y="1939238"/>
              <a:ext cx="670811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100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05521" y="1956938"/>
              <a:ext cx="739914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12.5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83710" y="1961916"/>
              <a:ext cx="394155" cy="3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  <a:endParaRPr lang="en-US"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H="1" flipV="1">
              <a:off x="7631576" y="2415468"/>
              <a:ext cx="249472" cy="1134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0041" y="2346718"/>
            <a:ext cx="1581963" cy="1186472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065927" y="1701033"/>
            <a:ext cx="132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rADAMTS13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/>
          <a:srcRect b="5792"/>
          <a:stretch/>
        </p:blipFill>
        <p:spPr>
          <a:xfrm>
            <a:off x="396887" y="3959378"/>
            <a:ext cx="2828823" cy="129114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816454" y="5193822"/>
            <a:ext cx="470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</a:rPr>
              <a:t>A13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284252" y="5198800"/>
            <a:ext cx="528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rgbClr val="000000"/>
                </a:solidFill>
              </a:rPr>
              <a:t>VWF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8336922"/>
              </p:ext>
            </p:extLst>
          </p:nvPr>
        </p:nvGraphicFramePr>
        <p:xfrm>
          <a:off x="4767385" y="1172305"/>
          <a:ext cx="3731846" cy="2774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05" r="7047" b="21917"/>
          <a:stretch/>
        </p:blipFill>
        <p:spPr>
          <a:xfrm>
            <a:off x="1225070" y="1205521"/>
            <a:ext cx="3221364" cy="2188158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2977"/>
              </p:ext>
            </p:extLst>
          </p:nvPr>
        </p:nvGraphicFramePr>
        <p:xfrm>
          <a:off x="4732216" y="3943681"/>
          <a:ext cx="3835400" cy="2640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724" t="9732" r="6724" b="26620"/>
          <a:stretch/>
        </p:blipFill>
        <p:spPr>
          <a:xfrm>
            <a:off x="968721" y="3905378"/>
            <a:ext cx="3465576" cy="21847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7378" y="1693979"/>
            <a:ext cx="471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D966"/>
                </a:solidFill>
                <a:latin typeface="Arial"/>
                <a:cs typeface="Arial"/>
              </a:rPr>
              <a:t>N=3</a:t>
            </a:r>
            <a:endParaRPr lang="en-US" sz="1200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2547" y="4474750"/>
            <a:ext cx="471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D966"/>
                </a:solidFill>
                <a:latin typeface="Arial"/>
                <a:cs typeface="Arial"/>
              </a:rPr>
              <a:t>N=3</a:t>
            </a:r>
            <a:endParaRPr lang="en-US" sz="1200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479" y="1551110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PBS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340" y="2565695"/>
            <a:ext cx="975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rA13</a:t>
            </a:r>
          </a:p>
          <a:p>
            <a:pPr algn="r"/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50 μg/ml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174" y="4223817"/>
            <a:ext cx="595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PBS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59" y="5228633"/>
            <a:ext cx="10898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rA13</a:t>
            </a:r>
          </a:p>
          <a:p>
            <a:pPr algn="r"/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100 μg/ml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197321" y="5205329"/>
            <a:ext cx="3200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97321" y="5861999"/>
            <a:ext cx="3200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97321" y="4114763"/>
            <a:ext cx="3200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97321" y="4771433"/>
            <a:ext cx="3200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41088" y="2476444"/>
            <a:ext cx="3205346" cy="7095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41088" y="3146392"/>
            <a:ext cx="3205346" cy="5767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36142" y="1375268"/>
            <a:ext cx="3205346" cy="7095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236142" y="2045216"/>
            <a:ext cx="3205346" cy="5767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1309" y="166077"/>
            <a:ext cx="7932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/>
                <a:cs typeface="Arial Black"/>
              </a:rPr>
              <a:t>Platelet-delivered rADAMTS13 is efficacious in reducing the rate of thrombus formation under shear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890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2rev1.tif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36436" b="25281"/>
          <a:stretch/>
        </p:blipFill>
        <p:spPr>
          <a:xfrm>
            <a:off x="4404928" y="1472045"/>
            <a:ext cx="3745509" cy="2275312"/>
          </a:xfrm>
          <a:prstGeom prst="rect">
            <a:avLst/>
          </a:prstGeom>
        </p:spPr>
      </p:pic>
      <p:pic>
        <p:nvPicPr>
          <p:cNvPr id="4" name="Picture 3" descr="Figure 1rev1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978" b="90028"/>
          <a:stretch/>
        </p:blipFill>
        <p:spPr>
          <a:xfrm>
            <a:off x="782347" y="1097866"/>
            <a:ext cx="3117367" cy="511929"/>
          </a:xfrm>
          <a:prstGeom prst="rect">
            <a:avLst/>
          </a:prstGeom>
        </p:spPr>
      </p:pic>
      <p:pic>
        <p:nvPicPr>
          <p:cNvPr id="5" name="Picture 4" descr="Figure 1rev1.t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 t="73101" r="25138" b="2170"/>
          <a:stretch/>
        </p:blipFill>
        <p:spPr>
          <a:xfrm>
            <a:off x="4623109" y="3600182"/>
            <a:ext cx="3565972" cy="2537982"/>
          </a:xfrm>
          <a:prstGeom prst="rect">
            <a:avLst/>
          </a:prstGeom>
        </p:spPr>
      </p:pic>
      <p:pic>
        <p:nvPicPr>
          <p:cNvPr id="6" name="Picture 5" descr="Figure 2rev1.tif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73656" b="4279"/>
          <a:stretch/>
        </p:blipFill>
        <p:spPr>
          <a:xfrm>
            <a:off x="171495" y="4184443"/>
            <a:ext cx="4605229" cy="1612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643" y="72261"/>
            <a:ext cx="7759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 Black"/>
                <a:cs typeface="Arial Black"/>
              </a:rPr>
              <a:t>Transgenic mice expressing rADAMTS13</a:t>
            </a:r>
          </a:p>
          <a:p>
            <a:pPr algn="ctr"/>
            <a:r>
              <a:rPr lang="en-US" sz="2000" dirty="0" smtClean="0">
                <a:latin typeface="Arial Black"/>
                <a:cs typeface="Arial Black"/>
              </a:rPr>
              <a:t>in </a:t>
            </a:r>
            <a:r>
              <a:rPr lang="en-US" sz="2000" dirty="0">
                <a:latin typeface="Arial Black"/>
                <a:cs typeface="Arial Black"/>
              </a:rPr>
              <a:t>megakaryocytes and </a:t>
            </a:r>
            <a:r>
              <a:rPr lang="en-US" sz="2000" dirty="0" smtClean="0">
                <a:latin typeface="Arial Black"/>
                <a:cs typeface="Arial Black"/>
              </a:rPr>
              <a:t>platelets in mice</a:t>
            </a:r>
            <a:endParaRPr lang="en-US" sz="2000" dirty="0">
              <a:latin typeface="Arial Black"/>
              <a:cs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519" y="1886898"/>
            <a:ext cx="497232" cy="396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8682" y="2984718"/>
            <a:ext cx="1030855" cy="762639"/>
          </a:xfrm>
          <a:prstGeom prst="rect">
            <a:avLst/>
          </a:prstGeom>
        </p:spPr>
      </p:pic>
      <p:sp>
        <p:nvSpPr>
          <p:cNvPr id="15" name="Multiply 14"/>
          <p:cNvSpPr/>
          <p:nvPr/>
        </p:nvSpPr>
        <p:spPr>
          <a:xfrm>
            <a:off x="2560062" y="1886898"/>
            <a:ext cx="328593" cy="470970"/>
          </a:xfrm>
          <a:prstGeom prst="mathMultipl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rgbClr val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35878" y="2073690"/>
            <a:ext cx="393329" cy="0"/>
          </a:xfrm>
          <a:prstGeom prst="straightConnector1">
            <a:avLst/>
          </a:prstGeom>
          <a:ln w="57150" cmpd="sng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6897" y="1682845"/>
            <a:ext cx="847213" cy="749783"/>
          </a:xfrm>
          <a:prstGeom prst="rect">
            <a:avLst/>
          </a:prstGeom>
        </p:spPr>
      </p:pic>
      <p:sp>
        <p:nvSpPr>
          <p:cNvPr id="20" name="Chevron 19"/>
          <p:cNvSpPr/>
          <p:nvPr/>
        </p:nvSpPr>
        <p:spPr>
          <a:xfrm rot="5400000">
            <a:off x="2450988" y="2638223"/>
            <a:ext cx="510651" cy="182340"/>
          </a:xfrm>
          <a:prstGeom prst="chevron">
            <a:avLst/>
          </a:prstGeom>
          <a:solidFill>
            <a:srgbClr val="FFFF00"/>
          </a:solidFill>
          <a:ln>
            <a:solidFill>
              <a:srgbClr val="26262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8952" y="321342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TG</a:t>
            </a:r>
            <a:r>
              <a:rPr lang="en-US" sz="1600" b="1" baseline="30000" dirty="0" smtClean="0"/>
              <a:t>Plt+A13</a:t>
            </a:r>
            <a:endParaRPr lang="en-US" sz="1600" b="1" baseline="30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7080" y="1812809"/>
            <a:ext cx="709348" cy="6198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92736" y="1674608"/>
            <a:ext cx="883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Adamts13</a:t>
            </a:r>
            <a:r>
              <a:rPr lang="en-US" sz="1100" i="1" baseline="30000" dirty="0" smtClean="0"/>
              <a:t>-/-</a:t>
            </a:r>
            <a:endParaRPr lang="en-US" sz="1100" i="1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5245343" y="6368835"/>
            <a:ext cx="321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Pickens et al. </a:t>
            </a:r>
            <a:r>
              <a:rPr lang="en-US" sz="1200" dirty="0">
                <a:latin typeface="Arial"/>
                <a:cs typeface="Arial"/>
              </a:rPr>
              <a:t>Blood, </a:t>
            </a:r>
            <a:r>
              <a:rPr lang="en-US" sz="1200" dirty="0" smtClean="0">
                <a:latin typeface="Arial"/>
                <a:cs typeface="Arial"/>
              </a:rPr>
              <a:t>2015,125</a:t>
            </a:r>
            <a:r>
              <a:rPr lang="en-US" sz="1200" dirty="0">
                <a:latin typeface="Arial"/>
                <a:cs typeface="Arial"/>
              </a:rPr>
              <a:t>(21):3326-34</a:t>
            </a:r>
          </a:p>
        </p:txBody>
      </p:sp>
    </p:spTree>
    <p:extLst>
      <p:ext uri="{BB962C8B-B14F-4D97-AF65-F5344CB8AC3E}">
        <p14:creationId xmlns:p14="http://schemas.microsoft.com/office/powerpoint/2010/main" val="29562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4948" y="122285"/>
            <a:ext cx="8352916" cy="1290918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D966"/>
                </a:solidFill>
                <a:latin typeface="Arial Black"/>
                <a:cs typeface="Arial Black"/>
              </a:rPr>
              <a:t>Platelet-delivered rADAMTS13 reduces the rate of thrombus formation in mesenteric arteriole after FeCl</a:t>
            </a:r>
            <a:r>
              <a:rPr lang="en-US" sz="2400" baseline="-25000" dirty="0" smtClean="0">
                <a:solidFill>
                  <a:srgbClr val="FFD966"/>
                </a:solidFill>
                <a:latin typeface="Arial Black"/>
                <a:cs typeface="Arial Black"/>
              </a:rPr>
              <a:t>3</a:t>
            </a:r>
            <a:r>
              <a:rPr lang="en-US" sz="2400" dirty="0" smtClean="0">
                <a:solidFill>
                  <a:srgbClr val="FFD966"/>
                </a:solidFill>
                <a:latin typeface="Arial Black"/>
                <a:cs typeface="Arial Black"/>
              </a:rPr>
              <a:t> injury </a:t>
            </a:r>
            <a:endParaRPr lang="en-US" sz="2400" dirty="0">
              <a:solidFill>
                <a:srgbClr val="FFD966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976676"/>
              </p:ext>
            </p:extLst>
          </p:nvPr>
        </p:nvGraphicFramePr>
        <p:xfrm>
          <a:off x="968702" y="1424002"/>
          <a:ext cx="7377404" cy="4418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96830" y="279740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D966"/>
                </a:solidFill>
                <a:latin typeface="Arial"/>
                <a:cs typeface="Arial"/>
              </a:rPr>
              <a:t>KO</a:t>
            </a:r>
            <a:endParaRPr lang="en-US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96830" y="397129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D966"/>
                </a:solidFill>
                <a:latin typeface="Arial"/>
                <a:cs typeface="Arial"/>
              </a:rPr>
              <a:t>WT</a:t>
            </a:r>
            <a:endParaRPr lang="en-US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0712" y="4443948"/>
            <a:ext cx="50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D966"/>
                </a:solidFill>
                <a:latin typeface="Arial"/>
                <a:cs typeface="Arial"/>
              </a:rPr>
              <a:t>TG</a:t>
            </a:r>
            <a:endParaRPr lang="en-US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6877" y="5577629"/>
            <a:ext cx="138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D966"/>
                </a:solidFill>
                <a:latin typeface="Arial"/>
                <a:cs typeface="Arial"/>
              </a:rPr>
              <a:t>Time (min)</a:t>
            </a:r>
            <a:endParaRPr lang="en-US" sz="1800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4131" y="6321449"/>
            <a:ext cx="3687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D966"/>
                </a:solidFill>
                <a:latin typeface="Arial"/>
                <a:cs typeface="Arial"/>
              </a:rPr>
              <a:t>Pickens et al. </a:t>
            </a:r>
            <a:r>
              <a:rPr lang="en-US" sz="1400" dirty="0">
                <a:solidFill>
                  <a:srgbClr val="FFD966"/>
                </a:solidFill>
                <a:latin typeface="Arial"/>
                <a:cs typeface="Arial"/>
              </a:rPr>
              <a:t>Blood, </a:t>
            </a:r>
            <a:r>
              <a:rPr lang="en-US" sz="1400" dirty="0" smtClean="0">
                <a:solidFill>
                  <a:srgbClr val="FFD966"/>
                </a:solidFill>
                <a:latin typeface="Arial"/>
                <a:cs typeface="Arial"/>
              </a:rPr>
              <a:t>2015,125</a:t>
            </a:r>
            <a:r>
              <a:rPr lang="en-US" sz="1400" dirty="0">
                <a:solidFill>
                  <a:srgbClr val="FFD966"/>
                </a:solidFill>
                <a:latin typeface="Arial"/>
                <a:cs typeface="Arial"/>
              </a:rPr>
              <a:t>(21):3326-34</a:t>
            </a:r>
          </a:p>
        </p:txBody>
      </p:sp>
    </p:spTree>
    <p:extLst>
      <p:ext uri="{BB962C8B-B14F-4D97-AF65-F5344CB8AC3E}">
        <p14:creationId xmlns:p14="http://schemas.microsoft.com/office/powerpoint/2010/main" val="42565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350" y="116454"/>
            <a:ext cx="796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Black"/>
                <a:cs typeface="Arial Black"/>
              </a:rPr>
              <a:t>Platelet-delivered rADAMTS13 is efficacious against Shigatoxin-induced TTP in ADAMTS13</a:t>
            </a:r>
            <a:r>
              <a:rPr lang="en-US" b="1" baseline="30000" dirty="0" smtClean="0">
                <a:latin typeface="Arial Black"/>
                <a:cs typeface="Arial Black"/>
              </a:rPr>
              <a:t>-/- </a:t>
            </a:r>
            <a:r>
              <a:rPr lang="en-US" b="1" dirty="0" smtClean="0">
                <a:latin typeface="Arial Black"/>
                <a:cs typeface="Arial Black"/>
              </a:rPr>
              <a:t>mice </a:t>
            </a:r>
            <a:endParaRPr lang="en-US" b="1" dirty="0">
              <a:latin typeface="Arial Black"/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386" y="1423699"/>
            <a:ext cx="693352" cy="693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6619" y="1114515"/>
            <a:ext cx="12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Arial"/>
                <a:cs typeface="Arial"/>
              </a:rPr>
              <a:t>Adamts13</a:t>
            </a:r>
            <a:r>
              <a:rPr lang="en-US" sz="1600" i="1" baseline="30000" dirty="0" smtClean="0">
                <a:latin typeface="Arial"/>
                <a:cs typeface="Arial"/>
              </a:rPr>
              <a:t>-/-</a:t>
            </a:r>
            <a:endParaRPr lang="en-US" sz="1600" i="1" baseline="30000" dirty="0"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29095" y="1620901"/>
            <a:ext cx="1848283" cy="0"/>
          </a:xfrm>
          <a:prstGeom prst="straightConnector1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30941" y="1592169"/>
            <a:ext cx="169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Murine </a:t>
            </a:r>
            <a:r>
              <a:rPr lang="en-US" sz="2000" dirty="0" err="1" smtClean="0">
                <a:latin typeface="Arial"/>
                <a:cs typeface="Arial"/>
              </a:rPr>
              <a:t>rVWF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7716" y="1432022"/>
            <a:ext cx="227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“TTP-like” syndrome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43689" y="1035333"/>
            <a:ext cx="2130481" cy="7098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Shiga toxin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Picture 9" descr="Figure 4 rev2s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6" r="36320" b="38392"/>
          <a:stretch/>
        </p:blipFill>
        <p:spPr>
          <a:xfrm>
            <a:off x="871406" y="2608385"/>
            <a:ext cx="7431856" cy="33816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26740" y="3108868"/>
            <a:ext cx="746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p</a:t>
            </a:r>
            <a:r>
              <a:rPr lang="en-US" sz="1400" dirty="0" smtClean="0">
                <a:latin typeface="Arial"/>
                <a:cs typeface="Arial"/>
              </a:rPr>
              <a:t>&lt;0.01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8199" y="6277594"/>
            <a:ext cx="3031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Pickens </a:t>
            </a:r>
            <a:r>
              <a:rPr lang="en-US" sz="1200" i="1" dirty="0" smtClean="0">
                <a:latin typeface="Arial"/>
                <a:cs typeface="Arial"/>
              </a:rPr>
              <a:t>et al</a:t>
            </a:r>
            <a:r>
              <a:rPr lang="en-US" sz="1200" dirty="0" smtClean="0">
                <a:latin typeface="Arial"/>
                <a:cs typeface="Arial"/>
              </a:rPr>
              <a:t>. </a:t>
            </a:r>
            <a:r>
              <a:rPr lang="en-US" sz="1200" dirty="0">
                <a:latin typeface="Arial"/>
                <a:cs typeface="Arial"/>
              </a:rPr>
              <a:t>Blood, </a:t>
            </a:r>
            <a:r>
              <a:rPr lang="en-US" sz="1200" dirty="0" smtClean="0">
                <a:latin typeface="Arial"/>
                <a:cs typeface="Arial"/>
              </a:rPr>
              <a:t>2015,125:</a:t>
            </a:r>
            <a:r>
              <a:rPr lang="en-US" sz="1200" dirty="0">
                <a:latin typeface="Arial"/>
                <a:cs typeface="Arial"/>
              </a:rPr>
              <a:t>3326-34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8920" y="4132099"/>
            <a:ext cx="78596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</a:t>
            </a:r>
            <a:r>
              <a:rPr lang="en-US" sz="1400" dirty="0" smtClean="0"/>
              <a:t>=0.261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03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412" y="196684"/>
            <a:ext cx="7686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Platelet-delivered rADAMTS13 significantly reduces TTP-associated mortality in the presence of inhibitor</a:t>
            </a:r>
            <a:endParaRPr lang="en-US" sz="20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50" y="1598807"/>
            <a:ext cx="628432" cy="62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2616" y="2329138"/>
            <a:ext cx="116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WT or TG</a:t>
            </a:r>
            <a:r>
              <a:rPr lang="en-US" sz="1400" baseline="30000" dirty="0" smtClean="0"/>
              <a:t>PtA13</a:t>
            </a:r>
            <a:endParaRPr lang="en-US" sz="1400" baseline="30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r="53235" b="91053"/>
          <a:stretch/>
        </p:blipFill>
        <p:spPr>
          <a:xfrm>
            <a:off x="3233387" y="1672228"/>
            <a:ext cx="3737908" cy="956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74745" r="59114" b="2984"/>
          <a:stretch/>
        </p:blipFill>
        <p:spPr>
          <a:xfrm>
            <a:off x="5112994" y="3371172"/>
            <a:ext cx="3219369" cy="23629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2761" r="59114" b="25256"/>
          <a:stretch/>
        </p:blipFill>
        <p:spPr>
          <a:xfrm>
            <a:off x="1163660" y="3412914"/>
            <a:ext cx="3405792" cy="24070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73425" y="3306788"/>
            <a:ext cx="4146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00059" y="5000272"/>
            <a:ext cx="372535" cy="2906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FF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87579" y="3171854"/>
            <a:ext cx="160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10 μg/gram </a:t>
            </a:r>
            <a:r>
              <a:rPr lang="en-US" sz="1400" dirty="0" err="1" smtClean="0">
                <a:latin typeface="Arial"/>
                <a:cs typeface="Arial"/>
              </a:rPr>
              <a:t>rVWF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09027" y="5161683"/>
            <a:ext cx="63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*****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5916508" y="6274938"/>
            <a:ext cx="2929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Pickens </a:t>
            </a:r>
            <a:r>
              <a:rPr lang="en-US" sz="1200" i="1" dirty="0" smtClean="0">
                <a:latin typeface="Arial"/>
                <a:cs typeface="Arial"/>
              </a:rPr>
              <a:t>et al</a:t>
            </a:r>
            <a:r>
              <a:rPr lang="en-US" sz="1200" dirty="0" smtClean="0">
                <a:latin typeface="Arial"/>
                <a:cs typeface="Arial"/>
              </a:rPr>
              <a:t>. </a:t>
            </a:r>
            <a:r>
              <a:rPr lang="en-US" sz="1200" dirty="0">
                <a:latin typeface="Arial"/>
                <a:cs typeface="Arial"/>
              </a:rPr>
              <a:t>Blood, </a:t>
            </a:r>
            <a:r>
              <a:rPr lang="en-US" sz="1200" dirty="0" smtClean="0">
                <a:latin typeface="Arial"/>
                <a:cs typeface="Arial"/>
              </a:rPr>
              <a:t>2015,125:</a:t>
            </a:r>
            <a:r>
              <a:rPr lang="en-US" sz="1200" dirty="0">
                <a:latin typeface="Arial"/>
                <a:cs typeface="Arial"/>
              </a:rPr>
              <a:t>3326-34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3515" y="1328718"/>
            <a:ext cx="14061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Anti-ADAMTS13 </a:t>
            </a:r>
          </a:p>
          <a:p>
            <a:r>
              <a:rPr lang="en-US" sz="1400" b="1" dirty="0" err="1" smtClean="0"/>
              <a:t>mAb</a:t>
            </a:r>
            <a:r>
              <a:rPr lang="en-US" sz="1400" b="1" dirty="0" smtClean="0"/>
              <a:t> (4-20)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1178692" y="5566008"/>
            <a:ext cx="202235" cy="3526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2833" y="3154508"/>
            <a:ext cx="53177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14272" y="2314853"/>
            <a:ext cx="478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7(h)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385" y="1597675"/>
            <a:ext cx="742481" cy="5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227385" y="2530226"/>
            <a:ext cx="4445000" cy="3057769"/>
          </a:xfrm>
          <a:custGeom>
            <a:avLst/>
            <a:gdLst>
              <a:gd name="connsiteX0" fmla="*/ 0 w 4445000"/>
              <a:gd name="connsiteY0" fmla="*/ 3057769 h 3057769"/>
              <a:gd name="connsiteX1" fmla="*/ 29307 w 4445000"/>
              <a:gd name="connsiteY1" fmla="*/ 2950308 h 3057769"/>
              <a:gd name="connsiteX2" fmla="*/ 58615 w 4445000"/>
              <a:gd name="connsiteY2" fmla="*/ 2940539 h 3057769"/>
              <a:gd name="connsiteX3" fmla="*/ 97692 w 4445000"/>
              <a:gd name="connsiteY3" fmla="*/ 2911231 h 3057769"/>
              <a:gd name="connsiteX4" fmla="*/ 195384 w 4445000"/>
              <a:gd name="connsiteY4" fmla="*/ 2881923 h 3057769"/>
              <a:gd name="connsiteX5" fmla="*/ 244230 w 4445000"/>
              <a:gd name="connsiteY5" fmla="*/ 2872154 h 3057769"/>
              <a:gd name="connsiteX6" fmla="*/ 293077 w 4445000"/>
              <a:gd name="connsiteY6" fmla="*/ 2852616 h 3057769"/>
              <a:gd name="connsiteX7" fmla="*/ 351692 w 4445000"/>
              <a:gd name="connsiteY7" fmla="*/ 2842846 h 3057769"/>
              <a:gd name="connsiteX8" fmla="*/ 400538 w 4445000"/>
              <a:gd name="connsiteY8" fmla="*/ 2833077 h 3057769"/>
              <a:gd name="connsiteX9" fmla="*/ 488461 w 4445000"/>
              <a:gd name="connsiteY9" fmla="*/ 2803769 h 3057769"/>
              <a:gd name="connsiteX10" fmla="*/ 576384 w 4445000"/>
              <a:gd name="connsiteY10" fmla="*/ 2774462 h 3057769"/>
              <a:gd name="connsiteX11" fmla="*/ 781538 w 4445000"/>
              <a:gd name="connsiteY11" fmla="*/ 2725616 h 3057769"/>
              <a:gd name="connsiteX12" fmla="*/ 820615 w 4445000"/>
              <a:gd name="connsiteY12" fmla="*/ 2706077 h 3057769"/>
              <a:gd name="connsiteX13" fmla="*/ 849923 w 4445000"/>
              <a:gd name="connsiteY13" fmla="*/ 2676769 h 3057769"/>
              <a:gd name="connsiteX14" fmla="*/ 879230 w 4445000"/>
              <a:gd name="connsiteY14" fmla="*/ 2618154 h 3057769"/>
              <a:gd name="connsiteX15" fmla="*/ 898769 w 4445000"/>
              <a:gd name="connsiteY15" fmla="*/ 2549769 h 3057769"/>
              <a:gd name="connsiteX16" fmla="*/ 996461 w 4445000"/>
              <a:gd name="connsiteY16" fmla="*/ 2510692 h 3057769"/>
              <a:gd name="connsiteX17" fmla="*/ 1025769 w 4445000"/>
              <a:gd name="connsiteY17" fmla="*/ 2491154 h 3057769"/>
              <a:gd name="connsiteX18" fmla="*/ 1123461 w 4445000"/>
              <a:gd name="connsiteY18" fmla="*/ 2461846 h 3057769"/>
              <a:gd name="connsiteX19" fmla="*/ 1230923 w 4445000"/>
              <a:gd name="connsiteY19" fmla="*/ 2442308 h 3057769"/>
              <a:gd name="connsiteX20" fmla="*/ 1367692 w 4445000"/>
              <a:gd name="connsiteY20" fmla="*/ 2422769 h 3057769"/>
              <a:gd name="connsiteX21" fmla="*/ 1397000 w 4445000"/>
              <a:gd name="connsiteY21" fmla="*/ 2403231 h 3057769"/>
              <a:gd name="connsiteX22" fmla="*/ 1416538 w 4445000"/>
              <a:gd name="connsiteY22" fmla="*/ 2383692 h 3057769"/>
              <a:gd name="connsiteX23" fmla="*/ 1475153 w 4445000"/>
              <a:gd name="connsiteY23" fmla="*/ 2364154 h 3057769"/>
              <a:gd name="connsiteX24" fmla="*/ 1865923 w 4445000"/>
              <a:gd name="connsiteY24" fmla="*/ 2364154 h 3057769"/>
              <a:gd name="connsiteX25" fmla="*/ 1934307 w 4445000"/>
              <a:gd name="connsiteY25" fmla="*/ 2334846 h 3057769"/>
              <a:gd name="connsiteX26" fmla="*/ 2002692 w 4445000"/>
              <a:gd name="connsiteY26" fmla="*/ 2276231 h 3057769"/>
              <a:gd name="connsiteX27" fmla="*/ 2032000 w 4445000"/>
              <a:gd name="connsiteY27" fmla="*/ 2266462 h 3057769"/>
              <a:gd name="connsiteX28" fmla="*/ 2061307 w 4445000"/>
              <a:gd name="connsiteY28" fmla="*/ 2237154 h 3057769"/>
              <a:gd name="connsiteX29" fmla="*/ 2129692 w 4445000"/>
              <a:gd name="connsiteY29" fmla="*/ 2188308 h 3057769"/>
              <a:gd name="connsiteX30" fmla="*/ 2168769 w 4445000"/>
              <a:gd name="connsiteY30" fmla="*/ 2129692 h 3057769"/>
              <a:gd name="connsiteX31" fmla="*/ 2178538 w 4445000"/>
              <a:gd name="connsiteY31" fmla="*/ 2100385 h 3057769"/>
              <a:gd name="connsiteX32" fmla="*/ 2178538 w 4445000"/>
              <a:gd name="connsiteY32" fmla="*/ 1856154 h 3057769"/>
              <a:gd name="connsiteX33" fmla="*/ 2139461 w 4445000"/>
              <a:gd name="connsiteY33" fmla="*/ 1778000 h 3057769"/>
              <a:gd name="connsiteX34" fmla="*/ 2139461 w 4445000"/>
              <a:gd name="connsiteY34" fmla="*/ 1514231 h 3057769"/>
              <a:gd name="connsiteX35" fmla="*/ 2159000 w 4445000"/>
              <a:gd name="connsiteY35" fmla="*/ 1475154 h 3057769"/>
              <a:gd name="connsiteX36" fmla="*/ 2168769 w 4445000"/>
              <a:gd name="connsiteY36" fmla="*/ 1445846 h 3057769"/>
              <a:gd name="connsiteX37" fmla="*/ 2178538 w 4445000"/>
              <a:gd name="connsiteY37" fmla="*/ 1406769 h 3057769"/>
              <a:gd name="connsiteX38" fmla="*/ 2227384 w 4445000"/>
              <a:gd name="connsiteY38" fmla="*/ 1348154 h 3057769"/>
              <a:gd name="connsiteX39" fmla="*/ 2237153 w 4445000"/>
              <a:gd name="connsiteY39" fmla="*/ 1318846 h 3057769"/>
              <a:gd name="connsiteX40" fmla="*/ 2276230 w 4445000"/>
              <a:gd name="connsiteY40" fmla="*/ 1270000 h 3057769"/>
              <a:gd name="connsiteX41" fmla="*/ 2295769 w 4445000"/>
              <a:gd name="connsiteY41" fmla="*/ 1240692 h 3057769"/>
              <a:gd name="connsiteX42" fmla="*/ 2325077 w 4445000"/>
              <a:gd name="connsiteY42" fmla="*/ 1172308 h 3057769"/>
              <a:gd name="connsiteX43" fmla="*/ 2334846 w 4445000"/>
              <a:gd name="connsiteY43" fmla="*/ 1133231 h 3057769"/>
              <a:gd name="connsiteX44" fmla="*/ 2354384 w 4445000"/>
              <a:gd name="connsiteY44" fmla="*/ 1103923 h 3057769"/>
              <a:gd name="connsiteX45" fmla="*/ 2373923 w 4445000"/>
              <a:gd name="connsiteY45" fmla="*/ 1055077 h 3057769"/>
              <a:gd name="connsiteX46" fmla="*/ 2393461 w 4445000"/>
              <a:gd name="connsiteY46" fmla="*/ 1025769 h 3057769"/>
              <a:gd name="connsiteX47" fmla="*/ 2422769 w 4445000"/>
              <a:gd name="connsiteY47" fmla="*/ 967154 h 3057769"/>
              <a:gd name="connsiteX48" fmla="*/ 2461846 w 4445000"/>
              <a:gd name="connsiteY48" fmla="*/ 898769 h 3057769"/>
              <a:gd name="connsiteX49" fmla="*/ 2471615 w 4445000"/>
              <a:gd name="connsiteY49" fmla="*/ 859692 h 3057769"/>
              <a:gd name="connsiteX50" fmla="*/ 2500923 w 4445000"/>
              <a:gd name="connsiteY50" fmla="*/ 801077 h 3057769"/>
              <a:gd name="connsiteX51" fmla="*/ 2520461 w 4445000"/>
              <a:gd name="connsiteY51" fmla="*/ 752231 h 3057769"/>
              <a:gd name="connsiteX52" fmla="*/ 2559538 w 4445000"/>
              <a:gd name="connsiteY52" fmla="*/ 703385 h 3057769"/>
              <a:gd name="connsiteX53" fmla="*/ 2608384 w 4445000"/>
              <a:gd name="connsiteY53" fmla="*/ 605692 h 3057769"/>
              <a:gd name="connsiteX54" fmla="*/ 2647461 w 4445000"/>
              <a:gd name="connsiteY54" fmla="*/ 556846 h 3057769"/>
              <a:gd name="connsiteX55" fmla="*/ 2754923 w 4445000"/>
              <a:gd name="connsiteY55" fmla="*/ 390769 h 3057769"/>
              <a:gd name="connsiteX56" fmla="*/ 2813538 w 4445000"/>
              <a:gd name="connsiteY56" fmla="*/ 341923 h 3057769"/>
              <a:gd name="connsiteX57" fmla="*/ 2930769 w 4445000"/>
              <a:gd name="connsiteY57" fmla="*/ 273539 h 3057769"/>
              <a:gd name="connsiteX58" fmla="*/ 2979615 w 4445000"/>
              <a:gd name="connsiteY58" fmla="*/ 244231 h 3057769"/>
              <a:gd name="connsiteX59" fmla="*/ 3155461 w 4445000"/>
              <a:gd name="connsiteY59" fmla="*/ 136769 h 3057769"/>
              <a:gd name="connsiteX60" fmla="*/ 3223846 w 4445000"/>
              <a:gd name="connsiteY60" fmla="*/ 107462 h 3057769"/>
              <a:gd name="connsiteX61" fmla="*/ 3282461 w 4445000"/>
              <a:gd name="connsiteY61" fmla="*/ 68385 h 3057769"/>
              <a:gd name="connsiteX62" fmla="*/ 3409461 w 4445000"/>
              <a:gd name="connsiteY62" fmla="*/ 9769 h 3057769"/>
              <a:gd name="connsiteX63" fmla="*/ 3477846 w 4445000"/>
              <a:gd name="connsiteY63" fmla="*/ 0 h 3057769"/>
              <a:gd name="connsiteX64" fmla="*/ 3634153 w 4445000"/>
              <a:gd name="connsiteY64" fmla="*/ 9769 h 3057769"/>
              <a:gd name="connsiteX65" fmla="*/ 3770923 w 4445000"/>
              <a:gd name="connsiteY65" fmla="*/ 48846 h 3057769"/>
              <a:gd name="connsiteX66" fmla="*/ 3985846 w 4445000"/>
              <a:gd name="connsiteY66" fmla="*/ 97692 h 3057769"/>
              <a:gd name="connsiteX67" fmla="*/ 4083538 w 4445000"/>
              <a:gd name="connsiteY67" fmla="*/ 117231 h 3057769"/>
              <a:gd name="connsiteX68" fmla="*/ 4259384 w 4445000"/>
              <a:gd name="connsiteY68" fmla="*/ 166077 h 3057769"/>
              <a:gd name="connsiteX69" fmla="*/ 4366846 w 4445000"/>
              <a:gd name="connsiteY69" fmla="*/ 185616 h 3057769"/>
              <a:gd name="connsiteX70" fmla="*/ 4445000 w 4445000"/>
              <a:gd name="connsiteY70" fmla="*/ 205154 h 305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445000" h="3057769">
                <a:moveTo>
                  <a:pt x="0" y="3057769"/>
                </a:moveTo>
                <a:cubicBezTo>
                  <a:pt x="3812" y="3027275"/>
                  <a:pt x="-1478" y="2974936"/>
                  <a:pt x="29307" y="2950308"/>
                </a:cubicBezTo>
                <a:cubicBezTo>
                  <a:pt x="37348" y="2943875"/>
                  <a:pt x="48846" y="2943795"/>
                  <a:pt x="58615" y="2940539"/>
                </a:cubicBezTo>
                <a:cubicBezTo>
                  <a:pt x="71641" y="2930770"/>
                  <a:pt x="83129" y="2918513"/>
                  <a:pt x="97692" y="2911231"/>
                </a:cubicBezTo>
                <a:cubicBezTo>
                  <a:pt x="117178" y="2901488"/>
                  <a:pt x="170140" y="2887533"/>
                  <a:pt x="195384" y="2881923"/>
                </a:cubicBezTo>
                <a:cubicBezTo>
                  <a:pt x="211593" y="2878321"/>
                  <a:pt x="228326" y="2876925"/>
                  <a:pt x="244230" y="2872154"/>
                </a:cubicBezTo>
                <a:cubicBezTo>
                  <a:pt x="261027" y="2867115"/>
                  <a:pt x="276158" y="2857230"/>
                  <a:pt x="293077" y="2852616"/>
                </a:cubicBezTo>
                <a:cubicBezTo>
                  <a:pt x="312187" y="2847404"/>
                  <a:pt x="332204" y="2846389"/>
                  <a:pt x="351692" y="2842846"/>
                </a:cubicBezTo>
                <a:cubicBezTo>
                  <a:pt x="368029" y="2839876"/>
                  <a:pt x="384256" y="2836333"/>
                  <a:pt x="400538" y="2833077"/>
                </a:cubicBezTo>
                <a:cubicBezTo>
                  <a:pt x="476610" y="2795042"/>
                  <a:pt x="400087" y="2829019"/>
                  <a:pt x="488461" y="2803769"/>
                </a:cubicBezTo>
                <a:cubicBezTo>
                  <a:pt x="518165" y="2795282"/>
                  <a:pt x="545911" y="2779541"/>
                  <a:pt x="576384" y="2774462"/>
                </a:cubicBezTo>
                <a:cubicBezTo>
                  <a:pt x="643607" y="2763258"/>
                  <a:pt x="718791" y="2756990"/>
                  <a:pt x="781538" y="2725616"/>
                </a:cubicBezTo>
                <a:cubicBezTo>
                  <a:pt x="794564" y="2719103"/>
                  <a:pt x="808764" y="2714542"/>
                  <a:pt x="820615" y="2706077"/>
                </a:cubicBezTo>
                <a:cubicBezTo>
                  <a:pt x="831857" y="2698047"/>
                  <a:pt x="840154" y="2686538"/>
                  <a:pt x="849923" y="2676769"/>
                </a:cubicBezTo>
                <a:cubicBezTo>
                  <a:pt x="891084" y="2553287"/>
                  <a:pt x="822421" y="2750708"/>
                  <a:pt x="879230" y="2618154"/>
                </a:cubicBezTo>
                <a:cubicBezTo>
                  <a:pt x="879419" y="2617714"/>
                  <a:pt x="894018" y="2554520"/>
                  <a:pt x="898769" y="2549769"/>
                </a:cubicBezTo>
                <a:cubicBezTo>
                  <a:pt x="921231" y="2527307"/>
                  <a:pt x="973579" y="2525946"/>
                  <a:pt x="996461" y="2510692"/>
                </a:cubicBezTo>
                <a:cubicBezTo>
                  <a:pt x="1006230" y="2504179"/>
                  <a:pt x="1015040" y="2495922"/>
                  <a:pt x="1025769" y="2491154"/>
                </a:cubicBezTo>
                <a:cubicBezTo>
                  <a:pt x="1050114" y="2480334"/>
                  <a:pt x="1095049" y="2468160"/>
                  <a:pt x="1123461" y="2461846"/>
                </a:cubicBezTo>
                <a:cubicBezTo>
                  <a:pt x="1151087" y="2455707"/>
                  <a:pt x="1204414" y="2445842"/>
                  <a:pt x="1230923" y="2442308"/>
                </a:cubicBezTo>
                <a:cubicBezTo>
                  <a:pt x="1370145" y="2423746"/>
                  <a:pt x="1270337" y="2442242"/>
                  <a:pt x="1367692" y="2422769"/>
                </a:cubicBezTo>
                <a:cubicBezTo>
                  <a:pt x="1377461" y="2416256"/>
                  <a:pt x="1387832" y="2410566"/>
                  <a:pt x="1397000" y="2403231"/>
                </a:cubicBezTo>
                <a:cubicBezTo>
                  <a:pt x="1404192" y="2397477"/>
                  <a:pt x="1408300" y="2387811"/>
                  <a:pt x="1416538" y="2383692"/>
                </a:cubicBezTo>
                <a:cubicBezTo>
                  <a:pt x="1434959" y="2374481"/>
                  <a:pt x="1475153" y="2364154"/>
                  <a:pt x="1475153" y="2364154"/>
                </a:cubicBezTo>
                <a:cubicBezTo>
                  <a:pt x="1550311" y="2366938"/>
                  <a:pt x="1762693" y="2384800"/>
                  <a:pt x="1865923" y="2364154"/>
                </a:cubicBezTo>
                <a:cubicBezTo>
                  <a:pt x="1890241" y="2359290"/>
                  <a:pt x="1911512" y="2344615"/>
                  <a:pt x="1934307" y="2334846"/>
                </a:cubicBezTo>
                <a:cubicBezTo>
                  <a:pt x="1958345" y="2310808"/>
                  <a:pt x="1972934" y="2291109"/>
                  <a:pt x="2002692" y="2276231"/>
                </a:cubicBezTo>
                <a:cubicBezTo>
                  <a:pt x="2011903" y="2271626"/>
                  <a:pt x="2022231" y="2269718"/>
                  <a:pt x="2032000" y="2266462"/>
                </a:cubicBezTo>
                <a:cubicBezTo>
                  <a:pt x="2041769" y="2256693"/>
                  <a:pt x="2050255" y="2245444"/>
                  <a:pt x="2061307" y="2237154"/>
                </a:cubicBezTo>
                <a:cubicBezTo>
                  <a:pt x="2093802" y="2212782"/>
                  <a:pt x="2108488" y="2216579"/>
                  <a:pt x="2129692" y="2188308"/>
                </a:cubicBezTo>
                <a:cubicBezTo>
                  <a:pt x="2143782" y="2169522"/>
                  <a:pt x="2168769" y="2129692"/>
                  <a:pt x="2168769" y="2129692"/>
                </a:cubicBezTo>
                <a:cubicBezTo>
                  <a:pt x="2172025" y="2119923"/>
                  <a:pt x="2176041" y="2110375"/>
                  <a:pt x="2178538" y="2100385"/>
                </a:cubicBezTo>
                <a:cubicBezTo>
                  <a:pt x="2199397" y="2016947"/>
                  <a:pt x="2195805" y="1952852"/>
                  <a:pt x="2178538" y="1856154"/>
                </a:cubicBezTo>
                <a:cubicBezTo>
                  <a:pt x="2173418" y="1827481"/>
                  <a:pt x="2139461" y="1778000"/>
                  <a:pt x="2139461" y="1778000"/>
                </a:cubicBezTo>
                <a:cubicBezTo>
                  <a:pt x="2118005" y="1670717"/>
                  <a:pt x="2118671" y="1694407"/>
                  <a:pt x="2139461" y="1514231"/>
                </a:cubicBezTo>
                <a:cubicBezTo>
                  <a:pt x="2141130" y="1499764"/>
                  <a:pt x="2153263" y="1488540"/>
                  <a:pt x="2159000" y="1475154"/>
                </a:cubicBezTo>
                <a:cubicBezTo>
                  <a:pt x="2163056" y="1465689"/>
                  <a:pt x="2165940" y="1455748"/>
                  <a:pt x="2168769" y="1445846"/>
                </a:cubicBezTo>
                <a:cubicBezTo>
                  <a:pt x="2172457" y="1432936"/>
                  <a:pt x="2173249" y="1419110"/>
                  <a:pt x="2178538" y="1406769"/>
                </a:cubicBezTo>
                <a:cubicBezTo>
                  <a:pt x="2188737" y="1382971"/>
                  <a:pt x="2209783" y="1365756"/>
                  <a:pt x="2227384" y="1348154"/>
                </a:cubicBezTo>
                <a:cubicBezTo>
                  <a:pt x="2230640" y="1338385"/>
                  <a:pt x="2232548" y="1328057"/>
                  <a:pt x="2237153" y="1318846"/>
                </a:cubicBezTo>
                <a:cubicBezTo>
                  <a:pt x="2257195" y="1278762"/>
                  <a:pt x="2252003" y="1300284"/>
                  <a:pt x="2276230" y="1270000"/>
                </a:cubicBezTo>
                <a:cubicBezTo>
                  <a:pt x="2283565" y="1260831"/>
                  <a:pt x="2289256" y="1250461"/>
                  <a:pt x="2295769" y="1240692"/>
                </a:cubicBezTo>
                <a:cubicBezTo>
                  <a:pt x="2323815" y="1128506"/>
                  <a:pt x="2284597" y="1266761"/>
                  <a:pt x="2325077" y="1172308"/>
                </a:cubicBezTo>
                <a:cubicBezTo>
                  <a:pt x="2330366" y="1159967"/>
                  <a:pt x="2329557" y="1145572"/>
                  <a:pt x="2334846" y="1133231"/>
                </a:cubicBezTo>
                <a:cubicBezTo>
                  <a:pt x="2339471" y="1122439"/>
                  <a:pt x="2349133" y="1114425"/>
                  <a:pt x="2354384" y="1103923"/>
                </a:cubicBezTo>
                <a:cubicBezTo>
                  <a:pt x="2362226" y="1088238"/>
                  <a:pt x="2366081" y="1070762"/>
                  <a:pt x="2373923" y="1055077"/>
                </a:cubicBezTo>
                <a:cubicBezTo>
                  <a:pt x="2379174" y="1044575"/>
                  <a:pt x="2388210" y="1036271"/>
                  <a:pt x="2393461" y="1025769"/>
                </a:cubicBezTo>
                <a:cubicBezTo>
                  <a:pt x="2433903" y="944884"/>
                  <a:pt x="2366778" y="1051139"/>
                  <a:pt x="2422769" y="967154"/>
                </a:cubicBezTo>
                <a:cubicBezTo>
                  <a:pt x="2452648" y="877514"/>
                  <a:pt x="2402704" y="1017054"/>
                  <a:pt x="2461846" y="898769"/>
                </a:cubicBezTo>
                <a:cubicBezTo>
                  <a:pt x="2467851" y="886760"/>
                  <a:pt x="2466628" y="872158"/>
                  <a:pt x="2471615" y="859692"/>
                </a:cubicBezTo>
                <a:cubicBezTo>
                  <a:pt x="2479728" y="839410"/>
                  <a:pt x="2491884" y="820964"/>
                  <a:pt x="2500923" y="801077"/>
                </a:cubicBezTo>
                <a:cubicBezTo>
                  <a:pt x="2508180" y="785113"/>
                  <a:pt x="2511439" y="767268"/>
                  <a:pt x="2520461" y="752231"/>
                </a:cubicBezTo>
                <a:cubicBezTo>
                  <a:pt x="2531189" y="734351"/>
                  <a:pt x="2548810" y="721265"/>
                  <a:pt x="2559538" y="703385"/>
                </a:cubicBezTo>
                <a:cubicBezTo>
                  <a:pt x="2643798" y="562953"/>
                  <a:pt x="2507612" y="749655"/>
                  <a:pt x="2608384" y="605692"/>
                </a:cubicBezTo>
                <a:cubicBezTo>
                  <a:pt x="2620341" y="588610"/>
                  <a:pt x="2636955" y="574857"/>
                  <a:pt x="2647461" y="556846"/>
                </a:cubicBezTo>
                <a:cubicBezTo>
                  <a:pt x="2698994" y="468505"/>
                  <a:pt x="2651528" y="476932"/>
                  <a:pt x="2754923" y="390769"/>
                </a:cubicBezTo>
                <a:cubicBezTo>
                  <a:pt x="2774461" y="374487"/>
                  <a:pt x="2792376" y="356031"/>
                  <a:pt x="2813538" y="341923"/>
                </a:cubicBezTo>
                <a:cubicBezTo>
                  <a:pt x="2851180" y="316829"/>
                  <a:pt x="2891776" y="296476"/>
                  <a:pt x="2930769" y="273539"/>
                </a:cubicBezTo>
                <a:cubicBezTo>
                  <a:pt x="2947135" y="263912"/>
                  <a:pt x="2963816" y="254764"/>
                  <a:pt x="2979615" y="244231"/>
                </a:cubicBezTo>
                <a:cubicBezTo>
                  <a:pt x="3029475" y="210991"/>
                  <a:pt x="3107333" y="157395"/>
                  <a:pt x="3155461" y="136769"/>
                </a:cubicBezTo>
                <a:cubicBezTo>
                  <a:pt x="3178256" y="127000"/>
                  <a:pt x="3202010" y="119220"/>
                  <a:pt x="3223846" y="107462"/>
                </a:cubicBezTo>
                <a:cubicBezTo>
                  <a:pt x="3244521" y="96329"/>
                  <a:pt x="3262073" y="80035"/>
                  <a:pt x="3282461" y="68385"/>
                </a:cubicBezTo>
                <a:cubicBezTo>
                  <a:pt x="3296621" y="60293"/>
                  <a:pt x="3381545" y="16748"/>
                  <a:pt x="3409461" y="9769"/>
                </a:cubicBezTo>
                <a:cubicBezTo>
                  <a:pt x="3431800" y="4184"/>
                  <a:pt x="3455051" y="3256"/>
                  <a:pt x="3477846" y="0"/>
                </a:cubicBezTo>
                <a:cubicBezTo>
                  <a:pt x="3529948" y="3256"/>
                  <a:pt x="3582659" y="1187"/>
                  <a:pt x="3634153" y="9769"/>
                </a:cubicBezTo>
                <a:cubicBezTo>
                  <a:pt x="3680922" y="17564"/>
                  <a:pt x="3724430" y="39547"/>
                  <a:pt x="3770923" y="48846"/>
                </a:cubicBezTo>
                <a:cubicBezTo>
                  <a:pt x="4010790" y="96821"/>
                  <a:pt x="3711858" y="35422"/>
                  <a:pt x="3985846" y="97692"/>
                </a:cubicBezTo>
                <a:cubicBezTo>
                  <a:pt x="4018229" y="105052"/>
                  <a:pt x="4051321" y="109176"/>
                  <a:pt x="4083538" y="117231"/>
                </a:cubicBezTo>
                <a:cubicBezTo>
                  <a:pt x="4239008" y="156099"/>
                  <a:pt x="4122927" y="136837"/>
                  <a:pt x="4259384" y="166077"/>
                </a:cubicBezTo>
                <a:cubicBezTo>
                  <a:pt x="4294160" y="173529"/>
                  <a:pt x="4332291" y="176192"/>
                  <a:pt x="4366846" y="185616"/>
                </a:cubicBezTo>
                <a:cubicBezTo>
                  <a:pt x="4446036" y="207214"/>
                  <a:pt x="4400313" y="205154"/>
                  <a:pt x="4445000" y="205154"/>
                </a:cubicBezTo>
              </a:path>
            </a:pathLst>
          </a:custGeom>
          <a:ln w="57150" cmpd="sng"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442307" y="2344612"/>
            <a:ext cx="2481384" cy="2854569"/>
            <a:chOff x="2442307" y="2149232"/>
            <a:chExt cx="2481384" cy="2854569"/>
          </a:xfrm>
        </p:grpSpPr>
        <p:sp>
          <p:nvSpPr>
            <p:cNvPr id="2" name="Oval 1"/>
            <p:cNvSpPr/>
            <p:nvPr/>
          </p:nvSpPr>
          <p:spPr>
            <a:xfrm>
              <a:off x="2442307" y="4210539"/>
              <a:ext cx="801077" cy="732692"/>
            </a:xfrm>
            <a:prstGeom prst="ellipse">
              <a:avLst/>
            </a:prstGeom>
            <a:solidFill>
              <a:srgbClr val="FFD9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5400000" flipH="1" flipV="1">
              <a:off x="4542692" y="3018692"/>
              <a:ext cx="156308" cy="1758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 flipH="1" flipV="1">
              <a:off x="2981569" y="4837724"/>
              <a:ext cx="156308" cy="17584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loud 8"/>
            <p:cNvSpPr/>
            <p:nvPr/>
          </p:nvSpPr>
          <p:spPr>
            <a:xfrm>
              <a:off x="3311769" y="3643924"/>
              <a:ext cx="869461" cy="957384"/>
            </a:xfrm>
            <a:prstGeom prst="cloud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5400000" flipH="1" flipV="1">
              <a:off x="3727939" y="4538785"/>
              <a:ext cx="156308" cy="17584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 1 10"/>
            <p:cNvSpPr/>
            <p:nvPr/>
          </p:nvSpPr>
          <p:spPr>
            <a:xfrm>
              <a:off x="3829537" y="2149232"/>
              <a:ext cx="1094154" cy="1123461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095998" y="2764688"/>
            <a:ext cx="982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VWF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6938" y="4099164"/>
            <a:ext cx="1801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Quiescent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9338" y="2512641"/>
            <a:ext cx="166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Activated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3924" y="273540"/>
            <a:ext cx="6713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/>
                <a:cs typeface="Arial Black"/>
              </a:rPr>
              <a:t>Anfibatide, a GP1b antagonist, isolated from Snake Venom</a:t>
            </a:r>
            <a:endParaRPr lang="en-US" sz="28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37306" y="2976846"/>
            <a:ext cx="3696483" cy="2298753"/>
            <a:chOff x="2637306" y="2976846"/>
            <a:chExt cx="3696483" cy="2298753"/>
          </a:xfrm>
        </p:grpSpPr>
        <p:grpSp>
          <p:nvGrpSpPr>
            <p:cNvPr id="21" name="Group 20"/>
            <p:cNvGrpSpPr/>
            <p:nvPr/>
          </p:nvGrpSpPr>
          <p:grpSpPr>
            <a:xfrm>
              <a:off x="2637306" y="2976846"/>
              <a:ext cx="3696483" cy="2298753"/>
              <a:chOff x="2637306" y="2781466"/>
              <a:chExt cx="3696483" cy="229875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637306" y="2781466"/>
                <a:ext cx="2341918" cy="2298753"/>
                <a:chOff x="2637306" y="2781466"/>
                <a:chExt cx="2341918" cy="2298753"/>
              </a:xfrm>
            </p:grpSpPr>
            <p:sp>
              <p:nvSpPr>
                <p:cNvPr id="16" name="Moon 15"/>
                <p:cNvSpPr/>
                <p:nvPr/>
              </p:nvSpPr>
              <p:spPr>
                <a:xfrm rot="14215969">
                  <a:off x="4344611" y="2640442"/>
                  <a:ext cx="493590" cy="775637"/>
                </a:xfrm>
                <a:prstGeom prst="moon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Moon 16"/>
                <p:cNvSpPr/>
                <p:nvPr/>
              </p:nvSpPr>
              <p:spPr>
                <a:xfrm rot="15536150">
                  <a:off x="3603637" y="4126447"/>
                  <a:ext cx="439615" cy="793045"/>
                </a:xfrm>
                <a:prstGeom prst="moon">
                  <a:avLst/>
                </a:prstGeom>
                <a:solidFill>
                  <a:srgbClr val="2E75B6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Moon 17"/>
                <p:cNvSpPr/>
                <p:nvPr/>
              </p:nvSpPr>
              <p:spPr>
                <a:xfrm rot="14759674">
                  <a:off x="2803525" y="4555078"/>
                  <a:ext cx="358922" cy="691359"/>
                </a:xfrm>
                <a:prstGeom prst="moon">
                  <a:avLst/>
                </a:prstGeom>
                <a:solidFill>
                  <a:srgbClr val="2E75B6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4767385" y="3126153"/>
                <a:ext cx="156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D966"/>
                    </a:solidFill>
                    <a:latin typeface="Arial"/>
                    <a:cs typeface="Arial"/>
                  </a:rPr>
                  <a:t>Anfibatide</a:t>
                </a:r>
                <a:endParaRPr lang="en-US" sz="2400" dirty="0">
                  <a:solidFill>
                    <a:srgbClr val="FFD966"/>
                  </a:solidFill>
                  <a:latin typeface="Arial"/>
                  <a:cs typeface="Arial"/>
                </a:endParaRPr>
              </a:p>
            </p:txBody>
          </p:sp>
        </p:grpSp>
        <p:pic>
          <p:nvPicPr>
            <p:cNvPr id="23" name="Picture 2" descr="C:\Users\sophieliang\AppData\Roaming\Tencent\Users\1986638904\QQ\WinTemp\RichOle\(0RJZ]M@RSFI)XT~@%PT3}G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5686" y="3824421"/>
              <a:ext cx="1150237" cy="90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76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11"/>
          <p:cNvSpPr>
            <a:spLocks noGrp="1" noChangeArrowheads="1"/>
          </p:cNvSpPr>
          <p:nvPr>
            <p:ph type="title"/>
          </p:nvPr>
        </p:nvSpPr>
        <p:spPr>
          <a:xfrm>
            <a:off x="699840" y="0"/>
            <a:ext cx="7672392" cy="936505"/>
          </a:xfrm>
        </p:spPr>
        <p:txBody>
          <a:bodyPr/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2000" dirty="0">
                <a:latin typeface="Arial Black"/>
                <a:ea typeface="+mj-ea"/>
                <a:cs typeface="Arial Black"/>
              </a:rPr>
              <a:t>Anfibatide protects </a:t>
            </a:r>
            <a:r>
              <a:rPr lang="en-US" altLang="en-US" sz="2000" i="1" dirty="0">
                <a:latin typeface="Arial Black"/>
                <a:cs typeface="Arial Black"/>
              </a:rPr>
              <a:t>Adamts13</a:t>
            </a:r>
            <a:r>
              <a:rPr lang="en-US" altLang="en-US" sz="2000" i="1" baseline="30000" dirty="0">
                <a:latin typeface="Arial Black"/>
                <a:cs typeface="Arial Black"/>
              </a:rPr>
              <a:t>-/-</a:t>
            </a:r>
            <a:r>
              <a:rPr lang="en-US" altLang="en-US" sz="2000" baseline="30000" dirty="0">
                <a:latin typeface="Arial Black"/>
                <a:cs typeface="Arial Black"/>
              </a:rPr>
              <a:t> </a:t>
            </a:r>
            <a:r>
              <a:rPr lang="en-US" altLang="en-US" sz="2000" dirty="0">
                <a:latin typeface="Arial Black"/>
                <a:cs typeface="Arial Black"/>
              </a:rPr>
              <a:t>m</a:t>
            </a:r>
            <a:r>
              <a:rPr lang="en-US" altLang="en-US" sz="2000" dirty="0" smtClean="0">
                <a:latin typeface="Arial Black"/>
                <a:cs typeface="Arial Black"/>
              </a:rPr>
              <a:t>ice </a:t>
            </a:r>
            <a:r>
              <a:rPr lang="en-US" altLang="en-US" sz="2000" dirty="0" smtClean="0">
                <a:latin typeface="Arial Black"/>
                <a:ea typeface="+mj-ea"/>
                <a:cs typeface="Arial Black"/>
              </a:rPr>
              <a:t>against Shigatoxin-induced TTP in a dose-dependent manner</a:t>
            </a:r>
            <a:endParaRPr lang="en-US" altLang="en-US" sz="480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2039" y="6417728"/>
            <a:ext cx="3385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Zheng 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et al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. Blood Adv. 2016, 1:1,75-83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4710" t="3154" r="5119" b="52522"/>
          <a:stretch/>
        </p:blipFill>
        <p:spPr>
          <a:xfrm>
            <a:off x="4767384" y="1094153"/>
            <a:ext cx="3233616" cy="25777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32517" t="49782" r="25153" b="3236"/>
          <a:stretch/>
        </p:blipFill>
        <p:spPr>
          <a:xfrm>
            <a:off x="2520460" y="3800230"/>
            <a:ext cx="4327769" cy="2481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1564" t="3154" r="67774" b="52522"/>
          <a:stretch/>
        </p:blipFill>
        <p:spPr>
          <a:xfrm>
            <a:off x="958307" y="1080476"/>
            <a:ext cx="3330386" cy="2612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385" y="986693"/>
            <a:ext cx="115071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Untreated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73248" y="963248"/>
            <a:ext cx="91649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reated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530231" y="3800231"/>
            <a:ext cx="508000" cy="1856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. 5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4" b="9587"/>
          <a:stretch/>
        </p:blipFill>
        <p:spPr>
          <a:xfrm>
            <a:off x="498233" y="941081"/>
            <a:ext cx="8096659" cy="5066563"/>
          </a:xfrm>
          <a:prstGeom prst="rect">
            <a:avLst/>
          </a:prstGeom>
        </p:spPr>
      </p:pic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>
          <a:xfrm>
            <a:off x="762002" y="87923"/>
            <a:ext cx="7551614" cy="801078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Anfibatide eliminates microvascular thrombosis</a:t>
            </a:r>
            <a:br>
              <a:rPr lang="en-US" alt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</a:br>
            <a:r>
              <a:rPr lang="en-US" alt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in </a:t>
            </a:r>
            <a:r>
              <a:rPr lang="en-US" altLang="en-US" sz="2000" i="1" dirty="0" smtClean="0">
                <a:solidFill>
                  <a:srgbClr val="000000"/>
                </a:solidFill>
                <a:latin typeface="Arial Black"/>
                <a:cs typeface="Arial Black"/>
              </a:rPr>
              <a:t>Adamts13</a:t>
            </a:r>
            <a:r>
              <a:rPr lang="en-US" altLang="en-US" sz="2000" i="1" baseline="30000" dirty="0" smtClean="0">
                <a:solidFill>
                  <a:srgbClr val="000000"/>
                </a:solidFill>
                <a:latin typeface="Arial Black"/>
                <a:cs typeface="Arial Black"/>
              </a:rPr>
              <a:t>-/-</a:t>
            </a:r>
            <a:r>
              <a:rPr lang="en-US" altLang="en-US" sz="2000" i="1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Arial Black"/>
                <a:cs typeface="Arial Black"/>
              </a:rPr>
              <a:t>mice after shigatoxin challenge</a:t>
            </a:r>
            <a:endParaRPr lang="en-US" altLang="en-US" sz="4400" dirty="0">
              <a:solidFill>
                <a:srgbClr val="000000"/>
              </a:solidFill>
              <a:latin typeface="Arial Black"/>
              <a:cs typeface="Arial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705" y="1415419"/>
            <a:ext cx="513977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Brain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705" y="2935424"/>
            <a:ext cx="529612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Heart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301" y="4453994"/>
            <a:ext cx="498479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Lung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0405" y="1429805"/>
            <a:ext cx="490420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Liver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4881" y="2935424"/>
            <a:ext cx="615986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Kidney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7164" y="4450620"/>
            <a:ext cx="623908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Splenn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5323" y="1419252"/>
            <a:ext cx="513977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Brain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5323" y="2939257"/>
            <a:ext cx="529612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Heart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12919" y="4457827"/>
            <a:ext cx="498479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Lung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5023" y="1433638"/>
            <a:ext cx="490420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Liver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99499" y="2939257"/>
            <a:ext cx="615986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Kidney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31782" y="4454453"/>
            <a:ext cx="623908" cy="2616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Splenn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1346" y="6320036"/>
            <a:ext cx="3385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Zheng 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et al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. Blood Adv. 2016, 1:1,75-83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5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688901" y="126956"/>
            <a:ext cx="5410837" cy="717514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Take home</a:t>
            </a:r>
            <a:r>
              <a:rPr lang="is-IS" sz="3200" b="1" dirty="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…...</a:t>
            </a:r>
            <a:endParaRPr lang="en-US" sz="2000" b="1" dirty="0" smtClean="0">
              <a:solidFill>
                <a:srgbClr val="FFFFFF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446995" y="1430252"/>
            <a:ext cx="8260719" cy="82644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Font typeface="Arial"/>
              <a:buChar char="•"/>
            </a:pPr>
            <a:r>
              <a:rPr lang="en-US" sz="3600" dirty="0">
                <a:solidFill>
                  <a:srgbClr val="FFD966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3600" dirty="0" smtClean="0">
                <a:solidFill>
                  <a:srgbClr val="FFD966"/>
                </a:solidFill>
                <a:latin typeface="Arial"/>
                <a:ea typeface="ＭＳ Ｐゴシック" pitchFamily="34" charset="-128"/>
                <a:cs typeface="Arial"/>
              </a:rPr>
              <a:t>TTP is a fatal blood clot disorder.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9615" y="2295768"/>
            <a:ext cx="738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rgbClr val="FFD966"/>
                </a:solidFill>
                <a:latin typeface="Arial"/>
                <a:ea typeface="ＭＳ Ｐゴシック" pitchFamily="34" charset="-128"/>
                <a:cs typeface="Arial"/>
              </a:rPr>
              <a:t>Deficiency of ADAMTS13 activity is the primary cause.</a:t>
            </a:r>
            <a:endParaRPr lang="en-US" sz="3600" dirty="0">
              <a:solidFill>
                <a:srgbClr val="FFD9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385" y="3712308"/>
            <a:ext cx="8215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lasma infusion or plasma exchange remains the standard of care.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44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03223" y="1220985"/>
            <a:ext cx="78645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CCFFCC"/>
                </a:solidFill>
                <a:latin typeface="Arial"/>
                <a:cs typeface="Arial"/>
              </a:rPr>
              <a:t>Thrombotic </a:t>
            </a:r>
            <a:r>
              <a:rPr lang="en-US" sz="2800" b="1" dirty="0">
                <a:solidFill>
                  <a:srgbClr val="CCFFCC"/>
                </a:solidFill>
                <a:latin typeface="Arial"/>
                <a:cs typeface="Arial"/>
              </a:rPr>
              <a:t>thrombocytopenic purpura (TTP</a:t>
            </a:r>
            <a:r>
              <a:rPr lang="en-US" sz="2800" b="1" dirty="0" smtClean="0">
                <a:solidFill>
                  <a:srgbClr val="CCFFCC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0154" y="410307"/>
            <a:ext cx="7059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D966"/>
                </a:solidFill>
                <a:latin typeface="Arial Black"/>
                <a:cs typeface="Arial Black"/>
              </a:rPr>
              <a:t>What is the diagnosis of this case?</a:t>
            </a:r>
            <a:endParaRPr lang="en-US" sz="2800" dirty="0">
              <a:solidFill>
                <a:srgbClr val="FFD966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4769" y="2002692"/>
            <a:ext cx="724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D966"/>
                </a:solidFill>
                <a:latin typeface="Arial"/>
                <a:cs typeface="Arial"/>
              </a:rPr>
              <a:t>Thrombocytopenia </a:t>
            </a:r>
            <a:r>
              <a:rPr lang="en-US" sz="2000" dirty="0" smtClean="0">
                <a:solidFill>
                  <a:srgbClr val="FFD966"/>
                </a:solidFill>
                <a:latin typeface="Arial"/>
                <a:cs typeface="Arial"/>
              </a:rPr>
              <a:t>(low platelet count)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539" y="2530230"/>
            <a:ext cx="7551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FFD966"/>
                </a:solidFill>
                <a:latin typeface="Arial"/>
                <a:cs typeface="Arial"/>
              </a:rPr>
              <a:t>Microangiopathic Hemolytic Anemia</a:t>
            </a: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 </a:t>
            </a: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low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Hemoglobin 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low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hematocrit 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low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haptoglobin 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elevated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LDH </a:t>
            </a: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and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slight elevation of Cr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  <a:p>
            <a:pPr marL="800100" lvl="1" indent="-342900">
              <a:buSzPct val="8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fragmentation of red blood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cells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769" y="4835770"/>
            <a:ext cx="7532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FFD966"/>
                </a:solidFill>
                <a:latin typeface="Arial"/>
                <a:cs typeface="Arial"/>
              </a:rPr>
              <a:t>Organ ischemia or dysfunc</a:t>
            </a: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tion</a:t>
            </a: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Neurological signs &amp;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symptoms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Renal failure</a:t>
            </a:r>
          </a:p>
          <a:p>
            <a:pPr marL="800100" lvl="1" indent="-342900">
              <a:buSzPct val="60000"/>
              <a:buFont typeface="Wingdings" charset="2"/>
              <a:buChar char="²"/>
            </a:pPr>
            <a:r>
              <a:rPr lang="en-US" sz="2400" dirty="0">
                <a:solidFill>
                  <a:srgbClr val="FFD966"/>
                </a:solidFill>
                <a:latin typeface="Arial"/>
                <a:cs typeface="Arial"/>
              </a:rPr>
              <a:t>Abdominal </a:t>
            </a:r>
            <a:r>
              <a:rPr lang="en-US" sz="2400" dirty="0" smtClean="0">
                <a:solidFill>
                  <a:srgbClr val="FFD966"/>
                </a:solidFill>
                <a:latin typeface="Arial"/>
                <a:cs typeface="Arial"/>
              </a:rPr>
              <a:t>pain, N/V and diarrhea</a:t>
            </a:r>
            <a:endParaRPr lang="en-US" sz="2400" dirty="0">
              <a:solidFill>
                <a:srgbClr val="FFD9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39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8231" y="562708"/>
            <a:ext cx="79814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Gene therapy, </a:t>
            </a:r>
          </a:p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rADAMTS13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(antibody-resistant), </a:t>
            </a:r>
          </a:p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Platelets delivery of rADAMTS13, </a:t>
            </a:r>
          </a:p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and the antagonists of VWF-platelet</a:t>
            </a:r>
          </a:p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interaction </a:t>
            </a:r>
          </a:p>
          <a:p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May one day become the treatment </a:t>
            </a:r>
          </a:p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of choice in the future.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7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2822941" y="217610"/>
            <a:ext cx="33570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2F2F2"/>
                </a:solidFill>
                <a:latin typeface="Arial"/>
                <a:cs typeface="Arial"/>
              </a:rPr>
              <a:t>Acknowledgement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0231" y="1496732"/>
            <a:ext cx="30702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Wendy Cao,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M.D., </a:t>
            </a:r>
            <a:r>
              <a:rPr lang="en-US" sz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Ph.D</a:t>
            </a:r>
            <a:endParaRPr lang="en-US" sz="12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Vikram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Pillai</a:t>
            </a:r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Ph.D.</a:t>
            </a:r>
            <a:endParaRPr lang="en-US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Catherine Zander,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Ph.D.</a:t>
            </a:r>
            <a:endParaRPr lang="en-US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Liang Zheng</a:t>
            </a:r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Ph.D.</a:t>
            </a:r>
            <a:endParaRPr lang="en-US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Jenny McDaniel,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M.D.</a:t>
            </a:r>
            <a:endParaRPr lang="en-US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Jay Li,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Ph.D.</a:t>
            </a:r>
            <a:endParaRPr lang="en-US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Nicole Kocher,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B.S</a:t>
            </a:r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endParaRPr lang="en-US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Moh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Abdelgawwad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M.D.</a:t>
            </a:r>
            <a:endParaRPr lang="en-US" sz="16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"/>
                <a:cs typeface="Arial"/>
              </a:rPr>
              <a:t>Huy</a:t>
            </a:r>
            <a:r>
              <a:rPr lang="en-US" sz="2000" dirty="0" smtClean="0">
                <a:solidFill>
                  <a:srgbClr val="00FF00"/>
                </a:solidFill>
                <a:latin typeface="Arial"/>
                <a:cs typeface="Arial"/>
              </a:rPr>
              <a:t> P. Pham</a:t>
            </a:r>
            <a:r>
              <a:rPr lang="en-US" sz="1600" dirty="0" smtClean="0">
                <a:solidFill>
                  <a:srgbClr val="00FF00"/>
                </a:solidFill>
                <a:latin typeface="Arial"/>
                <a:cs typeface="Arial"/>
              </a:rPr>
              <a:t>, </a:t>
            </a:r>
            <a:r>
              <a:rPr lang="en-US" sz="1200" dirty="0" smtClean="0">
                <a:solidFill>
                  <a:srgbClr val="00FF00"/>
                </a:solidFill>
                <a:latin typeface="Arial"/>
                <a:cs typeface="Arial"/>
              </a:rPr>
              <a:t>M.D., M.P.H.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Arial"/>
                <a:cs typeface="Arial"/>
              </a:rPr>
              <a:t>Lance A. Williams</a:t>
            </a:r>
            <a:r>
              <a:rPr lang="en-US" sz="1200" dirty="0" smtClean="0">
                <a:solidFill>
                  <a:srgbClr val="00FF00"/>
                </a:solidFill>
                <a:latin typeface="Arial"/>
                <a:cs typeface="Arial"/>
              </a:rPr>
              <a:t>, M.D.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Arial"/>
                <a:cs typeface="Arial"/>
              </a:rPr>
              <a:t>Marisa Marques</a:t>
            </a:r>
            <a:r>
              <a:rPr lang="en-US" sz="1200" dirty="0" smtClean="0">
                <a:solidFill>
                  <a:srgbClr val="00FF00"/>
                </a:solidFill>
                <a:latin typeface="Arial"/>
                <a:cs typeface="Arial"/>
              </a:rPr>
              <a:t>, M.D.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Arial"/>
                <a:cs typeface="Arial"/>
              </a:rPr>
              <a:t>Robin Lorenz</a:t>
            </a:r>
            <a:r>
              <a:rPr lang="en-US" sz="1200" dirty="0" smtClean="0">
                <a:solidFill>
                  <a:srgbClr val="00FF00"/>
                </a:solidFill>
                <a:latin typeface="Arial"/>
                <a:cs typeface="Arial"/>
              </a:rPr>
              <a:t>, M.D., Ph.D.</a:t>
            </a:r>
          </a:p>
          <a:p>
            <a:endParaRPr lang="en-US" sz="1200" dirty="0" smtClean="0">
              <a:solidFill>
                <a:srgbClr val="00FF00"/>
              </a:solidFill>
              <a:latin typeface="Arial"/>
              <a:cs typeface="Arial"/>
            </a:endParaRPr>
          </a:p>
          <a:p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Picture 9" descr="IMG_713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t="18303" r="9591" b="28499"/>
          <a:stretch/>
        </p:blipFill>
        <p:spPr>
          <a:xfrm>
            <a:off x="3720271" y="1172307"/>
            <a:ext cx="4349114" cy="3094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6998" y="4628345"/>
            <a:ext cx="4015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Grant supports</a:t>
            </a:r>
          </a:p>
          <a:p>
            <a:endParaRPr lang="en-US" sz="2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Answering TTP foundation</a:t>
            </a:r>
          </a:p>
          <a:p>
            <a:r>
              <a:rPr lang="en-US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National Institute of Health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538" y="947615"/>
            <a:ext cx="163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FFD966"/>
                </a:solidFill>
                <a:latin typeface="Arial"/>
                <a:cs typeface="Arial"/>
              </a:rPr>
              <a:t>Zheng lab:</a:t>
            </a:r>
            <a:endParaRPr lang="en-US" sz="2400" u="sng" dirty="0">
              <a:solidFill>
                <a:srgbClr val="FFD9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3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910" y="342181"/>
            <a:ext cx="6514090" cy="7132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/>
                <a:cs typeface="Arial Black"/>
              </a:rPr>
              <a:t>P</a:t>
            </a:r>
            <a:r>
              <a:rPr lang="en-US" sz="3200" dirty="0" smtClean="0">
                <a:solidFill>
                  <a:schemeClr val="bg1"/>
                </a:solidFill>
                <a:latin typeface="Arial Black"/>
                <a:cs typeface="Arial Black"/>
              </a:rPr>
              <a:t>lasma exchange work is the only effective therapy</a:t>
            </a:r>
            <a:endParaRPr lang="en-US" sz="3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3" name="Picture 4" descr="plasma exchange with 5% albumin for MG 2"/>
          <p:cNvPicPr>
            <a:picLocks noChangeAspect="1" noChangeArrowheads="1"/>
          </p:cNvPicPr>
          <p:nvPr/>
        </p:nvPicPr>
        <p:blipFill rotWithShape="1">
          <a:blip r:embed="rId2" cstate="print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95" b="-1165"/>
          <a:stretch/>
        </p:blipFill>
        <p:spPr bwMode="auto">
          <a:xfrm>
            <a:off x="2508484" y="1879714"/>
            <a:ext cx="3451930" cy="266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39005" y="2288344"/>
            <a:ext cx="2266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B66"/>
                </a:solidFill>
                <a:latin typeface="Arial"/>
                <a:cs typeface="Arial"/>
              </a:rPr>
              <a:t>Daily plasma exchange 1.0-1.5x volume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5906" y="2412999"/>
            <a:ext cx="6821639" cy="3863218"/>
            <a:chOff x="1088035" y="2154293"/>
            <a:chExt cx="6811176" cy="37562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444" t="8348" r="14776" b="22350"/>
            <a:stretch/>
          </p:blipFill>
          <p:spPr>
            <a:xfrm>
              <a:off x="1435288" y="2154293"/>
              <a:ext cx="877883" cy="9403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88035" y="3055674"/>
              <a:ext cx="1503231" cy="403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FFD966"/>
                  </a:solidFill>
                  <a:latin typeface="Arial"/>
                  <a:cs typeface="Arial"/>
                </a:rPr>
                <a:t> Dr.  Tim </a:t>
              </a:r>
              <a:r>
                <a:rPr lang="en-US" sz="1050" b="1" dirty="0" err="1" smtClean="0">
                  <a:solidFill>
                    <a:srgbClr val="FFD966"/>
                  </a:solidFill>
                  <a:latin typeface="Arial"/>
                  <a:cs typeface="Arial"/>
                </a:rPr>
                <a:t>Godnough</a:t>
              </a:r>
              <a:endParaRPr lang="en-US" sz="1050" b="1" dirty="0" smtClean="0">
                <a:solidFill>
                  <a:srgbClr val="FFD966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050" b="1" dirty="0">
                  <a:solidFill>
                    <a:srgbClr val="FFD966"/>
                  </a:solidFill>
                  <a:latin typeface="Arial"/>
                  <a:cs typeface="Arial"/>
                </a:rPr>
                <a:t>(</a:t>
              </a:r>
              <a:r>
                <a:rPr lang="en-US" sz="1050" b="1" dirty="0" smtClean="0">
                  <a:solidFill>
                    <a:srgbClr val="FFD966"/>
                  </a:solidFill>
                  <a:latin typeface="Arial"/>
                  <a:cs typeface="Arial"/>
                </a:rPr>
                <a:t>1999)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94455" y="4833290"/>
              <a:ext cx="6104756" cy="1077218"/>
            </a:xfrm>
            <a:prstGeom prst="rect">
              <a:avLst/>
            </a:prstGeom>
            <a:solidFill>
              <a:srgbClr val="C5E0B4"/>
            </a:solidFill>
            <a:ln>
              <a:solidFill>
                <a:srgbClr val="FFCB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/>
                  <a:cs typeface="Arial"/>
                </a:rPr>
                <a:t>- </a:t>
              </a:r>
              <a:r>
                <a:rPr lang="en-US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Removes 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“evil humours”</a:t>
              </a:r>
            </a:p>
            <a:p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- </a:t>
              </a:r>
              <a:r>
                <a:rPr lang="en-US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Replenishes 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“something good</a:t>
              </a:r>
              <a:r>
                <a:rPr lang="en-US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  <a:cs typeface="Arial"/>
                </a:rPr>
                <a:t>”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765" y="3567930"/>
            <a:ext cx="1535355" cy="1020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4815" t="14549" b="15138"/>
          <a:stretch/>
        </p:blipFill>
        <p:spPr>
          <a:xfrm rot="10800000">
            <a:off x="3865483" y="2068398"/>
            <a:ext cx="773246" cy="65505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297658" y="2703448"/>
            <a:ext cx="120191" cy="249995"/>
          </a:xfrm>
          <a:custGeom>
            <a:avLst/>
            <a:gdLst>
              <a:gd name="connsiteX0" fmla="*/ 115004 w 120191"/>
              <a:gd name="connsiteY0" fmla="*/ 0 h 249995"/>
              <a:gd name="connsiteX1" fmla="*/ 120004 w 120191"/>
              <a:gd name="connsiteY1" fmla="*/ 99998 h 249995"/>
              <a:gd name="connsiteX2" fmla="*/ 115004 w 120191"/>
              <a:gd name="connsiteY2" fmla="*/ 129997 h 249995"/>
              <a:gd name="connsiteX3" fmla="*/ 35001 w 120191"/>
              <a:gd name="connsiteY3" fmla="*/ 144997 h 249995"/>
              <a:gd name="connsiteX4" fmla="*/ 20001 w 120191"/>
              <a:gd name="connsiteY4" fmla="*/ 154997 h 249995"/>
              <a:gd name="connsiteX5" fmla="*/ 15001 w 120191"/>
              <a:gd name="connsiteY5" fmla="*/ 169996 h 249995"/>
              <a:gd name="connsiteX6" fmla="*/ 0 w 120191"/>
              <a:gd name="connsiteY6" fmla="*/ 199996 h 249995"/>
              <a:gd name="connsiteX7" fmla="*/ 5001 w 120191"/>
              <a:gd name="connsiteY7" fmla="*/ 249995 h 24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91" h="249995">
                <a:moveTo>
                  <a:pt x="115004" y="0"/>
                </a:moveTo>
                <a:cubicBezTo>
                  <a:pt x="116671" y="33333"/>
                  <a:pt x="120004" y="66624"/>
                  <a:pt x="120004" y="99998"/>
                </a:cubicBezTo>
                <a:cubicBezTo>
                  <a:pt x="120004" y="110136"/>
                  <a:pt x="121680" y="122368"/>
                  <a:pt x="115004" y="129997"/>
                </a:cubicBezTo>
                <a:cubicBezTo>
                  <a:pt x="104736" y="141732"/>
                  <a:pt x="38885" y="144609"/>
                  <a:pt x="35001" y="144997"/>
                </a:cubicBezTo>
                <a:cubicBezTo>
                  <a:pt x="30001" y="148330"/>
                  <a:pt x="23755" y="150305"/>
                  <a:pt x="20001" y="154997"/>
                </a:cubicBezTo>
                <a:cubicBezTo>
                  <a:pt x="16709" y="159112"/>
                  <a:pt x="17358" y="165282"/>
                  <a:pt x="15001" y="169996"/>
                </a:cubicBezTo>
                <a:cubicBezTo>
                  <a:pt x="-4387" y="208771"/>
                  <a:pt x="12571" y="162289"/>
                  <a:pt x="0" y="199996"/>
                </a:cubicBezTo>
                <a:cubicBezTo>
                  <a:pt x="7427" y="229697"/>
                  <a:pt x="5001" y="213124"/>
                  <a:pt x="5001" y="249995"/>
                </a:cubicBezTo>
              </a:path>
            </a:pathLst>
          </a:custGeom>
          <a:ln>
            <a:solidFill>
              <a:srgbClr val="8D8A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067414" y="2538451"/>
            <a:ext cx="80616" cy="394992"/>
          </a:xfrm>
          <a:custGeom>
            <a:avLst/>
            <a:gdLst>
              <a:gd name="connsiteX0" fmla="*/ 60240 w 80616"/>
              <a:gd name="connsiteY0" fmla="*/ 0 h 394992"/>
              <a:gd name="connsiteX1" fmla="*/ 75240 w 80616"/>
              <a:gd name="connsiteY1" fmla="*/ 24999 h 394992"/>
              <a:gd name="connsiteX2" fmla="*/ 75240 w 80616"/>
              <a:gd name="connsiteY2" fmla="*/ 94998 h 394992"/>
              <a:gd name="connsiteX3" fmla="*/ 55240 w 80616"/>
              <a:gd name="connsiteY3" fmla="*/ 139997 h 394992"/>
              <a:gd name="connsiteX4" fmla="*/ 45239 w 80616"/>
              <a:gd name="connsiteY4" fmla="*/ 149997 h 394992"/>
              <a:gd name="connsiteX5" fmla="*/ 35239 w 80616"/>
              <a:gd name="connsiteY5" fmla="*/ 194996 h 394992"/>
              <a:gd name="connsiteX6" fmla="*/ 25239 w 80616"/>
              <a:gd name="connsiteY6" fmla="*/ 209996 h 394992"/>
              <a:gd name="connsiteX7" fmla="*/ 10238 w 80616"/>
              <a:gd name="connsiteY7" fmla="*/ 224995 h 394992"/>
              <a:gd name="connsiteX8" fmla="*/ 238 w 80616"/>
              <a:gd name="connsiteY8" fmla="*/ 344993 h 394992"/>
              <a:gd name="connsiteX9" fmla="*/ 238 w 80616"/>
              <a:gd name="connsiteY9" fmla="*/ 394992 h 39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616" h="394992">
                <a:moveTo>
                  <a:pt x="60240" y="0"/>
                </a:moveTo>
                <a:cubicBezTo>
                  <a:pt x="65240" y="8333"/>
                  <a:pt x="71293" y="16119"/>
                  <a:pt x="75240" y="24999"/>
                </a:cubicBezTo>
                <a:cubicBezTo>
                  <a:pt x="84959" y="46866"/>
                  <a:pt x="79324" y="73218"/>
                  <a:pt x="75240" y="94998"/>
                </a:cubicBezTo>
                <a:cubicBezTo>
                  <a:pt x="71842" y="113119"/>
                  <a:pt x="66240" y="126248"/>
                  <a:pt x="55240" y="139997"/>
                </a:cubicBezTo>
                <a:cubicBezTo>
                  <a:pt x="52295" y="143678"/>
                  <a:pt x="48573" y="146664"/>
                  <a:pt x="45239" y="149997"/>
                </a:cubicBezTo>
                <a:cubicBezTo>
                  <a:pt x="43319" y="161519"/>
                  <a:pt x="41393" y="182688"/>
                  <a:pt x="35239" y="194996"/>
                </a:cubicBezTo>
                <a:cubicBezTo>
                  <a:pt x="32552" y="200371"/>
                  <a:pt x="29086" y="205380"/>
                  <a:pt x="25239" y="209996"/>
                </a:cubicBezTo>
                <a:cubicBezTo>
                  <a:pt x="20712" y="215428"/>
                  <a:pt x="15238" y="219995"/>
                  <a:pt x="10238" y="224995"/>
                </a:cubicBezTo>
                <a:cubicBezTo>
                  <a:pt x="-5560" y="272390"/>
                  <a:pt x="3613" y="240356"/>
                  <a:pt x="238" y="344993"/>
                </a:cubicBezTo>
                <a:cubicBezTo>
                  <a:pt x="-299" y="361651"/>
                  <a:pt x="238" y="378326"/>
                  <a:pt x="238" y="394992"/>
                </a:cubicBezTo>
              </a:path>
            </a:pathLst>
          </a:custGeom>
          <a:ln>
            <a:solidFill>
              <a:srgbClr val="8D8A6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6" name="TextBox 29"/>
          <p:cNvSpPr txBox="1">
            <a:spLocks noChangeArrowheads="1"/>
          </p:cNvSpPr>
          <p:nvPr/>
        </p:nvSpPr>
        <p:spPr bwMode="auto">
          <a:xfrm>
            <a:off x="738228" y="118226"/>
            <a:ext cx="80251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Deficiency of a plasma VWF–cleaving protease in patients with chronic relapsing TTP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6743" y="2697343"/>
            <a:ext cx="1833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D966"/>
                </a:solidFill>
                <a:latin typeface="Arial"/>
                <a:cs typeface="Arial"/>
              </a:rPr>
              <a:t>Dr. Bernhard </a:t>
            </a:r>
            <a:r>
              <a:rPr lang="en-US" sz="1200" b="1" dirty="0" err="1" smtClean="0">
                <a:solidFill>
                  <a:srgbClr val="FFD966"/>
                </a:solidFill>
                <a:latin typeface="Arial"/>
                <a:cs typeface="Arial"/>
              </a:rPr>
              <a:t>Lämmle</a:t>
            </a:r>
            <a:endParaRPr lang="en-US" sz="1200" b="1" dirty="0" smtClean="0">
              <a:solidFill>
                <a:srgbClr val="FFD966"/>
              </a:solidFill>
              <a:latin typeface="Arial"/>
              <a:cs typeface="Arial"/>
            </a:endParaRPr>
          </a:p>
          <a:p>
            <a:r>
              <a:rPr lang="en-US" sz="1200" b="1" dirty="0" smtClean="0">
                <a:solidFill>
                  <a:srgbClr val="FFD966"/>
                </a:solidFill>
                <a:latin typeface="Arial"/>
                <a:cs typeface="Arial"/>
              </a:rPr>
              <a:t>-1997</a:t>
            </a:r>
            <a:endParaRPr lang="en-US" sz="1200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5701198" y="6352465"/>
            <a:ext cx="3226732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200" b="1" dirty="0" err="1">
                <a:solidFill>
                  <a:srgbClr val="FFD966"/>
                </a:solidFill>
                <a:latin typeface="Arial"/>
                <a:cs typeface="Arial"/>
              </a:rPr>
              <a:t>Furlan</a:t>
            </a:r>
            <a:r>
              <a:rPr lang="en-GB" sz="1200" b="1" dirty="0">
                <a:solidFill>
                  <a:srgbClr val="FFD966"/>
                </a:solidFill>
                <a:latin typeface="Arial"/>
                <a:cs typeface="Arial"/>
              </a:rPr>
              <a:t> M et al. Blood 1997</a:t>
            </a:r>
            <a:r>
              <a:rPr lang="en-GB" sz="1200" b="1" dirty="0" smtClean="0">
                <a:solidFill>
                  <a:srgbClr val="FFD966"/>
                </a:solidFill>
                <a:latin typeface="Arial"/>
                <a:cs typeface="Arial"/>
              </a:rPr>
              <a:t>; 89</a:t>
            </a:r>
            <a:r>
              <a:rPr lang="en-GB" sz="1200" b="1" dirty="0">
                <a:solidFill>
                  <a:srgbClr val="FFD966"/>
                </a:solidFill>
                <a:latin typeface="Arial"/>
                <a:cs typeface="Arial"/>
              </a:rPr>
              <a:t>:3097-3103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289584" y="1174428"/>
            <a:ext cx="6511128" cy="3510004"/>
            <a:chOff x="1403606" y="2043084"/>
            <a:chExt cx="5357374" cy="2583556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950"/>
            <a:stretch/>
          </p:blipFill>
          <p:spPr bwMode="auto">
            <a:xfrm>
              <a:off x="2272847" y="2556809"/>
              <a:ext cx="4488130" cy="1785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441434" y="2560427"/>
              <a:ext cx="1552331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278852" y="2044403"/>
              <a:ext cx="1492208" cy="475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D966"/>
                  </a:solidFill>
                  <a:latin typeface="Arial"/>
                  <a:cs typeface="Arial"/>
                </a:rPr>
                <a:t>Asymptomatic</a:t>
              </a:r>
            </a:p>
            <a:p>
              <a:pPr algn="ctr"/>
              <a:r>
                <a:rPr lang="en-US" dirty="0">
                  <a:solidFill>
                    <a:srgbClr val="FFD966"/>
                  </a:solidFill>
                  <a:latin typeface="Arial"/>
                  <a:cs typeface="Arial"/>
                </a:rPr>
                <a:t>f</a:t>
              </a:r>
              <a:r>
                <a:rPr lang="en-US" dirty="0" smtClean="0">
                  <a:solidFill>
                    <a:srgbClr val="FFD966"/>
                  </a:solidFill>
                  <a:latin typeface="Arial"/>
                  <a:cs typeface="Arial"/>
                </a:rPr>
                <a:t>amily members</a:t>
              </a:r>
              <a:endParaRPr lang="en-US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72847" y="2556810"/>
              <a:ext cx="4488133" cy="1785025"/>
            </a:xfrm>
            <a:prstGeom prst="rect">
              <a:avLst/>
            </a:prstGeom>
            <a:noFill/>
            <a:ln w="38100" cmpd="sng">
              <a:solidFill>
                <a:srgbClr val="1F4E7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02742" y="2043084"/>
              <a:ext cx="2129644" cy="475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D966"/>
                  </a:solidFill>
                  <a:latin typeface="Arial"/>
                  <a:cs typeface="Arial"/>
                </a:rPr>
                <a:t>Chronic</a:t>
              </a:r>
            </a:p>
            <a:p>
              <a:pPr algn="ctr"/>
              <a:r>
                <a:rPr lang="en-US" dirty="0" smtClean="0">
                  <a:solidFill>
                    <a:srgbClr val="FFD966"/>
                  </a:solidFill>
                  <a:latin typeface="Arial"/>
                  <a:cs typeface="Arial"/>
                </a:rPr>
                <a:t>Relapsing TTP</a:t>
              </a:r>
              <a:endParaRPr lang="en-US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03606" y="4332137"/>
              <a:ext cx="867477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Sample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79406" y="4331479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1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71972" y="4329943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2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39481" y="4326738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1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80515" y="4319858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2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66602" y="4313910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1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22888" y="4323063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2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67014" y="4314513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1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504847" y="4296944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2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983349" y="4305291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1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87632" y="4303756"/>
              <a:ext cx="269310" cy="29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D966"/>
                  </a:solidFill>
                  <a:latin typeface="Arial"/>
                  <a:cs typeface="Arial"/>
                </a:rPr>
                <a:t>2</a:t>
              </a:r>
              <a:endParaRPr lang="en-US" sz="20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38748" y="2234963"/>
              <a:ext cx="713449" cy="271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D966"/>
                  </a:solidFill>
                  <a:latin typeface="Arial"/>
                  <a:cs typeface="Arial"/>
                </a:rPr>
                <a:t>NHP</a:t>
              </a:r>
              <a:endParaRPr lang="en-US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642465" y="2142845"/>
            <a:ext cx="0" cy="215458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45374" y="2156229"/>
            <a:ext cx="0" cy="215458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408733" y="5360825"/>
            <a:ext cx="683738" cy="548255"/>
          </a:xfrm>
          <a:custGeom>
            <a:avLst/>
            <a:gdLst>
              <a:gd name="connsiteX0" fmla="*/ 266700 w 787960"/>
              <a:gd name="connsiteY0" fmla="*/ 228600 h 698648"/>
              <a:gd name="connsiteX1" fmla="*/ 406400 w 787960"/>
              <a:gd name="connsiteY1" fmla="*/ 266700 h 698648"/>
              <a:gd name="connsiteX2" fmla="*/ 393700 w 787960"/>
              <a:gd name="connsiteY2" fmla="*/ 342900 h 698648"/>
              <a:gd name="connsiteX3" fmla="*/ 381000 w 787960"/>
              <a:gd name="connsiteY3" fmla="*/ 381000 h 698648"/>
              <a:gd name="connsiteX4" fmla="*/ 406400 w 787960"/>
              <a:gd name="connsiteY4" fmla="*/ 342900 h 698648"/>
              <a:gd name="connsiteX5" fmla="*/ 520700 w 787960"/>
              <a:gd name="connsiteY5" fmla="*/ 355600 h 698648"/>
              <a:gd name="connsiteX6" fmla="*/ 482600 w 787960"/>
              <a:gd name="connsiteY6" fmla="*/ 406400 h 698648"/>
              <a:gd name="connsiteX7" fmla="*/ 368300 w 787960"/>
              <a:gd name="connsiteY7" fmla="*/ 457200 h 698648"/>
              <a:gd name="connsiteX8" fmla="*/ 190500 w 787960"/>
              <a:gd name="connsiteY8" fmla="*/ 444500 h 698648"/>
              <a:gd name="connsiteX9" fmla="*/ 228600 w 787960"/>
              <a:gd name="connsiteY9" fmla="*/ 406400 h 698648"/>
              <a:gd name="connsiteX10" fmla="*/ 368300 w 787960"/>
              <a:gd name="connsiteY10" fmla="*/ 419100 h 698648"/>
              <a:gd name="connsiteX11" fmla="*/ 330200 w 787960"/>
              <a:gd name="connsiteY11" fmla="*/ 444500 h 698648"/>
              <a:gd name="connsiteX12" fmla="*/ 317500 w 787960"/>
              <a:gd name="connsiteY12" fmla="*/ 381000 h 698648"/>
              <a:gd name="connsiteX13" fmla="*/ 304800 w 787960"/>
              <a:gd name="connsiteY13" fmla="*/ 304800 h 698648"/>
              <a:gd name="connsiteX14" fmla="*/ 292100 w 787960"/>
              <a:gd name="connsiteY14" fmla="*/ 266700 h 698648"/>
              <a:gd name="connsiteX15" fmla="*/ 203200 w 787960"/>
              <a:gd name="connsiteY15" fmla="*/ 241300 h 698648"/>
              <a:gd name="connsiteX16" fmla="*/ 304800 w 787960"/>
              <a:gd name="connsiteY16" fmla="*/ 228600 h 698648"/>
              <a:gd name="connsiteX17" fmla="*/ 330200 w 787960"/>
              <a:gd name="connsiteY17" fmla="*/ 139700 h 698648"/>
              <a:gd name="connsiteX18" fmla="*/ 317500 w 787960"/>
              <a:gd name="connsiteY18" fmla="*/ 241300 h 698648"/>
              <a:gd name="connsiteX19" fmla="*/ 279400 w 787960"/>
              <a:gd name="connsiteY19" fmla="*/ 254000 h 698648"/>
              <a:gd name="connsiteX20" fmla="*/ 177800 w 787960"/>
              <a:gd name="connsiteY20" fmla="*/ 279400 h 698648"/>
              <a:gd name="connsiteX21" fmla="*/ 165100 w 787960"/>
              <a:gd name="connsiteY21" fmla="*/ 317500 h 698648"/>
              <a:gd name="connsiteX22" fmla="*/ 152400 w 787960"/>
              <a:gd name="connsiteY22" fmla="*/ 254000 h 698648"/>
              <a:gd name="connsiteX23" fmla="*/ 254000 w 787960"/>
              <a:gd name="connsiteY23" fmla="*/ 241300 h 698648"/>
              <a:gd name="connsiteX24" fmla="*/ 355600 w 787960"/>
              <a:gd name="connsiteY24" fmla="*/ 292100 h 698648"/>
              <a:gd name="connsiteX25" fmla="*/ 393700 w 787960"/>
              <a:gd name="connsiteY25" fmla="*/ 304800 h 698648"/>
              <a:gd name="connsiteX26" fmla="*/ 469900 w 787960"/>
              <a:gd name="connsiteY26" fmla="*/ 355600 h 698648"/>
              <a:gd name="connsiteX27" fmla="*/ 457200 w 787960"/>
              <a:gd name="connsiteY27" fmla="*/ 203200 h 698648"/>
              <a:gd name="connsiteX28" fmla="*/ 368300 w 787960"/>
              <a:gd name="connsiteY28" fmla="*/ 215900 h 698648"/>
              <a:gd name="connsiteX29" fmla="*/ 292100 w 787960"/>
              <a:gd name="connsiteY29" fmla="*/ 317500 h 698648"/>
              <a:gd name="connsiteX30" fmla="*/ 254000 w 787960"/>
              <a:gd name="connsiteY30" fmla="*/ 342900 h 698648"/>
              <a:gd name="connsiteX31" fmla="*/ 241300 w 787960"/>
              <a:gd name="connsiteY31" fmla="*/ 381000 h 698648"/>
              <a:gd name="connsiteX32" fmla="*/ 25400 w 787960"/>
              <a:gd name="connsiteY32" fmla="*/ 419100 h 698648"/>
              <a:gd name="connsiteX33" fmla="*/ 127000 w 787960"/>
              <a:gd name="connsiteY33" fmla="*/ 533400 h 698648"/>
              <a:gd name="connsiteX34" fmla="*/ 203200 w 787960"/>
              <a:gd name="connsiteY34" fmla="*/ 558800 h 698648"/>
              <a:gd name="connsiteX35" fmla="*/ 241300 w 787960"/>
              <a:gd name="connsiteY35" fmla="*/ 571500 h 698648"/>
              <a:gd name="connsiteX36" fmla="*/ 330200 w 787960"/>
              <a:gd name="connsiteY36" fmla="*/ 558800 h 698648"/>
              <a:gd name="connsiteX37" fmla="*/ 342900 w 787960"/>
              <a:gd name="connsiteY37" fmla="*/ 495300 h 698648"/>
              <a:gd name="connsiteX38" fmla="*/ 279400 w 787960"/>
              <a:gd name="connsiteY38" fmla="*/ 266700 h 698648"/>
              <a:gd name="connsiteX39" fmla="*/ 215900 w 787960"/>
              <a:gd name="connsiteY39" fmla="*/ 241300 h 698648"/>
              <a:gd name="connsiteX40" fmla="*/ 139700 w 787960"/>
              <a:gd name="connsiteY40" fmla="*/ 292100 h 698648"/>
              <a:gd name="connsiteX41" fmla="*/ 63500 w 787960"/>
              <a:gd name="connsiteY41" fmla="*/ 342900 h 698648"/>
              <a:gd name="connsiteX42" fmla="*/ 152400 w 787960"/>
              <a:gd name="connsiteY42" fmla="*/ 317500 h 698648"/>
              <a:gd name="connsiteX43" fmla="*/ 203200 w 787960"/>
              <a:gd name="connsiteY43" fmla="*/ 393700 h 698648"/>
              <a:gd name="connsiteX44" fmla="*/ 368300 w 787960"/>
              <a:gd name="connsiteY44" fmla="*/ 431800 h 698648"/>
              <a:gd name="connsiteX45" fmla="*/ 406400 w 787960"/>
              <a:gd name="connsiteY45" fmla="*/ 457200 h 698648"/>
              <a:gd name="connsiteX46" fmla="*/ 330200 w 787960"/>
              <a:gd name="connsiteY46" fmla="*/ 330200 h 698648"/>
              <a:gd name="connsiteX47" fmla="*/ 266700 w 787960"/>
              <a:gd name="connsiteY47" fmla="*/ 355600 h 698648"/>
              <a:gd name="connsiteX48" fmla="*/ 203200 w 787960"/>
              <a:gd name="connsiteY48" fmla="*/ 457200 h 698648"/>
              <a:gd name="connsiteX49" fmla="*/ 292100 w 787960"/>
              <a:gd name="connsiteY49" fmla="*/ 508000 h 698648"/>
              <a:gd name="connsiteX50" fmla="*/ 431800 w 787960"/>
              <a:gd name="connsiteY50" fmla="*/ 571500 h 698648"/>
              <a:gd name="connsiteX51" fmla="*/ 571500 w 787960"/>
              <a:gd name="connsiteY51" fmla="*/ 584200 h 698648"/>
              <a:gd name="connsiteX52" fmla="*/ 533400 w 787960"/>
              <a:gd name="connsiteY52" fmla="*/ 558800 h 698648"/>
              <a:gd name="connsiteX53" fmla="*/ 508000 w 787960"/>
              <a:gd name="connsiteY53" fmla="*/ 482600 h 698648"/>
              <a:gd name="connsiteX54" fmla="*/ 482600 w 787960"/>
              <a:gd name="connsiteY54" fmla="*/ 393700 h 698648"/>
              <a:gd name="connsiteX55" fmla="*/ 469900 w 787960"/>
              <a:gd name="connsiteY55" fmla="*/ 444500 h 698648"/>
              <a:gd name="connsiteX56" fmla="*/ 431800 w 787960"/>
              <a:gd name="connsiteY56" fmla="*/ 431800 h 698648"/>
              <a:gd name="connsiteX57" fmla="*/ 457200 w 787960"/>
              <a:gd name="connsiteY57" fmla="*/ 317500 h 698648"/>
              <a:gd name="connsiteX58" fmla="*/ 520700 w 787960"/>
              <a:gd name="connsiteY58" fmla="*/ 292100 h 698648"/>
              <a:gd name="connsiteX59" fmla="*/ 533400 w 787960"/>
              <a:gd name="connsiteY59" fmla="*/ 228600 h 698648"/>
              <a:gd name="connsiteX60" fmla="*/ 558800 w 787960"/>
              <a:gd name="connsiteY60" fmla="*/ 177800 h 698648"/>
              <a:gd name="connsiteX61" fmla="*/ 546100 w 787960"/>
              <a:gd name="connsiteY61" fmla="*/ 114300 h 698648"/>
              <a:gd name="connsiteX62" fmla="*/ 495300 w 787960"/>
              <a:gd name="connsiteY62" fmla="*/ 76200 h 698648"/>
              <a:gd name="connsiteX63" fmla="*/ 444500 w 787960"/>
              <a:gd name="connsiteY63" fmla="*/ 88900 h 698648"/>
              <a:gd name="connsiteX64" fmla="*/ 254000 w 787960"/>
              <a:gd name="connsiteY64" fmla="*/ 101600 h 698648"/>
              <a:gd name="connsiteX65" fmla="*/ 292100 w 787960"/>
              <a:gd name="connsiteY65" fmla="*/ 139700 h 698648"/>
              <a:gd name="connsiteX66" fmla="*/ 241300 w 787960"/>
              <a:gd name="connsiteY66" fmla="*/ 165100 h 698648"/>
              <a:gd name="connsiteX67" fmla="*/ 152400 w 787960"/>
              <a:gd name="connsiteY67" fmla="*/ 152400 h 698648"/>
              <a:gd name="connsiteX68" fmla="*/ 203200 w 787960"/>
              <a:gd name="connsiteY68" fmla="*/ 139700 h 698648"/>
              <a:gd name="connsiteX69" fmla="*/ 215900 w 787960"/>
              <a:gd name="connsiteY69" fmla="*/ 228600 h 698648"/>
              <a:gd name="connsiteX70" fmla="*/ 177800 w 787960"/>
              <a:gd name="connsiteY70" fmla="*/ 241300 h 698648"/>
              <a:gd name="connsiteX71" fmla="*/ 114300 w 787960"/>
              <a:gd name="connsiteY71" fmla="*/ 330200 h 698648"/>
              <a:gd name="connsiteX72" fmla="*/ 165100 w 787960"/>
              <a:gd name="connsiteY72" fmla="*/ 355600 h 698648"/>
              <a:gd name="connsiteX73" fmla="*/ 114300 w 787960"/>
              <a:gd name="connsiteY73" fmla="*/ 533400 h 698648"/>
              <a:gd name="connsiteX74" fmla="*/ 88900 w 787960"/>
              <a:gd name="connsiteY74" fmla="*/ 469900 h 698648"/>
              <a:gd name="connsiteX75" fmla="*/ 63500 w 787960"/>
              <a:gd name="connsiteY75" fmla="*/ 355600 h 698648"/>
              <a:gd name="connsiteX76" fmla="*/ 101600 w 787960"/>
              <a:gd name="connsiteY76" fmla="*/ 431800 h 698648"/>
              <a:gd name="connsiteX77" fmla="*/ 127000 w 787960"/>
              <a:gd name="connsiteY77" fmla="*/ 546100 h 698648"/>
              <a:gd name="connsiteX78" fmla="*/ 152400 w 787960"/>
              <a:gd name="connsiteY78" fmla="*/ 596900 h 698648"/>
              <a:gd name="connsiteX79" fmla="*/ 190500 w 787960"/>
              <a:gd name="connsiteY79" fmla="*/ 673100 h 698648"/>
              <a:gd name="connsiteX80" fmla="*/ 228600 w 787960"/>
              <a:gd name="connsiteY80" fmla="*/ 660400 h 698648"/>
              <a:gd name="connsiteX81" fmla="*/ 254000 w 787960"/>
              <a:gd name="connsiteY81" fmla="*/ 622300 h 698648"/>
              <a:gd name="connsiteX82" fmla="*/ 292100 w 787960"/>
              <a:gd name="connsiteY82" fmla="*/ 571500 h 698648"/>
              <a:gd name="connsiteX83" fmla="*/ 304800 w 787960"/>
              <a:gd name="connsiteY83" fmla="*/ 533400 h 698648"/>
              <a:gd name="connsiteX84" fmla="*/ 330200 w 787960"/>
              <a:gd name="connsiteY84" fmla="*/ 469900 h 698648"/>
              <a:gd name="connsiteX85" fmla="*/ 368300 w 787960"/>
              <a:gd name="connsiteY85" fmla="*/ 381000 h 698648"/>
              <a:gd name="connsiteX86" fmla="*/ 533400 w 787960"/>
              <a:gd name="connsiteY86" fmla="*/ 342900 h 698648"/>
              <a:gd name="connsiteX87" fmla="*/ 520700 w 787960"/>
              <a:gd name="connsiteY87" fmla="*/ 292100 h 698648"/>
              <a:gd name="connsiteX88" fmla="*/ 558800 w 787960"/>
              <a:gd name="connsiteY88" fmla="*/ 279400 h 698648"/>
              <a:gd name="connsiteX89" fmla="*/ 647700 w 787960"/>
              <a:gd name="connsiteY89" fmla="*/ 342900 h 698648"/>
              <a:gd name="connsiteX90" fmla="*/ 571500 w 787960"/>
              <a:gd name="connsiteY90" fmla="*/ 368300 h 698648"/>
              <a:gd name="connsiteX91" fmla="*/ 444500 w 787960"/>
              <a:gd name="connsiteY91" fmla="*/ 381000 h 698648"/>
              <a:gd name="connsiteX92" fmla="*/ 406400 w 787960"/>
              <a:gd name="connsiteY92" fmla="*/ 406400 h 698648"/>
              <a:gd name="connsiteX93" fmla="*/ 342900 w 787960"/>
              <a:gd name="connsiteY93" fmla="*/ 419100 h 698648"/>
              <a:gd name="connsiteX94" fmla="*/ 381000 w 787960"/>
              <a:gd name="connsiteY94" fmla="*/ 444500 h 698648"/>
              <a:gd name="connsiteX95" fmla="*/ 431800 w 787960"/>
              <a:gd name="connsiteY95" fmla="*/ 457200 h 698648"/>
              <a:gd name="connsiteX96" fmla="*/ 457200 w 787960"/>
              <a:gd name="connsiteY96" fmla="*/ 495300 h 698648"/>
              <a:gd name="connsiteX97" fmla="*/ 444500 w 787960"/>
              <a:gd name="connsiteY97" fmla="*/ 584200 h 698648"/>
              <a:gd name="connsiteX98" fmla="*/ 419100 w 787960"/>
              <a:gd name="connsiteY98" fmla="*/ 622300 h 698648"/>
              <a:gd name="connsiteX99" fmla="*/ 406400 w 787960"/>
              <a:gd name="connsiteY99" fmla="*/ 660400 h 698648"/>
              <a:gd name="connsiteX100" fmla="*/ 444500 w 787960"/>
              <a:gd name="connsiteY100" fmla="*/ 685800 h 698648"/>
              <a:gd name="connsiteX101" fmla="*/ 508000 w 787960"/>
              <a:gd name="connsiteY101" fmla="*/ 673100 h 698648"/>
              <a:gd name="connsiteX102" fmla="*/ 571500 w 787960"/>
              <a:gd name="connsiteY102" fmla="*/ 533400 h 698648"/>
              <a:gd name="connsiteX103" fmla="*/ 635000 w 787960"/>
              <a:gd name="connsiteY103" fmla="*/ 495300 h 698648"/>
              <a:gd name="connsiteX104" fmla="*/ 660400 w 787960"/>
              <a:gd name="connsiteY104" fmla="*/ 431800 h 698648"/>
              <a:gd name="connsiteX105" fmla="*/ 685800 w 787960"/>
              <a:gd name="connsiteY105" fmla="*/ 469900 h 698648"/>
              <a:gd name="connsiteX106" fmla="*/ 673100 w 787960"/>
              <a:gd name="connsiteY106" fmla="*/ 419100 h 698648"/>
              <a:gd name="connsiteX107" fmla="*/ 622300 w 787960"/>
              <a:gd name="connsiteY107" fmla="*/ 342900 h 698648"/>
              <a:gd name="connsiteX108" fmla="*/ 596900 w 787960"/>
              <a:gd name="connsiteY108" fmla="*/ 254000 h 698648"/>
              <a:gd name="connsiteX109" fmla="*/ 558800 w 787960"/>
              <a:gd name="connsiteY109" fmla="*/ 165100 h 698648"/>
              <a:gd name="connsiteX110" fmla="*/ 622300 w 787960"/>
              <a:gd name="connsiteY110" fmla="*/ 152400 h 698648"/>
              <a:gd name="connsiteX111" fmla="*/ 647700 w 787960"/>
              <a:gd name="connsiteY111" fmla="*/ 190500 h 698648"/>
              <a:gd name="connsiteX112" fmla="*/ 698500 w 787960"/>
              <a:gd name="connsiteY112" fmla="*/ 279400 h 698648"/>
              <a:gd name="connsiteX113" fmla="*/ 698500 w 787960"/>
              <a:gd name="connsiteY113" fmla="*/ 393700 h 698648"/>
              <a:gd name="connsiteX114" fmla="*/ 647700 w 787960"/>
              <a:gd name="connsiteY114" fmla="*/ 469900 h 698648"/>
              <a:gd name="connsiteX115" fmla="*/ 635000 w 787960"/>
              <a:gd name="connsiteY115" fmla="*/ 584200 h 698648"/>
              <a:gd name="connsiteX116" fmla="*/ 584200 w 787960"/>
              <a:gd name="connsiteY116" fmla="*/ 622300 h 698648"/>
              <a:gd name="connsiteX117" fmla="*/ 508000 w 787960"/>
              <a:gd name="connsiteY117" fmla="*/ 673100 h 698648"/>
              <a:gd name="connsiteX118" fmla="*/ 406400 w 787960"/>
              <a:gd name="connsiteY118" fmla="*/ 660400 h 698648"/>
              <a:gd name="connsiteX119" fmla="*/ 330200 w 787960"/>
              <a:gd name="connsiteY119" fmla="*/ 635000 h 698648"/>
              <a:gd name="connsiteX120" fmla="*/ 254000 w 787960"/>
              <a:gd name="connsiteY120" fmla="*/ 622300 h 698648"/>
              <a:gd name="connsiteX121" fmla="*/ 317500 w 787960"/>
              <a:gd name="connsiteY121" fmla="*/ 558800 h 698648"/>
              <a:gd name="connsiteX122" fmla="*/ 304800 w 787960"/>
              <a:gd name="connsiteY122" fmla="*/ 508000 h 698648"/>
              <a:gd name="connsiteX123" fmla="*/ 254000 w 787960"/>
              <a:gd name="connsiteY123" fmla="*/ 558800 h 698648"/>
              <a:gd name="connsiteX124" fmla="*/ 215900 w 787960"/>
              <a:gd name="connsiteY124" fmla="*/ 584200 h 698648"/>
              <a:gd name="connsiteX125" fmla="*/ 190500 w 787960"/>
              <a:gd name="connsiteY125" fmla="*/ 622300 h 698648"/>
              <a:gd name="connsiteX126" fmla="*/ 215900 w 787960"/>
              <a:gd name="connsiteY126" fmla="*/ 685800 h 698648"/>
              <a:gd name="connsiteX127" fmla="*/ 444500 w 787960"/>
              <a:gd name="connsiteY127" fmla="*/ 685800 h 698648"/>
              <a:gd name="connsiteX128" fmla="*/ 495300 w 787960"/>
              <a:gd name="connsiteY128" fmla="*/ 622300 h 698648"/>
              <a:gd name="connsiteX129" fmla="*/ 431800 w 787960"/>
              <a:gd name="connsiteY129" fmla="*/ 368300 h 698648"/>
              <a:gd name="connsiteX130" fmla="*/ 393700 w 787960"/>
              <a:gd name="connsiteY130" fmla="*/ 355600 h 698648"/>
              <a:gd name="connsiteX131" fmla="*/ 368300 w 787960"/>
              <a:gd name="connsiteY131" fmla="*/ 304800 h 698648"/>
              <a:gd name="connsiteX132" fmla="*/ 355600 w 787960"/>
              <a:gd name="connsiteY132" fmla="*/ 241300 h 698648"/>
              <a:gd name="connsiteX133" fmla="*/ 330200 w 787960"/>
              <a:gd name="connsiteY133" fmla="*/ 114300 h 698648"/>
              <a:gd name="connsiteX134" fmla="*/ 355600 w 787960"/>
              <a:gd name="connsiteY134" fmla="*/ 25400 h 698648"/>
              <a:gd name="connsiteX135" fmla="*/ 393700 w 787960"/>
              <a:gd name="connsiteY135" fmla="*/ 63500 h 698648"/>
              <a:gd name="connsiteX136" fmla="*/ 419100 w 787960"/>
              <a:gd name="connsiteY136" fmla="*/ 139700 h 698648"/>
              <a:gd name="connsiteX137" fmla="*/ 469900 w 787960"/>
              <a:gd name="connsiteY137" fmla="*/ 241300 h 698648"/>
              <a:gd name="connsiteX138" fmla="*/ 495300 w 787960"/>
              <a:gd name="connsiteY138" fmla="*/ 228600 h 698648"/>
              <a:gd name="connsiteX139" fmla="*/ 546100 w 787960"/>
              <a:gd name="connsiteY139" fmla="*/ 215900 h 698648"/>
              <a:gd name="connsiteX140" fmla="*/ 622300 w 787960"/>
              <a:gd name="connsiteY140" fmla="*/ 241300 h 698648"/>
              <a:gd name="connsiteX141" fmla="*/ 609600 w 787960"/>
              <a:gd name="connsiteY141" fmla="*/ 304800 h 698648"/>
              <a:gd name="connsiteX142" fmla="*/ 546100 w 787960"/>
              <a:gd name="connsiteY142" fmla="*/ 330200 h 698648"/>
              <a:gd name="connsiteX143" fmla="*/ 457200 w 787960"/>
              <a:gd name="connsiteY143" fmla="*/ 355600 h 698648"/>
              <a:gd name="connsiteX144" fmla="*/ 571500 w 787960"/>
              <a:gd name="connsiteY144" fmla="*/ 368300 h 698648"/>
              <a:gd name="connsiteX145" fmla="*/ 520700 w 787960"/>
              <a:gd name="connsiteY145" fmla="*/ 508000 h 698648"/>
              <a:gd name="connsiteX146" fmla="*/ 266700 w 787960"/>
              <a:gd name="connsiteY146" fmla="*/ 533400 h 698648"/>
              <a:gd name="connsiteX147" fmla="*/ 304800 w 787960"/>
              <a:gd name="connsiteY147" fmla="*/ 558800 h 698648"/>
              <a:gd name="connsiteX148" fmla="*/ 508000 w 787960"/>
              <a:gd name="connsiteY148" fmla="*/ 558800 h 698648"/>
              <a:gd name="connsiteX149" fmla="*/ 546100 w 787960"/>
              <a:gd name="connsiteY149" fmla="*/ 444500 h 698648"/>
              <a:gd name="connsiteX150" fmla="*/ 558800 w 787960"/>
              <a:gd name="connsiteY150" fmla="*/ 406400 h 698648"/>
              <a:gd name="connsiteX151" fmla="*/ 571500 w 787960"/>
              <a:gd name="connsiteY151" fmla="*/ 342900 h 698648"/>
              <a:gd name="connsiteX152" fmla="*/ 584200 w 787960"/>
              <a:gd name="connsiteY152" fmla="*/ 292100 h 698648"/>
              <a:gd name="connsiteX153" fmla="*/ 685800 w 787960"/>
              <a:gd name="connsiteY153" fmla="*/ 330200 h 698648"/>
              <a:gd name="connsiteX154" fmla="*/ 711200 w 787960"/>
              <a:gd name="connsiteY154" fmla="*/ 406400 h 698648"/>
              <a:gd name="connsiteX155" fmla="*/ 698500 w 787960"/>
              <a:gd name="connsiteY155" fmla="*/ 444500 h 698648"/>
              <a:gd name="connsiteX156" fmla="*/ 622300 w 787960"/>
              <a:gd name="connsiteY156" fmla="*/ 508000 h 698648"/>
              <a:gd name="connsiteX157" fmla="*/ 596900 w 787960"/>
              <a:gd name="connsiteY157" fmla="*/ 546100 h 698648"/>
              <a:gd name="connsiteX158" fmla="*/ 609600 w 787960"/>
              <a:gd name="connsiteY158" fmla="*/ 596900 h 698648"/>
              <a:gd name="connsiteX159" fmla="*/ 673100 w 787960"/>
              <a:gd name="connsiteY159" fmla="*/ 520700 h 698648"/>
              <a:gd name="connsiteX160" fmla="*/ 698500 w 787960"/>
              <a:gd name="connsiteY160" fmla="*/ 558800 h 698648"/>
              <a:gd name="connsiteX161" fmla="*/ 685800 w 787960"/>
              <a:gd name="connsiteY161" fmla="*/ 622300 h 698648"/>
              <a:gd name="connsiteX162" fmla="*/ 647700 w 787960"/>
              <a:gd name="connsiteY162" fmla="*/ 647700 h 698648"/>
              <a:gd name="connsiteX163" fmla="*/ 482600 w 787960"/>
              <a:gd name="connsiteY163" fmla="*/ 673100 h 698648"/>
              <a:gd name="connsiteX164" fmla="*/ 444500 w 787960"/>
              <a:gd name="connsiteY164" fmla="*/ 685800 h 698648"/>
              <a:gd name="connsiteX165" fmla="*/ 368300 w 787960"/>
              <a:gd name="connsiteY165" fmla="*/ 673100 h 698648"/>
              <a:gd name="connsiteX166" fmla="*/ 279400 w 787960"/>
              <a:gd name="connsiteY166" fmla="*/ 647700 h 698648"/>
              <a:gd name="connsiteX167" fmla="*/ 177800 w 787960"/>
              <a:gd name="connsiteY167" fmla="*/ 635000 h 698648"/>
              <a:gd name="connsiteX168" fmla="*/ 101600 w 787960"/>
              <a:gd name="connsiteY168" fmla="*/ 571500 h 698648"/>
              <a:gd name="connsiteX169" fmla="*/ 88900 w 787960"/>
              <a:gd name="connsiteY169" fmla="*/ 533400 h 698648"/>
              <a:gd name="connsiteX170" fmla="*/ 139700 w 787960"/>
              <a:gd name="connsiteY170" fmla="*/ 558800 h 698648"/>
              <a:gd name="connsiteX171" fmla="*/ 165100 w 787960"/>
              <a:gd name="connsiteY171" fmla="*/ 596900 h 698648"/>
              <a:gd name="connsiteX172" fmla="*/ 152400 w 787960"/>
              <a:gd name="connsiteY172" fmla="*/ 558800 h 698648"/>
              <a:gd name="connsiteX173" fmla="*/ 114300 w 787960"/>
              <a:gd name="connsiteY173" fmla="*/ 469900 h 698648"/>
              <a:gd name="connsiteX174" fmla="*/ 63500 w 787960"/>
              <a:gd name="connsiteY174" fmla="*/ 381000 h 698648"/>
              <a:gd name="connsiteX175" fmla="*/ 0 w 787960"/>
              <a:gd name="connsiteY175" fmla="*/ 215900 h 698648"/>
              <a:gd name="connsiteX176" fmla="*/ 139700 w 787960"/>
              <a:gd name="connsiteY176" fmla="*/ 165100 h 698648"/>
              <a:gd name="connsiteX177" fmla="*/ 127000 w 787960"/>
              <a:gd name="connsiteY177" fmla="*/ 88900 h 698648"/>
              <a:gd name="connsiteX178" fmla="*/ 165100 w 787960"/>
              <a:gd name="connsiteY178" fmla="*/ 76200 h 698648"/>
              <a:gd name="connsiteX179" fmla="*/ 203200 w 787960"/>
              <a:gd name="connsiteY179" fmla="*/ 88900 h 698648"/>
              <a:gd name="connsiteX180" fmla="*/ 228600 w 787960"/>
              <a:gd name="connsiteY180" fmla="*/ 25400 h 698648"/>
              <a:gd name="connsiteX181" fmla="*/ 266700 w 787960"/>
              <a:gd name="connsiteY181" fmla="*/ 0 h 698648"/>
              <a:gd name="connsiteX182" fmla="*/ 457200 w 787960"/>
              <a:gd name="connsiteY182" fmla="*/ 0 h 698648"/>
              <a:gd name="connsiteX183" fmla="*/ 495300 w 787960"/>
              <a:gd name="connsiteY183" fmla="*/ 12700 h 698648"/>
              <a:gd name="connsiteX184" fmla="*/ 647700 w 787960"/>
              <a:gd name="connsiteY184" fmla="*/ 25400 h 698648"/>
              <a:gd name="connsiteX185" fmla="*/ 635000 w 787960"/>
              <a:gd name="connsiteY185" fmla="*/ 76200 h 698648"/>
              <a:gd name="connsiteX186" fmla="*/ 622300 w 787960"/>
              <a:gd name="connsiteY186" fmla="*/ 114300 h 698648"/>
              <a:gd name="connsiteX187" fmla="*/ 647700 w 787960"/>
              <a:gd name="connsiteY187" fmla="*/ 152400 h 698648"/>
              <a:gd name="connsiteX188" fmla="*/ 723900 w 787960"/>
              <a:gd name="connsiteY188" fmla="*/ 228600 h 698648"/>
              <a:gd name="connsiteX189" fmla="*/ 736600 w 787960"/>
              <a:gd name="connsiteY189" fmla="*/ 292100 h 698648"/>
              <a:gd name="connsiteX190" fmla="*/ 749300 w 787960"/>
              <a:gd name="connsiteY190" fmla="*/ 342900 h 698648"/>
              <a:gd name="connsiteX191" fmla="*/ 736600 w 787960"/>
              <a:gd name="connsiteY191" fmla="*/ 469900 h 698648"/>
              <a:gd name="connsiteX192" fmla="*/ 673100 w 787960"/>
              <a:gd name="connsiteY192" fmla="*/ 444500 h 698648"/>
              <a:gd name="connsiteX193" fmla="*/ 622300 w 787960"/>
              <a:gd name="connsiteY193" fmla="*/ 355600 h 698648"/>
              <a:gd name="connsiteX194" fmla="*/ 584200 w 787960"/>
              <a:gd name="connsiteY194" fmla="*/ 317500 h 698648"/>
              <a:gd name="connsiteX195" fmla="*/ 558800 w 787960"/>
              <a:gd name="connsiteY195" fmla="*/ 266700 h 698648"/>
              <a:gd name="connsiteX196" fmla="*/ 520700 w 787960"/>
              <a:gd name="connsiteY196" fmla="*/ 228600 h 698648"/>
              <a:gd name="connsiteX197" fmla="*/ 495300 w 787960"/>
              <a:gd name="connsiteY197" fmla="*/ 190500 h 698648"/>
              <a:gd name="connsiteX198" fmla="*/ 558800 w 787960"/>
              <a:gd name="connsiteY198" fmla="*/ 101600 h 698648"/>
              <a:gd name="connsiteX199" fmla="*/ 495300 w 787960"/>
              <a:gd name="connsiteY199" fmla="*/ 50800 h 698648"/>
              <a:gd name="connsiteX200" fmla="*/ 469900 w 787960"/>
              <a:gd name="connsiteY200" fmla="*/ 12700 h 698648"/>
              <a:gd name="connsiteX201" fmla="*/ 457200 w 787960"/>
              <a:gd name="connsiteY201" fmla="*/ 101600 h 698648"/>
              <a:gd name="connsiteX202" fmla="*/ 406400 w 787960"/>
              <a:gd name="connsiteY202" fmla="*/ 114300 h 698648"/>
              <a:gd name="connsiteX203" fmla="*/ 368300 w 787960"/>
              <a:gd name="connsiteY203" fmla="*/ 127000 h 698648"/>
              <a:gd name="connsiteX204" fmla="*/ 406400 w 787960"/>
              <a:gd name="connsiteY204" fmla="*/ 139700 h 698648"/>
              <a:gd name="connsiteX205" fmla="*/ 482600 w 787960"/>
              <a:gd name="connsiteY205" fmla="*/ 63500 h 698648"/>
              <a:gd name="connsiteX206" fmla="*/ 520700 w 787960"/>
              <a:gd name="connsiteY206" fmla="*/ 50800 h 698648"/>
              <a:gd name="connsiteX207" fmla="*/ 622300 w 787960"/>
              <a:gd name="connsiteY207" fmla="*/ 88900 h 698648"/>
              <a:gd name="connsiteX208" fmla="*/ 635000 w 787960"/>
              <a:gd name="connsiteY208" fmla="*/ 139700 h 698648"/>
              <a:gd name="connsiteX209" fmla="*/ 635000 w 787960"/>
              <a:gd name="connsiteY209" fmla="*/ 508000 h 698648"/>
              <a:gd name="connsiteX210" fmla="*/ 749300 w 787960"/>
              <a:gd name="connsiteY210" fmla="*/ 520700 h 698648"/>
              <a:gd name="connsiteX211" fmla="*/ 774700 w 787960"/>
              <a:gd name="connsiteY211" fmla="*/ 546100 h 69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787960" h="698648">
                <a:moveTo>
                  <a:pt x="266700" y="228600"/>
                </a:moveTo>
                <a:cubicBezTo>
                  <a:pt x="269043" y="228935"/>
                  <a:pt x="395423" y="237427"/>
                  <a:pt x="406400" y="266700"/>
                </a:cubicBezTo>
                <a:cubicBezTo>
                  <a:pt x="415442" y="290811"/>
                  <a:pt x="399286" y="317763"/>
                  <a:pt x="393700" y="342900"/>
                </a:cubicBezTo>
                <a:cubicBezTo>
                  <a:pt x="390796" y="355968"/>
                  <a:pt x="367613" y="381000"/>
                  <a:pt x="381000" y="381000"/>
                </a:cubicBezTo>
                <a:cubicBezTo>
                  <a:pt x="396264" y="381000"/>
                  <a:pt x="397933" y="355600"/>
                  <a:pt x="406400" y="342900"/>
                </a:cubicBezTo>
                <a:cubicBezTo>
                  <a:pt x="444500" y="347133"/>
                  <a:pt x="491251" y="331059"/>
                  <a:pt x="520700" y="355600"/>
                </a:cubicBezTo>
                <a:cubicBezTo>
                  <a:pt x="536961" y="369151"/>
                  <a:pt x="499308" y="393405"/>
                  <a:pt x="482600" y="406400"/>
                </a:cubicBezTo>
                <a:cubicBezTo>
                  <a:pt x="449535" y="432117"/>
                  <a:pt x="407362" y="444179"/>
                  <a:pt x="368300" y="457200"/>
                </a:cubicBezTo>
                <a:lnTo>
                  <a:pt x="190500" y="444500"/>
                </a:lnTo>
                <a:cubicBezTo>
                  <a:pt x="173621" y="438362"/>
                  <a:pt x="210820" y="408940"/>
                  <a:pt x="228600" y="406400"/>
                </a:cubicBezTo>
                <a:cubicBezTo>
                  <a:pt x="274889" y="399787"/>
                  <a:pt x="321733" y="414867"/>
                  <a:pt x="368300" y="419100"/>
                </a:cubicBezTo>
                <a:cubicBezTo>
                  <a:pt x="355600" y="427567"/>
                  <a:pt x="342411" y="453658"/>
                  <a:pt x="330200" y="444500"/>
                </a:cubicBezTo>
                <a:cubicBezTo>
                  <a:pt x="312931" y="431548"/>
                  <a:pt x="321361" y="402238"/>
                  <a:pt x="317500" y="381000"/>
                </a:cubicBezTo>
                <a:cubicBezTo>
                  <a:pt x="312894" y="355665"/>
                  <a:pt x="310386" y="329937"/>
                  <a:pt x="304800" y="304800"/>
                </a:cubicBezTo>
                <a:cubicBezTo>
                  <a:pt x="301896" y="291732"/>
                  <a:pt x="301566" y="276166"/>
                  <a:pt x="292100" y="266700"/>
                </a:cubicBezTo>
                <a:cubicBezTo>
                  <a:pt x="286027" y="260627"/>
                  <a:pt x="203639" y="241410"/>
                  <a:pt x="203200" y="241300"/>
                </a:cubicBezTo>
                <a:cubicBezTo>
                  <a:pt x="237067" y="237067"/>
                  <a:pt x="284322" y="255904"/>
                  <a:pt x="304800" y="228600"/>
                </a:cubicBezTo>
                <a:cubicBezTo>
                  <a:pt x="344963" y="175049"/>
                  <a:pt x="296498" y="4890"/>
                  <a:pt x="330200" y="139700"/>
                </a:cubicBezTo>
                <a:cubicBezTo>
                  <a:pt x="325967" y="173567"/>
                  <a:pt x="331362" y="210111"/>
                  <a:pt x="317500" y="241300"/>
                </a:cubicBezTo>
                <a:cubicBezTo>
                  <a:pt x="312063" y="253533"/>
                  <a:pt x="292387" y="250753"/>
                  <a:pt x="279400" y="254000"/>
                </a:cubicBezTo>
                <a:lnTo>
                  <a:pt x="177800" y="279400"/>
                </a:lnTo>
                <a:cubicBezTo>
                  <a:pt x="173567" y="292100"/>
                  <a:pt x="174566" y="326966"/>
                  <a:pt x="165100" y="317500"/>
                </a:cubicBezTo>
                <a:cubicBezTo>
                  <a:pt x="149836" y="302236"/>
                  <a:pt x="159979" y="274211"/>
                  <a:pt x="152400" y="254000"/>
                </a:cubicBezTo>
                <a:cubicBezTo>
                  <a:pt x="126393" y="184647"/>
                  <a:pt x="46018" y="199704"/>
                  <a:pt x="254000" y="241300"/>
                </a:cubicBezTo>
                <a:cubicBezTo>
                  <a:pt x="287867" y="258233"/>
                  <a:pt x="319679" y="280126"/>
                  <a:pt x="355600" y="292100"/>
                </a:cubicBezTo>
                <a:cubicBezTo>
                  <a:pt x="368300" y="296333"/>
                  <a:pt x="381998" y="298299"/>
                  <a:pt x="393700" y="304800"/>
                </a:cubicBezTo>
                <a:cubicBezTo>
                  <a:pt x="420385" y="319625"/>
                  <a:pt x="469900" y="355600"/>
                  <a:pt x="469900" y="355600"/>
                </a:cubicBezTo>
                <a:cubicBezTo>
                  <a:pt x="465667" y="304800"/>
                  <a:pt x="487183" y="244426"/>
                  <a:pt x="457200" y="203200"/>
                </a:cubicBezTo>
                <a:cubicBezTo>
                  <a:pt x="439594" y="178991"/>
                  <a:pt x="394579" y="201566"/>
                  <a:pt x="368300" y="215900"/>
                </a:cubicBezTo>
                <a:cubicBezTo>
                  <a:pt x="322493" y="240886"/>
                  <a:pt x="324356" y="285244"/>
                  <a:pt x="292100" y="317500"/>
                </a:cubicBezTo>
                <a:cubicBezTo>
                  <a:pt x="281307" y="328293"/>
                  <a:pt x="266700" y="334433"/>
                  <a:pt x="254000" y="342900"/>
                </a:cubicBezTo>
                <a:cubicBezTo>
                  <a:pt x="249767" y="355600"/>
                  <a:pt x="250766" y="371534"/>
                  <a:pt x="241300" y="381000"/>
                </a:cubicBezTo>
                <a:cubicBezTo>
                  <a:pt x="195389" y="426911"/>
                  <a:pt x="51188" y="417116"/>
                  <a:pt x="25400" y="419100"/>
                </a:cubicBezTo>
                <a:cubicBezTo>
                  <a:pt x="51204" y="483609"/>
                  <a:pt x="46473" y="506558"/>
                  <a:pt x="127000" y="533400"/>
                </a:cubicBezTo>
                <a:lnTo>
                  <a:pt x="203200" y="558800"/>
                </a:lnTo>
                <a:lnTo>
                  <a:pt x="241300" y="571500"/>
                </a:lnTo>
                <a:cubicBezTo>
                  <a:pt x="270933" y="567267"/>
                  <a:pt x="306253" y="576761"/>
                  <a:pt x="330200" y="558800"/>
                </a:cubicBezTo>
                <a:cubicBezTo>
                  <a:pt x="347469" y="545848"/>
                  <a:pt x="342900" y="516886"/>
                  <a:pt x="342900" y="495300"/>
                </a:cubicBezTo>
                <a:cubicBezTo>
                  <a:pt x="342900" y="379981"/>
                  <a:pt x="366408" y="324706"/>
                  <a:pt x="279400" y="266700"/>
                </a:cubicBezTo>
                <a:cubicBezTo>
                  <a:pt x="260432" y="254054"/>
                  <a:pt x="237067" y="249767"/>
                  <a:pt x="215900" y="241300"/>
                </a:cubicBezTo>
                <a:cubicBezTo>
                  <a:pt x="143034" y="265589"/>
                  <a:pt x="211049" y="236606"/>
                  <a:pt x="139700" y="292100"/>
                </a:cubicBezTo>
                <a:cubicBezTo>
                  <a:pt x="115603" y="310842"/>
                  <a:pt x="63500" y="342900"/>
                  <a:pt x="63500" y="342900"/>
                </a:cubicBezTo>
                <a:cubicBezTo>
                  <a:pt x="86800" y="307951"/>
                  <a:pt x="93837" y="271951"/>
                  <a:pt x="152400" y="317500"/>
                </a:cubicBezTo>
                <a:cubicBezTo>
                  <a:pt x="176497" y="336242"/>
                  <a:pt x="174240" y="384047"/>
                  <a:pt x="203200" y="393700"/>
                </a:cubicBezTo>
                <a:cubicBezTo>
                  <a:pt x="307798" y="428566"/>
                  <a:pt x="252895" y="415314"/>
                  <a:pt x="368300" y="431800"/>
                </a:cubicBezTo>
                <a:cubicBezTo>
                  <a:pt x="381000" y="440267"/>
                  <a:pt x="406400" y="472464"/>
                  <a:pt x="406400" y="457200"/>
                </a:cubicBezTo>
                <a:cubicBezTo>
                  <a:pt x="406400" y="396967"/>
                  <a:pt x="365931" y="365931"/>
                  <a:pt x="330200" y="330200"/>
                </a:cubicBezTo>
                <a:cubicBezTo>
                  <a:pt x="309033" y="338667"/>
                  <a:pt x="284695" y="341604"/>
                  <a:pt x="266700" y="355600"/>
                </a:cubicBezTo>
                <a:cubicBezTo>
                  <a:pt x="220109" y="391837"/>
                  <a:pt x="218263" y="412011"/>
                  <a:pt x="203200" y="457200"/>
                </a:cubicBezTo>
                <a:cubicBezTo>
                  <a:pt x="326037" y="549328"/>
                  <a:pt x="195133" y="459516"/>
                  <a:pt x="292100" y="508000"/>
                </a:cubicBezTo>
                <a:cubicBezTo>
                  <a:pt x="345267" y="534584"/>
                  <a:pt x="368292" y="565727"/>
                  <a:pt x="431800" y="571500"/>
                </a:cubicBezTo>
                <a:lnTo>
                  <a:pt x="571500" y="584200"/>
                </a:lnTo>
                <a:cubicBezTo>
                  <a:pt x="558800" y="575733"/>
                  <a:pt x="541490" y="571743"/>
                  <a:pt x="533400" y="558800"/>
                </a:cubicBezTo>
                <a:cubicBezTo>
                  <a:pt x="519210" y="536096"/>
                  <a:pt x="516467" y="508000"/>
                  <a:pt x="508000" y="482600"/>
                </a:cubicBezTo>
                <a:cubicBezTo>
                  <a:pt x="489780" y="427941"/>
                  <a:pt x="498547" y="457487"/>
                  <a:pt x="482600" y="393700"/>
                </a:cubicBezTo>
                <a:cubicBezTo>
                  <a:pt x="478367" y="410633"/>
                  <a:pt x="483864" y="434027"/>
                  <a:pt x="469900" y="444500"/>
                </a:cubicBezTo>
                <a:cubicBezTo>
                  <a:pt x="459190" y="452532"/>
                  <a:pt x="433132" y="445121"/>
                  <a:pt x="431800" y="431800"/>
                </a:cubicBezTo>
                <a:cubicBezTo>
                  <a:pt x="427916" y="392964"/>
                  <a:pt x="436246" y="350428"/>
                  <a:pt x="457200" y="317500"/>
                </a:cubicBezTo>
                <a:cubicBezTo>
                  <a:pt x="469439" y="298267"/>
                  <a:pt x="499533" y="300567"/>
                  <a:pt x="520700" y="292100"/>
                </a:cubicBezTo>
                <a:cubicBezTo>
                  <a:pt x="524933" y="270933"/>
                  <a:pt x="526574" y="249078"/>
                  <a:pt x="533400" y="228600"/>
                </a:cubicBezTo>
                <a:cubicBezTo>
                  <a:pt x="539387" y="210639"/>
                  <a:pt x="556709" y="196616"/>
                  <a:pt x="558800" y="177800"/>
                </a:cubicBezTo>
                <a:cubicBezTo>
                  <a:pt x="561184" y="156346"/>
                  <a:pt x="557540" y="132605"/>
                  <a:pt x="546100" y="114300"/>
                </a:cubicBezTo>
                <a:cubicBezTo>
                  <a:pt x="534882" y="96351"/>
                  <a:pt x="495300" y="76200"/>
                  <a:pt x="495300" y="76200"/>
                </a:cubicBezTo>
                <a:cubicBezTo>
                  <a:pt x="478367" y="80433"/>
                  <a:pt x="461859" y="87073"/>
                  <a:pt x="444500" y="88900"/>
                </a:cubicBezTo>
                <a:cubicBezTo>
                  <a:pt x="381209" y="95562"/>
                  <a:pt x="314375" y="81475"/>
                  <a:pt x="254000" y="101600"/>
                </a:cubicBezTo>
                <a:cubicBezTo>
                  <a:pt x="236961" y="107280"/>
                  <a:pt x="279400" y="127000"/>
                  <a:pt x="292100" y="139700"/>
                </a:cubicBezTo>
                <a:cubicBezTo>
                  <a:pt x="275167" y="148167"/>
                  <a:pt x="260154" y="163386"/>
                  <a:pt x="241300" y="165100"/>
                </a:cubicBezTo>
                <a:cubicBezTo>
                  <a:pt x="211489" y="167810"/>
                  <a:pt x="177307" y="169004"/>
                  <a:pt x="152400" y="152400"/>
                </a:cubicBezTo>
                <a:cubicBezTo>
                  <a:pt x="137877" y="142718"/>
                  <a:pt x="186267" y="143933"/>
                  <a:pt x="203200" y="139700"/>
                </a:cubicBezTo>
                <a:cubicBezTo>
                  <a:pt x="290433" y="197855"/>
                  <a:pt x="313263" y="179918"/>
                  <a:pt x="215900" y="228600"/>
                </a:cubicBezTo>
                <a:cubicBezTo>
                  <a:pt x="203926" y="234587"/>
                  <a:pt x="190500" y="237067"/>
                  <a:pt x="177800" y="241300"/>
                </a:cubicBezTo>
                <a:cubicBezTo>
                  <a:pt x="165959" y="253141"/>
                  <a:pt x="105942" y="305126"/>
                  <a:pt x="114300" y="330200"/>
                </a:cubicBezTo>
                <a:cubicBezTo>
                  <a:pt x="120287" y="348161"/>
                  <a:pt x="148167" y="347133"/>
                  <a:pt x="165100" y="355600"/>
                </a:cubicBezTo>
                <a:cubicBezTo>
                  <a:pt x="59893" y="390669"/>
                  <a:pt x="188817" y="334689"/>
                  <a:pt x="114300" y="533400"/>
                </a:cubicBezTo>
                <a:cubicBezTo>
                  <a:pt x="106295" y="554746"/>
                  <a:pt x="96905" y="491246"/>
                  <a:pt x="88900" y="469900"/>
                </a:cubicBezTo>
                <a:cubicBezTo>
                  <a:pt x="82881" y="453850"/>
                  <a:pt x="49886" y="355600"/>
                  <a:pt x="63500" y="355600"/>
                </a:cubicBezTo>
                <a:cubicBezTo>
                  <a:pt x="91898" y="355600"/>
                  <a:pt x="88900" y="406400"/>
                  <a:pt x="101600" y="431800"/>
                </a:cubicBezTo>
                <a:cubicBezTo>
                  <a:pt x="105049" y="449043"/>
                  <a:pt x="119313" y="525602"/>
                  <a:pt x="127000" y="546100"/>
                </a:cubicBezTo>
                <a:cubicBezTo>
                  <a:pt x="133647" y="563827"/>
                  <a:pt x="144942" y="579499"/>
                  <a:pt x="152400" y="596900"/>
                </a:cubicBezTo>
                <a:cubicBezTo>
                  <a:pt x="183948" y="670512"/>
                  <a:pt x="141687" y="599881"/>
                  <a:pt x="190500" y="673100"/>
                </a:cubicBezTo>
                <a:cubicBezTo>
                  <a:pt x="203200" y="668867"/>
                  <a:pt x="218147" y="668763"/>
                  <a:pt x="228600" y="660400"/>
                </a:cubicBezTo>
                <a:cubicBezTo>
                  <a:pt x="240519" y="650865"/>
                  <a:pt x="245128" y="634720"/>
                  <a:pt x="254000" y="622300"/>
                </a:cubicBezTo>
                <a:cubicBezTo>
                  <a:pt x="266303" y="605076"/>
                  <a:pt x="279400" y="588433"/>
                  <a:pt x="292100" y="571500"/>
                </a:cubicBezTo>
                <a:cubicBezTo>
                  <a:pt x="296333" y="558800"/>
                  <a:pt x="300100" y="545935"/>
                  <a:pt x="304800" y="533400"/>
                </a:cubicBezTo>
                <a:cubicBezTo>
                  <a:pt x="312805" y="512054"/>
                  <a:pt x="322991" y="491527"/>
                  <a:pt x="330200" y="469900"/>
                </a:cubicBezTo>
                <a:cubicBezTo>
                  <a:pt x="357537" y="387890"/>
                  <a:pt x="323656" y="447966"/>
                  <a:pt x="368300" y="381000"/>
                </a:cubicBezTo>
                <a:cubicBezTo>
                  <a:pt x="442033" y="387703"/>
                  <a:pt x="521432" y="438644"/>
                  <a:pt x="533400" y="342900"/>
                </a:cubicBezTo>
                <a:cubicBezTo>
                  <a:pt x="535565" y="325580"/>
                  <a:pt x="524933" y="309033"/>
                  <a:pt x="520700" y="292100"/>
                </a:cubicBezTo>
                <a:cubicBezTo>
                  <a:pt x="533400" y="287867"/>
                  <a:pt x="545413" y="279400"/>
                  <a:pt x="558800" y="279400"/>
                </a:cubicBezTo>
                <a:cubicBezTo>
                  <a:pt x="599346" y="279400"/>
                  <a:pt x="623699" y="318899"/>
                  <a:pt x="647700" y="342900"/>
                </a:cubicBezTo>
                <a:cubicBezTo>
                  <a:pt x="622300" y="351367"/>
                  <a:pt x="597815" y="363366"/>
                  <a:pt x="571500" y="368300"/>
                </a:cubicBezTo>
                <a:cubicBezTo>
                  <a:pt x="529684" y="376140"/>
                  <a:pt x="485955" y="371433"/>
                  <a:pt x="444500" y="381000"/>
                </a:cubicBezTo>
                <a:cubicBezTo>
                  <a:pt x="429627" y="384432"/>
                  <a:pt x="420692" y="401041"/>
                  <a:pt x="406400" y="406400"/>
                </a:cubicBezTo>
                <a:cubicBezTo>
                  <a:pt x="386189" y="413979"/>
                  <a:pt x="364067" y="414867"/>
                  <a:pt x="342900" y="419100"/>
                </a:cubicBezTo>
                <a:cubicBezTo>
                  <a:pt x="355600" y="427567"/>
                  <a:pt x="366971" y="438487"/>
                  <a:pt x="381000" y="444500"/>
                </a:cubicBezTo>
                <a:cubicBezTo>
                  <a:pt x="397043" y="451376"/>
                  <a:pt x="417277" y="447518"/>
                  <a:pt x="431800" y="457200"/>
                </a:cubicBezTo>
                <a:cubicBezTo>
                  <a:pt x="444500" y="465667"/>
                  <a:pt x="448733" y="482600"/>
                  <a:pt x="457200" y="495300"/>
                </a:cubicBezTo>
                <a:cubicBezTo>
                  <a:pt x="452967" y="524933"/>
                  <a:pt x="453102" y="555528"/>
                  <a:pt x="444500" y="584200"/>
                </a:cubicBezTo>
                <a:cubicBezTo>
                  <a:pt x="440114" y="598820"/>
                  <a:pt x="425926" y="608648"/>
                  <a:pt x="419100" y="622300"/>
                </a:cubicBezTo>
                <a:cubicBezTo>
                  <a:pt x="413113" y="634274"/>
                  <a:pt x="410633" y="647700"/>
                  <a:pt x="406400" y="660400"/>
                </a:cubicBezTo>
                <a:cubicBezTo>
                  <a:pt x="419100" y="668867"/>
                  <a:pt x="429354" y="683907"/>
                  <a:pt x="444500" y="685800"/>
                </a:cubicBezTo>
                <a:cubicBezTo>
                  <a:pt x="465919" y="688477"/>
                  <a:pt x="492736" y="688364"/>
                  <a:pt x="508000" y="673100"/>
                </a:cubicBezTo>
                <a:cubicBezTo>
                  <a:pt x="536393" y="644707"/>
                  <a:pt x="556865" y="577305"/>
                  <a:pt x="571500" y="533400"/>
                </a:cubicBezTo>
                <a:cubicBezTo>
                  <a:pt x="535912" y="391050"/>
                  <a:pt x="566135" y="577938"/>
                  <a:pt x="635000" y="495300"/>
                </a:cubicBezTo>
                <a:cubicBezTo>
                  <a:pt x="685413" y="434804"/>
                  <a:pt x="564111" y="367607"/>
                  <a:pt x="660400" y="431800"/>
                </a:cubicBezTo>
                <a:cubicBezTo>
                  <a:pt x="668867" y="444500"/>
                  <a:pt x="675007" y="480693"/>
                  <a:pt x="685800" y="469900"/>
                </a:cubicBezTo>
                <a:cubicBezTo>
                  <a:pt x="698142" y="457558"/>
                  <a:pt x="680906" y="434712"/>
                  <a:pt x="673100" y="419100"/>
                </a:cubicBezTo>
                <a:cubicBezTo>
                  <a:pt x="659448" y="391796"/>
                  <a:pt x="622300" y="342900"/>
                  <a:pt x="622300" y="342900"/>
                </a:cubicBezTo>
                <a:cubicBezTo>
                  <a:pt x="613833" y="313267"/>
                  <a:pt x="608346" y="282615"/>
                  <a:pt x="596900" y="254000"/>
                </a:cubicBezTo>
                <a:cubicBezTo>
                  <a:pt x="538430" y="107825"/>
                  <a:pt x="601947" y="337689"/>
                  <a:pt x="558800" y="165100"/>
                </a:cubicBezTo>
                <a:cubicBezTo>
                  <a:pt x="579967" y="160867"/>
                  <a:pt x="601545" y="146470"/>
                  <a:pt x="622300" y="152400"/>
                </a:cubicBezTo>
                <a:cubicBezTo>
                  <a:pt x="636976" y="156593"/>
                  <a:pt x="640874" y="176848"/>
                  <a:pt x="647700" y="190500"/>
                </a:cubicBezTo>
                <a:cubicBezTo>
                  <a:pt x="696184" y="287467"/>
                  <a:pt x="606372" y="156563"/>
                  <a:pt x="698500" y="279400"/>
                </a:cubicBezTo>
                <a:cubicBezTo>
                  <a:pt x="714179" y="326436"/>
                  <a:pt x="723335" y="334097"/>
                  <a:pt x="698500" y="393700"/>
                </a:cubicBezTo>
                <a:cubicBezTo>
                  <a:pt x="686759" y="421879"/>
                  <a:pt x="647700" y="469900"/>
                  <a:pt x="647700" y="469900"/>
                </a:cubicBezTo>
                <a:cubicBezTo>
                  <a:pt x="643467" y="508000"/>
                  <a:pt x="649744" y="548814"/>
                  <a:pt x="635000" y="584200"/>
                </a:cubicBezTo>
                <a:cubicBezTo>
                  <a:pt x="626859" y="603738"/>
                  <a:pt x="600271" y="608525"/>
                  <a:pt x="584200" y="622300"/>
                </a:cubicBezTo>
                <a:cubicBezTo>
                  <a:pt x="523661" y="674190"/>
                  <a:pt x="572808" y="651497"/>
                  <a:pt x="508000" y="673100"/>
                </a:cubicBezTo>
                <a:cubicBezTo>
                  <a:pt x="474133" y="668867"/>
                  <a:pt x="439773" y="667551"/>
                  <a:pt x="406400" y="660400"/>
                </a:cubicBezTo>
                <a:cubicBezTo>
                  <a:pt x="380220" y="654790"/>
                  <a:pt x="356610" y="639402"/>
                  <a:pt x="330200" y="635000"/>
                </a:cubicBezTo>
                <a:lnTo>
                  <a:pt x="254000" y="622300"/>
                </a:lnTo>
                <a:cubicBezTo>
                  <a:pt x="275389" y="608040"/>
                  <a:pt x="313044" y="589993"/>
                  <a:pt x="317500" y="558800"/>
                </a:cubicBezTo>
                <a:cubicBezTo>
                  <a:pt x="319968" y="541521"/>
                  <a:pt x="309033" y="524933"/>
                  <a:pt x="304800" y="508000"/>
                </a:cubicBezTo>
                <a:cubicBezTo>
                  <a:pt x="287867" y="524933"/>
                  <a:pt x="272182" y="543215"/>
                  <a:pt x="254000" y="558800"/>
                </a:cubicBezTo>
                <a:cubicBezTo>
                  <a:pt x="242411" y="568733"/>
                  <a:pt x="226693" y="573407"/>
                  <a:pt x="215900" y="584200"/>
                </a:cubicBezTo>
                <a:cubicBezTo>
                  <a:pt x="205107" y="594993"/>
                  <a:pt x="198967" y="609600"/>
                  <a:pt x="190500" y="622300"/>
                </a:cubicBezTo>
                <a:cubicBezTo>
                  <a:pt x="198967" y="643467"/>
                  <a:pt x="196932" y="673154"/>
                  <a:pt x="215900" y="685800"/>
                </a:cubicBezTo>
                <a:cubicBezTo>
                  <a:pt x="257615" y="713610"/>
                  <a:pt x="420999" y="687936"/>
                  <a:pt x="444500" y="685800"/>
                </a:cubicBezTo>
                <a:cubicBezTo>
                  <a:pt x="484826" y="672358"/>
                  <a:pt x="498041" y="679858"/>
                  <a:pt x="495300" y="622300"/>
                </a:cubicBezTo>
                <a:cubicBezTo>
                  <a:pt x="490615" y="523920"/>
                  <a:pt x="515485" y="424090"/>
                  <a:pt x="431800" y="368300"/>
                </a:cubicBezTo>
                <a:cubicBezTo>
                  <a:pt x="420661" y="360874"/>
                  <a:pt x="406400" y="359833"/>
                  <a:pt x="393700" y="355600"/>
                </a:cubicBezTo>
                <a:cubicBezTo>
                  <a:pt x="385233" y="338667"/>
                  <a:pt x="374287" y="322761"/>
                  <a:pt x="368300" y="304800"/>
                </a:cubicBezTo>
                <a:cubicBezTo>
                  <a:pt x="361474" y="284322"/>
                  <a:pt x="360283" y="262372"/>
                  <a:pt x="355600" y="241300"/>
                </a:cubicBezTo>
                <a:cubicBezTo>
                  <a:pt x="330339" y="127628"/>
                  <a:pt x="355086" y="263617"/>
                  <a:pt x="330200" y="114300"/>
                </a:cubicBezTo>
                <a:cubicBezTo>
                  <a:pt x="338667" y="84667"/>
                  <a:pt x="331534" y="44653"/>
                  <a:pt x="355600" y="25400"/>
                </a:cubicBezTo>
                <a:cubicBezTo>
                  <a:pt x="369625" y="14180"/>
                  <a:pt x="384978" y="47800"/>
                  <a:pt x="393700" y="63500"/>
                </a:cubicBezTo>
                <a:cubicBezTo>
                  <a:pt x="406703" y="86905"/>
                  <a:pt x="404248" y="117423"/>
                  <a:pt x="419100" y="139700"/>
                </a:cubicBezTo>
                <a:cubicBezTo>
                  <a:pt x="457146" y="196768"/>
                  <a:pt x="438831" y="163628"/>
                  <a:pt x="469900" y="241300"/>
                </a:cubicBezTo>
                <a:cubicBezTo>
                  <a:pt x="497569" y="434981"/>
                  <a:pt x="467324" y="278958"/>
                  <a:pt x="495300" y="228600"/>
                </a:cubicBezTo>
                <a:cubicBezTo>
                  <a:pt x="503777" y="213342"/>
                  <a:pt x="529167" y="220133"/>
                  <a:pt x="546100" y="215900"/>
                </a:cubicBezTo>
                <a:cubicBezTo>
                  <a:pt x="571500" y="224367"/>
                  <a:pt x="606738" y="219513"/>
                  <a:pt x="622300" y="241300"/>
                </a:cubicBezTo>
                <a:cubicBezTo>
                  <a:pt x="634847" y="258865"/>
                  <a:pt x="623648" y="288411"/>
                  <a:pt x="609600" y="304800"/>
                </a:cubicBezTo>
                <a:cubicBezTo>
                  <a:pt x="594764" y="322109"/>
                  <a:pt x="567446" y="322195"/>
                  <a:pt x="546100" y="330200"/>
                </a:cubicBezTo>
                <a:cubicBezTo>
                  <a:pt x="509661" y="343865"/>
                  <a:pt x="497232" y="345592"/>
                  <a:pt x="457200" y="355600"/>
                </a:cubicBezTo>
                <a:cubicBezTo>
                  <a:pt x="495300" y="359833"/>
                  <a:pt x="547553" y="338366"/>
                  <a:pt x="571500" y="368300"/>
                </a:cubicBezTo>
                <a:cubicBezTo>
                  <a:pt x="606584" y="412154"/>
                  <a:pt x="570999" y="495425"/>
                  <a:pt x="520700" y="508000"/>
                </a:cubicBezTo>
                <a:cubicBezTo>
                  <a:pt x="500284" y="513104"/>
                  <a:pt x="273376" y="532793"/>
                  <a:pt x="266700" y="533400"/>
                </a:cubicBezTo>
                <a:cubicBezTo>
                  <a:pt x="279400" y="541867"/>
                  <a:pt x="290771" y="552787"/>
                  <a:pt x="304800" y="558800"/>
                </a:cubicBezTo>
                <a:cubicBezTo>
                  <a:pt x="370082" y="586778"/>
                  <a:pt x="440343" y="564438"/>
                  <a:pt x="508000" y="558800"/>
                </a:cubicBezTo>
                <a:cubicBezTo>
                  <a:pt x="551787" y="449333"/>
                  <a:pt x="518756" y="540203"/>
                  <a:pt x="546100" y="444500"/>
                </a:cubicBezTo>
                <a:cubicBezTo>
                  <a:pt x="549778" y="431628"/>
                  <a:pt x="555553" y="419387"/>
                  <a:pt x="558800" y="406400"/>
                </a:cubicBezTo>
                <a:cubicBezTo>
                  <a:pt x="564035" y="385459"/>
                  <a:pt x="566817" y="363972"/>
                  <a:pt x="571500" y="342900"/>
                </a:cubicBezTo>
                <a:cubicBezTo>
                  <a:pt x="575286" y="325861"/>
                  <a:pt x="579967" y="309033"/>
                  <a:pt x="584200" y="292100"/>
                </a:cubicBezTo>
                <a:cubicBezTo>
                  <a:pt x="609813" y="297223"/>
                  <a:pt x="667113" y="300301"/>
                  <a:pt x="685800" y="330200"/>
                </a:cubicBezTo>
                <a:cubicBezTo>
                  <a:pt x="699990" y="352904"/>
                  <a:pt x="711200" y="406400"/>
                  <a:pt x="711200" y="406400"/>
                </a:cubicBezTo>
                <a:cubicBezTo>
                  <a:pt x="706967" y="419100"/>
                  <a:pt x="705926" y="433361"/>
                  <a:pt x="698500" y="444500"/>
                </a:cubicBezTo>
                <a:cubicBezTo>
                  <a:pt x="678943" y="473836"/>
                  <a:pt x="650413" y="489258"/>
                  <a:pt x="622300" y="508000"/>
                </a:cubicBezTo>
                <a:cubicBezTo>
                  <a:pt x="613833" y="520700"/>
                  <a:pt x="599059" y="530990"/>
                  <a:pt x="596900" y="546100"/>
                </a:cubicBezTo>
                <a:cubicBezTo>
                  <a:pt x="594432" y="563379"/>
                  <a:pt x="597258" y="609242"/>
                  <a:pt x="609600" y="596900"/>
                </a:cubicBezTo>
                <a:cubicBezTo>
                  <a:pt x="658493" y="548007"/>
                  <a:pt x="637737" y="573744"/>
                  <a:pt x="673100" y="520700"/>
                </a:cubicBezTo>
                <a:cubicBezTo>
                  <a:pt x="681567" y="533400"/>
                  <a:pt x="696607" y="543654"/>
                  <a:pt x="698500" y="558800"/>
                </a:cubicBezTo>
                <a:cubicBezTo>
                  <a:pt x="701177" y="580219"/>
                  <a:pt x="696510" y="603558"/>
                  <a:pt x="685800" y="622300"/>
                </a:cubicBezTo>
                <a:cubicBezTo>
                  <a:pt x="678227" y="635552"/>
                  <a:pt x="661352" y="640874"/>
                  <a:pt x="647700" y="647700"/>
                </a:cubicBezTo>
                <a:cubicBezTo>
                  <a:pt x="601931" y="670585"/>
                  <a:pt x="519023" y="669458"/>
                  <a:pt x="482600" y="673100"/>
                </a:cubicBezTo>
                <a:cubicBezTo>
                  <a:pt x="469900" y="677333"/>
                  <a:pt x="457887" y="685800"/>
                  <a:pt x="444500" y="685800"/>
                </a:cubicBezTo>
                <a:cubicBezTo>
                  <a:pt x="418750" y="685800"/>
                  <a:pt x="393437" y="678686"/>
                  <a:pt x="368300" y="673100"/>
                </a:cubicBezTo>
                <a:cubicBezTo>
                  <a:pt x="277708" y="652968"/>
                  <a:pt x="390039" y="666140"/>
                  <a:pt x="279400" y="647700"/>
                </a:cubicBezTo>
                <a:cubicBezTo>
                  <a:pt x="245734" y="642089"/>
                  <a:pt x="211667" y="639233"/>
                  <a:pt x="177800" y="635000"/>
                </a:cubicBezTo>
                <a:cubicBezTo>
                  <a:pt x="149687" y="616258"/>
                  <a:pt x="121157" y="600836"/>
                  <a:pt x="101600" y="571500"/>
                </a:cubicBezTo>
                <a:cubicBezTo>
                  <a:pt x="94174" y="560361"/>
                  <a:pt x="76200" y="537633"/>
                  <a:pt x="88900" y="533400"/>
                </a:cubicBezTo>
                <a:cubicBezTo>
                  <a:pt x="106861" y="527413"/>
                  <a:pt x="122767" y="550333"/>
                  <a:pt x="139700" y="558800"/>
                </a:cubicBezTo>
                <a:cubicBezTo>
                  <a:pt x="148167" y="571500"/>
                  <a:pt x="149836" y="596900"/>
                  <a:pt x="165100" y="596900"/>
                </a:cubicBezTo>
                <a:cubicBezTo>
                  <a:pt x="178487" y="596900"/>
                  <a:pt x="157372" y="571229"/>
                  <a:pt x="152400" y="558800"/>
                </a:cubicBezTo>
                <a:cubicBezTo>
                  <a:pt x="140426" y="528866"/>
                  <a:pt x="128718" y="498736"/>
                  <a:pt x="114300" y="469900"/>
                </a:cubicBezTo>
                <a:cubicBezTo>
                  <a:pt x="99036" y="439373"/>
                  <a:pt x="78033" y="411882"/>
                  <a:pt x="63500" y="381000"/>
                </a:cubicBezTo>
                <a:cubicBezTo>
                  <a:pt x="31630" y="313277"/>
                  <a:pt x="20100" y="276201"/>
                  <a:pt x="0" y="215900"/>
                </a:cubicBezTo>
                <a:cubicBezTo>
                  <a:pt x="30585" y="212502"/>
                  <a:pt x="132409" y="230721"/>
                  <a:pt x="139700" y="165100"/>
                </a:cubicBezTo>
                <a:cubicBezTo>
                  <a:pt x="142544" y="139507"/>
                  <a:pt x="131233" y="114300"/>
                  <a:pt x="127000" y="88900"/>
                </a:cubicBezTo>
                <a:cubicBezTo>
                  <a:pt x="139700" y="84667"/>
                  <a:pt x="151713" y="76200"/>
                  <a:pt x="165100" y="76200"/>
                </a:cubicBezTo>
                <a:cubicBezTo>
                  <a:pt x="178487" y="76200"/>
                  <a:pt x="192747" y="97263"/>
                  <a:pt x="203200" y="88900"/>
                </a:cubicBezTo>
                <a:cubicBezTo>
                  <a:pt x="221002" y="74659"/>
                  <a:pt x="215349" y="43951"/>
                  <a:pt x="228600" y="25400"/>
                </a:cubicBezTo>
                <a:cubicBezTo>
                  <a:pt x="237472" y="12980"/>
                  <a:pt x="254000" y="8467"/>
                  <a:pt x="266700" y="0"/>
                </a:cubicBezTo>
                <a:cubicBezTo>
                  <a:pt x="443360" y="29443"/>
                  <a:pt x="224045" y="0"/>
                  <a:pt x="457200" y="0"/>
                </a:cubicBezTo>
                <a:cubicBezTo>
                  <a:pt x="470587" y="0"/>
                  <a:pt x="482030" y="10931"/>
                  <a:pt x="495300" y="12700"/>
                </a:cubicBezTo>
                <a:cubicBezTo>
                  <a:pt x="545829" y="19437"/>
                  <a:pt x="596900" y="21167"/>
                  <a:pt x="647700" y="25400"/>
                </a:cubicBezTo>
                <a:cubicBezTo>
                  <a:pt x="643467" y="42333"/>
                  <a:pt x="639795" y="59417"/>
                  <a:pt x="635000" y="76200"/>
                </a:cubicBezTo>
                <a:cubicBezTo>
                  <a:pt x="631322" y="89072"/>
                  <a:pt x="620099" y="101095"/>
                  <a:pt x="622300" y="114300"/>
                </a:cubicBezTo>
                <a:cubicBezTo>
                  <a:pt x="624809" y="129356"/>
                  <a:pt x="639233" y="139700"/>
                  <a:pt x="647700" y="152400"/>
                </a:cubicBezTo>
                <a:cubicBezTo>
                  <a:pt x="681567" y="321733"/>
                  <a:pt x="622300" y="127000"/>
                  <a:pt x="723900" y="228600"/>
                </a:cubicBezTo>
                <a:cubicBezTo>
                  <a:pt x="739164" y="243864"/>
                  <a:pt x="732367" y="270933"/>
                  <a:pt x="736600" y="292100"/>
                </a:cubicBezTo>
                <a:cubicBezTo>
                  <a:pt x="659525" y="407713"/>
                  <a:pt x="735529" y="267159"/>
                  <a:pt x="749300" y="342900"/>
                </a:cubicBezTo>
                <a:cubicBezTo>
                  <a:pt x="756911" y="384758"/>
                  <a:pt x="740833" y="427567"/>
                  <a:pt x="736600" y="469900"/>
                </a:cubicBezTo>
                <a:cubicBezTo>
                  <a:pt x="715433" y="461433"/>
                  <a:pt x="689220" y="460620"/>
                  <a:pt x="673100" y="444500"/>
                </a:cubicBezTo>
                <a:cubicBezTo>
                  <a:pt x="648966" y="420366"/>
                  <a:pt x="641872" y="383561"/>
                  <a:pt x="622300" y="355600"/>
                </a:cubicBezTo>
                <a:cubicBezTo>
                  <a:pt x="612000" y="340886"/>
                  <a:pt x="594639" y="332115"/>
                  <a:pt x="584200" y="317500"/>
                </a:cubicBezTo>
                <a:cubicBezTo>
                  <a:pt x="573196" y="302094"/>
                  <a:pt x="569804" y="282106"/>
                  <a:pt x="558800" y="266700"/>
                </a:cubicBezTo>
                <a:cubicBezTo>
                  <a:pt x="548361" y="252085"/>
                  <a:pt x="532198" y="242398"/>
                  <a:pt x="520700" y="228600"/>
                </a:cubicBezTo>
                <a:cubicBezTo>
                  <a:pt x="510929" y="216874"/>
                  <a:pt x="503767" y="203200"/>
                  <a:pt x="495300" y="190500"/>
                </a:cubicBezTo>
                <a:cubicBezTo>
                  <a:pt x="506420" y="179380"/>
                  <a:pt x="567918" y="125914"/>
                  <a:pt x="558800" y="101600"/>
                </a:cubicBezTo>
                <a:cubicBezTo>
                  <a:pt x="549282" y="76219"/>
                  <a:pt x="514467" y="69967"/>
                  <a:pt x="495300" y="50800"/>
                </a:cubicBezTo>
                <a:cubicBezTo>
                  <a:pt x="484507" y="40007"/>
                  <a:pt x="469900" y="12700"/>
                  <a:pt x="469900" y="12700"/>
                </a:cubicBezTo>
                <a:cubicBezTo>
                  <a:pt x="465667" y="42333"/>
                  <a:pt x="473065" y="76216"/>
                  <a:pt x="457200" y="101600"/>
                </a:cubicBezTo>
                <a:cubicBezTo>
                  <a:pt x="447949" y="116401"/>
                  <a:pt x="423183" y="109505"/>
                  <a:pt x="406400" y="114300"/>
                </a:cubicBezTo>
                <a:cubicBezTo>
                  <a:pt x="393528" y="117978"/>
                  <a:pt x="381000" y="122767"/>
                  <a:pt x="368300" y="127000"/>
                </a:cubicBezTo>
                <a:cubicBezTo>
                  <a:pt x="381000" y="131233"/>
                  <a:pt x="394698" y="146201"/>
                  <a:pt x="406400" y="139700"/>
                </a:cubicBezTo>
                <a:cubicBezTo>
                  <a:pt x="437801" y="122255"/>
                  <a:pt x="448522" y="74859"/>
                  <a:pt x="482600" y="63500"/>
                </a:cubicBezTo>
                <a:lnTo>
                  <a:pt x="520700" y="50800"/>
                </a:lnTo>
                <a:cubicBezTo>
                  <a:pt x="544751" y="56813"/>
                  <a:pt x="604823" y="67928"/>
                  <a:pt x="622300" y="88900"/>
                </a:cubicBezTo>
                <a:cubicBezTo>
                  <a:pt x="633474" y="102309"/>
                  <a:pt x="630767" y="122767"/>
                  <a:pt x="635000" y="139700"/>
                </a:cubicBezTo>
                <a:cubicBezTo>
                  <a:pt x="627085" y="226763"/>
                  <a:pt x="600619" y="442676"/>
                  <a:pt x="635000" y="508000"/>
                </a:cubicBezTo>
                <a:cubicBezTo>
                  <a:pt x="652854" y="541923"/>
                  <a:pt x="711200" y="516467"/>
                  <a:pt x="749300" y="520700"/>
                </a:cubicBezTo>
                <a:cubicBezTo>
                  <a:pt x="793080" y="535293"/>
                  <a:pt x="796866" y="523934"/>
                  <a:pt x="774700" y="546100"/>
                </a:cubicBezTo>
              </a:path>
            </a:pathLst>
          </a:custGeom>
          <a:ln w="2857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966"/>
              </a:solidFill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46024" y="5665552"/>
            <a:ext cx="12612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66473" y="5029520"/>
            <a:ext cx="1185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D966"/>
                </a:solidFill>
                <a:latin typeface="Arial"/>
                <a:cs typeface="Arial"/>
              </a:rPr>
              <a:t>Urea or </a:t>
            </a:r>
          </a:p>
          <a:p>
            <a:r>
              <a:rPr lang="en-US" sz="1800" dirty="0" smtClean="0">
                <a:solidFill>
                  <a:srgbClr val="FFD966"/>
                </a:solidFill>
                <a:latin typeface="Arial"/>
                <a:cs typeface="Arial"/>
              </a:rPr>
              <a:t>guanidine</a:t>
            </a:r>
            <a:endParaRPr lang="en-US" sz="1800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10084" y="5303602"/>
            <a:ext cx="1536700" cy="495300"/>
          </a:xfrm>
          <a:custGeom>
            <a:avLst/>
            <a:gdLst>
              <a:gd name="connsiteX0" fmla="*/ 0 w 1536700"/>
              <a:gd name="connsiteY0" fmla="*/ 495300 h 495300"/>
              <a:gd name="connsiteX1" fmla="*/ 101600 w 1536700"/>
              <a:gd name="connsiteY1" fmla="*/ 406400 h 495300"/>
              <a:gd name="connsiteX2" fmla="*/ 127000 w 1536700"/>
              <a:gd name="connsiteY2" fmla="*/ 368300 h 495300"/>
              <a:gd name="connsiteX3" fmla="*/ 177800 w 1536700"/>
              <a:gd name="connsiteY3" fmla="*/ 381000 h 495300"/>
              <a:gd name="connsiteX4" fmla="*/ 203200 w 1536700"/>
              <a:gd name="connsiteY4" fmla="*/ 419100 h 495300"/>
              <a:gd name="connsiteX5" fmla="*/ 292100 w 1536700"/>
              <a:gd name="connsiteY5" fmla="*/ 406400 h 495300"/>
              <a:gd name="connsiteX6" fmla="*/ 304800 w 1536700"/>
              <a:gd name="connsiteY6" fmla="*/ 266700 h 495300"/>
              <a:gd name="connsiteX7" fmla="*/ 317500 w 1536700"/>
              <a:gd name="connsiteY7" fmla="*/ 304800 h 495300"/>
              <a:gd name="connsiteX8" fmla="*/ 393700 w 1536700"/>
              <a:gd name="connsiteY8" fmla="*/ 355600 h 495300"/>
              <a:gd name="connsiteX9" fmla="*/ 571500 w 1536700"/>
              <a:gd name="connsiteY9" fmla="*/ 342900 h 495300"/>
              <a:gd name="connsiteX10" fmla="*/ 584200 w 1536700"/>
              <a:gd name="connsiteY10" fmla="*/ 228600 h 495300"/>
              <a:gd name="connsiteX11" fmla="*/ 749300 w 1536700"/>
              <a:gd name="connsiteY11" fmla="*/ 292100 h 495300"/>
              <a:gd name="connsiteX12" fmla="*/ 762000 w 1536700"/>
              <a:gd name="connsiteY12" fmla="*/ 228600 h 495300"/>
              <a:gd name="connsiteX13" fmla="*/ 939800 w 1536700"/>
              <a:gd name="connsiteY13" fmla="*/ 279400 h 495300"/>
              <a:gd name="connsiteX14" fmla="*/ 952500 w 1536700"/>
              <a:gd name="connsiteY14" fmla="*/ 317500 h 495300"/>
              <a:gd name="connsiteX15" fmla="*/ 977900 w 1536700"/>
              <a:gd name="connsiteY15" fmla="*/ 139700 h 495300"/>
              <a:gd name="connsiteX16" fmla="*/ 990600 w 1536700"/>
              <a:gd name="connsiteY16" fmla="*/ 88900 h 495300"/>
              <a:gd name="connsiteX17" fmla="*/ 1028700 w 1536700"/>
              <a:gd name="connsiteY17" fmla="*/ 76200 h 495300"/>
              <a:gd name="connsiteX18" fmla="*/ 1206500 w 1536700"/>
              <a:gd name="connsiteY18" fmla="*/ 101600 h 495300"/>
              <a:gd name="connsiteX19" fmla="*/ 1308100 w 1536700"/>
              <a:gd name="connsiteY19" fmla="*/ 127000 h 495300"/>
              <a:gd name="connsiteX20" fmla="*/ 1384300 w 1536700"/>
              <a:gd name="connsiteY20" fmla="*/ 114300 h 495300"/>
              <a:gd name="connsiteX21" fmla="*/ 1435100 w 1536700"/>
              <a:gd name="connsiteY21" fmla="*/ 38100 h 495300"/>
              <a:gd name="connsiteX22" fmla="*/ 1524000 w 1536700"/>
              <a:gd name="connsiteY22" fmla="*/ 12700 h 495300"/>
              <a:gd name="connsiteX23" fmla="*/ 1536700 w 1536700"/>
              <a:gd name="connsiteY23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6700" h="495300">
                <a:moveTo>
                  <a:pt x="0" y="495300"/>
                </a:moveTo>
                <a:cubicBezTo>
                  <a:pt x="34310" y="467852"/>
                  <a:pt x="72966" y="440760"/>
                  <a:pt x="101600" y="406400"/>
                </a:cubicBezTo>
                <a:cubicBezTo>
                  <a:pt x="111371" y="394674"/>
                  <a:pt x="118533" y="381000"/>
                  <a:pt x="127000" y="368300"/>
                </a:cubicBezTo>
                <a:cubicBezTo>
                  <a:pt x="143933" y="372533"/>
                  <a:pt x="163277" y="371318"/>
                  <a:pt x="177800" y="381000"/>
                </a:cubicBezTo>
                <a:cubicBezTo>
                  <a:pt x="190500" y="389467"/>
                  <a:pt x="188300" y="415789"/>
                  <a:pt x="203200" y="419100"/>
                </a:cubicBezTo>
                <a:cubicBezTo>
                  <a:pt x="232421" y="425594"/>
                  <a:pt x="262467" y="410633"/>
                  <a:pt x="292100" y="406400"/>
                </a:cubicBezTo>
                <a:cubicBezTo>
                  <a:pt x="296333" y="359833"/>
                  <a:pt x="293459" y="312063"/>
                  <a:pt x="304800" y="266700"/>
                </a:cubicBezTo>
                <a:cubicBezTo>
                  <a:pt x="308047" y="253713"/>
                  <a:pt x="308034" y="295334"/>
                  <a:pt x="317500" y="304800"/>
                </a:cubicBezTo>
                <a:cubicBezTo>
                  <a:pt x="339086" y="326386"/>
                  <a:pt x="393700" y="355600"/>
                  <a:pt x="393700" y="355600"/>
                </a:cubicBezTo>
                <a:cubicBezTo>
                  <a:pt x="452967" y="351367"/>
                  <a:pt x="522062" y="375859"/>
                  <a:pt x="571500" y="342900"/>
                </a:cubicBezTo>
                <a:cubicBezTo>
                  <a:pt x="603396" y="321636"/>
                  <a:pt x="551328" y="248323"/>
                  <a:pt x="584200" y="228600"/>
                </a:cubicBezTo>
                <a:cubicBezTo>
                  <a:pt x="604239" y="216576"/>
                  <a:pt x="715480" y="275190"/>
                  <a:pt x="749300" y="292100"/>
                </a:cubicBezTo>
                <a:cubicBezTo>
                  <a:pt x="753533" y="270933"/>
                  <a:pt x="741522" y="235426"/>
                  <a:pt x="762000" y="228600"/>
                </a:cubicBezTo>
                <a:cubicBezTo>
                  <a:pt x="869446" y="192785"/>
                  <a:pt x="887896" y="227496"/>
                  <a:pt x="939800" y="279400"/>
                </a:cubicBezTo>
                <a:cubicBezTo>
                  <a:pt x="944033" y="292100"/>
                  <a:pt x="948978" y="330415"/>
                  <a:pt x="952500" y="317500"/>
                </a:cubicBezTo>
                <a:cubicBezTo>
                  <a:pt x="968252" y="259741"/>
                  <a:pt x="963380" y="197781"/>
                  <a:pt x="977900" y="139700"/>
                </a:cubicBezTo>
                <a:cubicBezTo>
                  <a:pt x="982133" y="122767"/>
                  <a:pt x="979696" y="102530"/>
                  <a:pt x="990600" y="88900"/>
                </a:cubicBezTo>
                <a:cubicBezTo>
                  <a:pt x="998963" y="78447"/>
                  <a:pt x="1016000" y="80433"/>
                  <a:pt x="1028700" y="76200"/>
                </a:cubicBezTo>
                <a:cubicBezTo>
                  <a:pt x="1277738" y="98840"/>
                  <a:pt x="1096554" y="71615"/>
                  <a:pt x="1206500" y="101600"/>
                </a:cubicBezTo>
                <a:cubicBezTo>
                  <a:pt x="1240179" y="110785"/>
                  <a:pt x="1308100" y="127000"/>
                  <a:pt x="1308100" y="127000"/>
                </a:cubicBezTo>
                <a:cubicBezTo>
                  <a:pt x="1333500" y="122767"/>
                  <a:pt x="1368491" y="134626"/>
                  <a:pt x="1384300" y="114300"/>
                </a:cubicBezTo>
                <a:cubicBezTo>
                  <a:pt x="1449080" y="31012"/>
                  <a:pt x="1346158" y="-21195"/>
                  <a:pt x="1435100" y="38100"/>
                </a:cubicBezTo>
                <a:cubicBezTo>
                  <a:pt x="1451376" y="34031"/>
                  <a:pt x="1505780" y="21810"/>
                  <a:pt x="1524000" y="12700"/>
                </a:cubicBezTo>
                <a:cubicBezTo>
                  <a:pt x="1529355" y="10023"/>
                  <a:pt x="1532467" y="4233"/>
                  <a:pt x="1536700" y="0"/>
                </a:cubicBezTo>
              </a:path>
            </a:pathLst>
          </a:custGeom>
          <a:ln w="2857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966"/>
              </a:solidFill>
              <a:latin typeface="Arial"/>
              <a:cs typeface="Arial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39924" y="5360752"/>
            <a:ext cx="0" cy="2414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107664" y="5182878"/>
            <a:ext cx="0" cy="2414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766455" y="5271704"/>
            <a:ext cx="0" cy="2414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>
            <a:off x="6578566" y="5176750"/>
            <a:ext cx="1536700" cy="495300"/>
          </a:xfrm>
          <a:custGeom>
            <a:avLst/>
            <a:gdLst>
              <a:gd name="connsiteX0" fmla="*/ 0 w 1536700"/>
              <a:gd name="connsiteY0" fmla="*/ 495300 h 495300"/>
              <a:gd name="connsiteX1" fmla="*/ 101600 w 1536700"/>
              <a:gd name="connsiteY1" fmla="*/ 406400 h 495300"/>
              <a:gd name="connsiteX2" fmla="*/ 127000 w 1536700"/>
              <a:gd name="connsiteY2" fmla="*/ 368300 h 495300"/>
              <a:gd name="connsiteX3" fmla="*/ 177800 w 1536700"/>
              <a:gd name="connsiteY3" fmla="*/ 381000 h 495300"/>
              <a:gd name="connsiteX4" fmla="*/ 203200 w 1536700"/>
              <a:gd name="connsiteY4" fmla="*/ 419100 h 495300"/>
              <a:gd name="connsiteX5" fmla="*/ 292100 w 1536700"/>
              <a:gd name="connsiteY5" fmla="*/ 406400 h 495300"/>
              <a:gd name="connsiteX6" fmla="*/ 304800 w 1536700"/>
              <a:gd name="connsiteY6" fmla="*/ 266700 h 495300"/>
              <a:gd name="connsiteX7" fmla="*/ 317500 w 1536700"/>
              <a:gd name="connsiteY7" fmla="*/ 304800 h 495300"/>
              <a:gd name="connsiteX8" fmla="*/ 393700 w 1536700"/>
              <a:gd name="connsiteY8" fmla="*/ 355600 h 495300"/>
              <a:gd name="connsiteX9" fmla="*/ 571500 w 1536700"/>
              <a:gd name="connsiteY9" fmla="*/ 342900 h 495300"/>
              <a:gd name="connsiteX10" fmla="*/ 584200 w 1536700"/>
              <a:gd name="connsiteY10" fmla="*/ 228600 h 495300"/>
              <a:gd name="connsiteX11" fmla="*/ 749300 w 1536700"/>
              <a:gd name="connsiteY11" fmla="*/ 292100 h 495300"/>
              <a:gd name="connsiteX12" fmla="*/ 762000 w 1536700"/>
              <a:gd name="connsiteY12" fmla="*/ 228600 h 495300"/>
              <a:gd name="connsiteX13" fmla="*/ 939800 w 1536700"/>
              <a:gd name="connsiteY13" fmla="*/ 279400 h 495300"/>
              <a:gd name="connsiteX14" fmla="*/ 952500 w 1536700"/>
              <a:gd name="connsiteY14" fmla="*/ 317500 h 495300"/>
              <a:gd name="connsiteX15" fmla="*/ 977900 w 1536700"/>
              <a:gd name="connsiteY15" fmla="*/ 139700 h 495300"/>
              <a:gd name="connsiteX16" fmla="*/ 990600 w 1536700"/>
              <a:gd name="connsiteY16" fmla="*/ 88900 h 495300"/>
              <a:gd name="connsiteX17" fmla="*/ 1028700 w 1536700"/>
              <a:gd name="connsiteY17" fmla="*/ 76200 h 495300"/>
              <a:gd name="connsiteX18" fmla="*/ 1206500 w 1536700"/>
              <a:gd name="connsiteY18" fmla="*/ 101600 h 495300"/>
              <a:gd name="connsiteX19" fmla="*/ 1308100 w 1536700"/>
              <a:gd name="connsiteY19" fmla="*/ 127000 h 495300"/>
              <a:gd name="connsiteX20" fmla="*/ 1384300 w 1536700"/>
              <a:gd name="connsiteY20" fmla="*/ 114300 h 495300"/>
              <a:gd name="connsiteX21" fmla="*/ 1435100 w 1536700"/>
              <a:gd name="connsiteY21" fmla="*/ 38100 h 495300"/>
              <a:gd name="connsiteX22" fmla="*/ 1524000 w 1536700"/>
              <a:gd name="connsiteY22" fmla="*/ 12700 h 495300"/>
              <a:gd name="connsiteX23" fmla="*/ 1536700 w 1536700"/>
              <a:gd name="connsiteY23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6700" h="495300">
                <a:moveTo>
                  <a:pt x="0" y="495300"/>
                </a:moveTo>
                <a:cubicBezTo>
                  <a:pt x="34310" y="467852"/>
                  <a:pt x="72966" y="440760"/>
                  <a:pt x="101600" y="406400"/>
                </a:cubicBezTo>
                <a:cubicBezTo>
                  <a:pt x="111371" y="394674"/>
                  <a:pt x="118533" y="381000"/>
                  <a:pt x="127000" y="368300"/>
                </a:cubicBezTo>
                <a:cubicBezTo>
                  <a:pt x="143933" y="372533"/>
                  <a:pt x="163277" y="371318"/>
                  <a:pt x="177800" y="381000"/>
                </a:cubicBezTo>
                <a:cubicBezTo>
                  <a:pt x="190500" y="389467"/>
                  <a:pt x="188300" y="415789"/>
                  <a:pt x="203200" y="419100"/>
                </a:cubicBezTo>
                <a:cubicBezTo>
                  <a:pt x="232421" y="425594"/>
                  <a:pt x="262467" y="410633"/>
                  <a:pt x="292100" y="406400"/>
                </a:cubicBezTo>
                <a:cubicBezTo>
                  <a:pt x="296333" y="359833"/>
                  <a:pt x="293459" y="312063"/>
                  <a:pt x="304800" y="266700"/>
                </a:cubicBezTo>
                <a:cubicBezTo>
                  <a:pt x="308047" y="253713"/>
                  <a:pt x="308034" y="295334"/>
                  <a:pt x="317500" y="304800"/>
                </a:cubicBezTo>
                <a:cubicBezTo>
                  <a:pt x="339086" y="326386"/>
                  <a:pt x="393700" y="355600"/>
                  <a:pt x="393700" y="355600"/>
                </a:cubicBezTo>
                <a:cubicBezTo>
                  <a:pt x="452967" y="351367"/>
                  <a:pt x="522062" y="375859"/>
                  <a:pt x="571500" y="342900"/>
                </a:cubicBezTo>
                <a:cubicBezTo>
                  <a:pt x="603396" y="321636"/>
                  <a:pt x="551328" y="248323"/>
                  <a:pt x="584200" y="228600"/>
                </a:cubicBezTo>
                <a:cubicBezTo>
                  <a:pt x="604239" y="216576"/>
                  <a:pt x="715480" y="275190"/>
                  <a:pt x="749300" y="292100"/>
                </a:cubicBezTo>
                <a:cubicBezTo>
                  <a:pt x="753533" y="270933"/>
                  <a:pt x="741522" y="235426"/>
                  <a:pt x="762000" y="228600"/>
                </a:cubicBezTo>
                <a:cubicBezTo>
                  <a:pt x="869446" y="192785"/>
                  <a:pt x="887896" y="227496"/>
                  <a:pt x="939800" y="279400"/>
                </a:cubicBezTo>
                <a:cubicBezTo>
                  <a:pt x="944033" y="292100"/>
                  <a:pt x="948978" y="330415"/>
                  <a:pt x="952500" y="317500"/>
                </a:cubicBezTo>
                <a:cubicBezTo>
                  <a:pt x="968252" y="259741"/>
                  <a:pt x="963380" y="197781"/>
                  <a:pt x="977900" y="139700"/>
                </a:cubicBezTo>
                <a:cubicBezTo>
                  <a:pt x="982133" y="122767"/>
                  <a:pt x="979696" y="102530"/>
                  <a:pt x="990600" y="88900"/>
                </a:cubicBezTo>
                <a:cubicBezTo>
                  <a:pt x="998963" y="78447"/>
                  <a:pt x="1016000" y="80433"/>
                  <a:pt x="1028700" y="76200"/>
                </a:cubicBezTo>
                <a:cubicBezTo>
                  <a:pt x="1277738" y="98840"/>
                  <a:pt x="1096554" y="71615"/>
                  <a:pt x="1206500" y="101600"/>
                </a:cubicBezTo>
                <a:cubicBezTo>
                  <a:pt x="1240179" y="110785"/>
                  <a:pt x="1308100" y="127000"/>
                  <a:pt x="1308100" y="127000"/>
                </a:cubicBezTo>
                <a:cubicBezTo>
                  <a:pt x="1333500" y="122767"/>
                  <a:pt x="1368491" y="134626"/>
                  <a:pt x="1384300" y="114300"/>
                </a:cubicBezTo>
                <a:cubicBezTo>
                  <a:pt x="1449080" y="31012"/>
                  <a:pt x="1346158" y="-21195"/>
                  <a:pt x="1435100" y="38100"/>
                </a:cubicBezTo>
                <a:cubicBezTo>
                  <a:pt x="1451376" y="34031"/>
                  <a:pt x="1505780" y="21810"/>
                  <a:pt x="1524000" y="12700"/>
                </a:cubicBezTo>
                <a:cubicBezTo>
                  <a:pt x="1529355" y="10023"/>
                  <a:pt x="1532467" y="4233"/>
                  <a:pt x="1536700" y="0"/>
                </a:cubicBezTo>
              </a:path>
            </a:pathLst>
          </a:custGeom>
          <a:ln w="28575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84912" y="5293219"/>
            <a:ext cx="99766" cy="3747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373624" y="5191767"/>
            <a:ext cx="99766" cy="3747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966"/>
              </a:solidFill>
              <a:latin typeface="Arial"/>
              <a:cs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785012" y="5026519"/>
            <a:ext cx="99766" cy="37479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D966"/>
              </a:solidFill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307084" y="5566565"/>
            <a:ext cx="113178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7036551" y="5226810"/>
            <a:ext cx="0" cy="2414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824238" y="5022340"/>
            <a:ext cx="0" cy="2414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436486" y="5144411"/>
            <a:ext cx="0" cy="24144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504958" y="5655317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D966"/>
                </a:solidFill>
                <a:latin typeface="Arial"/>
                <a:cs typeface="Arial"/>
              </a:rPr>
              <a:t>Shear</a:t>
            </a:r>
            <a:endParaRPr lang="en-US" sz="2000" dirty="0">
              <a:solidFill>
                <a:srgbClr val="FFD966"/>
              </a:solidFill>
              <a:latin typeface="Arial"/>
              <a:cs typeface="Arial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23" y="1269909"/>
            <a:ext cx="1015775" cy="1383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0604" y="4843599"/>
            <a:ext cx="120648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D966"/>
                </a:solidFill>
                <a:latin typeface="Arial"/>
                <a:cs typeface="Arial"/>
              </a:rPr>
              <a:t>VWF-cleaving </a:t>
            </a:r>
          </a:p>
          <a:p>
            <a:r>
              <a:rPr lang="en-US" sz="1200" b="1" dirty="0" smtClean="0">
                <a:solidFill>
                  <a:srgbClr val="FFD966"/>
                </a:solidFill>
                <a:latin typeface="Arial"/>
                <a:cs typeface="Arial"/>
              </a:rPr>
              <a:t>protease</a:t>
            </a:r>
            <a:endParaRPr lang="en-US" sz="1200" b="1" dirty="0">
              <a:solidFill>
                <a:srgbClr val="FFD9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55" y="187188"/>
            <a:ext cx="8229600" cy="84375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utoantibodies against VWF-cleaving protease </a:t>
            </a:r>
            <a:b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/>
                <a:cs typeface="Arial"/>
              </a:rPr>
              <a:t>detected in most patients with acquired TTP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8768" y="6333829"/>
            <a:ext cx="2082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Tsai  and </a:t>
            </a:r>
            <a:r>
              <a:rPr lang="en-US" sz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Lian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 NEJM, 1998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9714" y="1583445"/>
            <a:ext cx="1605643" cy="316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5571" y="1581630"/>
            <a:ext cx="588864" cy="3188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16200000">
            <a:off x="985028" y="2960937"/>
            <a:ext cx="252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VWF-cleaving activity (%)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773710" y="2999837"/>
            <a:ext cx="3377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Residual VWF-cleaving activity (%)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57688" y="4778686"/>
            <a:ext cx="709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Acute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3752" y="4782731"/>
            <a:ext cx="683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Rem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1616" y="4783980"/>
            <a:ext cx="709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Acute 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33354" y="4788328"/>
            <a:ext cx="617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Rem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8042" y="1592516"/>
            <a:ext cx="924662" cy="31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6058987" y="1581230"/>
            <a:ext cx="1618796" cy="3139624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246468" y="4720854"/>
            <a:ext cx="0" cy="74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621936" y="4738785"/>
            <a:ext cx="0" cy="74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063586" y="4740898"/>
            <a:ext cx="0" cy="74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89644" y="4758829"/>
            <a:ext cx="0" cy="74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57" y="1387271"/>
            <a:ext cx="972000" cy="97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311" y="2345970"/>
            <a:ext cx="13260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Dr. Han-</a:t>
            </a:r>
            <a:r>
              <a:rPr lang="en-US" sz="105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Mou</a:t>
            </a:r>
            <a:r>
              <a:rPr lang="en-US" sz="105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Tsai</a:t>
            </a:r>
          </a:p>
          <a:p>
            <a:r>
              <a:rPr lang="en-US" sz="105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- 1998</a:t>
            </a:r>
            <a:endParaRPr lang="en-US" sz="1050" b="1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5821" y="5381708"/>
            <a:ext cx="650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IgG purified from protein A-</a:t>
            </a:r>
            <a:r>
              <a:rPr lang="en-US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Sepherose</a:t>
            </a:r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is responsible for </a:t>
            </a:r>
          </a:p>
          <a:p>
            <a:r>
              <a:rPr lang="en-US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the inhibitory activity 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68042" y="1595545"/>
            <a:ext cx="1486244" cy="3181041"/>
          </a:xfrm>
          <a:prstGeom prst="rect">
            <a:avLst/>
          </a:prstGeom>
          <a:noFill/>
          <a:ln w="3810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8952" y="1627418"/>
            <a:ext cx="1442827" cy="3118558"/>
          </a:xfrm>
          <a:prstGeom prst="rect">
            <a:avLst/>
          </a:prstGeom>
          <a:noFill/>
          <a:ln w="5715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76634" y="1606934"/>
            <a:ext cx="1602930" cy="3118558"/>
          </a:xfrm>
          <a:prstGeom prst="rect">
            <a:avLst/>
          </a:prstGeom>
          <a:noFill/>
          <a:ln w="57150" cmpd="sng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487028" y="1489392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87028" y="2254373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150-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87028" y="2986498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86878" y="3733556"/>
            <a:ext cx="444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86728" y="4470701"/>
            <a:ext cx="34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73107" y="1468427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200-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73107" y="2233408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150-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73107" y="2965533"/>
            <a:ext cx="544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72957" y="3712591"/>
            <a:ext cx="444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72807" y="4449736"/>
            <a:ext cx="34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0-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2543" y="1260231"/>
            <a:ext cx="134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50:50 mixing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36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8632" y="862843"/>
            <a:ext cx="8220114" cy="4257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CFFCC"/>
                </a:solidFill>
                <a:latin typeface="Times New Roman"/>
                <a:cs typeface="Times New Roman"/>
              </a:rPr>
              <a:t>Structure of von Willebrand Factor-cleaving Protease (ADAMTS13), a Metalloprotease Involved in Thrombotic Thrombocytopenic Purpura</a:t>
            </a:r>
            <a:r>
              <a:rPr lang="en-US" sz="2800" b="1" baseline="30000" dirty="0" smtClean="0">
                <a:solidFill>
                  <a:srgbClr val="CCFFCC"/>
                </a:solidFill>
                <a:latin typeface="Times New Roman"/>
                <a:cs typeface="Times New Roman"/>
              </a:rPr>
              <a:t>*</a:t>
            </a:r>
          </a:p>
          <a:p>
            <a:endParaRPr lang="en-US" sz="2800" b="1" dirty="0" smtClean="0">
              <a:solidFill>
                <a:srgbClr val="FFD966"/>
              </a:solidFill>
            </a:endParaRPr>
          </a:p>
          <a:p>
            <a:r>
              <a:rPr lang="en-US" sz="2000" b="1" u="sng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Xinglong</a:t>
            </a:r>
            <a:r>
              <a:rPr lang="en-US" sz="20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Zheng</a:t>
            </a:r>
            <a:r>
              <a:rPr lang="en-US" sz="2000" b="1" dirty="0">
                <a:solidFill>
                  <a:srgbClr val="FFD966"/>
                </a:solidFill>
                <a:latin typeface="Times New Roman"/>
                <a:cs typeface="Times New Roman"/>
              </a:rPr>
              <a:t>‡§, Dominic Chung§¶, Thomas K. </a:t>
            </a:r>
            <a:r>
              <a:rPr lang="en-US" sz="2000" b="1" dirty="0" err="1">
                <a:solidFill>
                  <a:srgbClr val="FFD966"/>
                </a:solidFill>
                <a:latin typeface="Times New Roman"/>
                <a:cs typeface="Times New Roman"/>
              </a:rPr>
              <a:t>Takayama</a:t>
            </a:r>
            <a:r>
              <a:rPr lang="en-US" sz="2000" b="1" dirty="0">
                <a:solidFill>
                  <a:srgbClr val="FFD966"/>
                </a:solidFill>
                <a:latin typeface="Times New Roman"/>
                <a:cs typeface="Times New Roman"/>
              </a:rPr>
              <a:t>‖, Elaine M. </a:t>
            </a:r>
            <a:r>
              <a:rPr lang="en-US" sz="2000" b="1" dirty="0" err="1">
                <a:solidFill>
                  <a:srgbClr val="FFD966"/>
                </a:solidFill>
                <a:latin typeface="Times New Roman"/>
                <a:cs typeface="Times New Roman"/>
              </a:rPr>
              <a:t>Majerus</a:t>
            </a:r>
            <a:r>
              <a:rPr lang="en-US" sz="2000" b="1" dirty="0">
                <a:solidFill>
                  <a:srgbClr val="FFD966"/>
                </a:solidFill>
                <a:latin typeface="Times New Roman"/>
                <a:cs typeface="Times New Roman"/>
              </a:rPr>
              <a:t>**, </a:t>
            </a:r>
            <a:r>
              <a:rPr lang="en-US" sz="2000" b="1" dirty="0" smtClean="0">
                <a:solidFill>
                  <a:srgbClr val="FFD966"/>
                </a:solidFill>
                <a:latin typeface="Times New Roman"/>
                <a:cs typeface="Times New Roman"/>
              </a:rPr>
              <a:t>J</a:t>
            </a:r>
            <a:r>
              <a:rPr lang="en-US" sz="2000" b="1" dirty="0">
                <a:solidFill>
                  <a:srgbClr val="FFD966"/>
                </a:solidFill>
                <a:latin typeface="Times New Roman"/>
                <a:cs typeface="Times New Roman"/>
              </a:rPr>
              <a:t>. Evan Sadler*</a:t>
            </a:r>
            <a:r>
              <a:rPr lang="en-US" sz="2000" b="1" dirty="0" smtClean="0">
                <a:solidFill>
                  <a:srgbClr val="FFD966"/>
                </a:solidFill>
                <a:latin typeface="Times New Roman"/>
                <a:cs typeface="Times New Roman"/>
              </a:rPr>
              <a:t>*‡</a:t>
            </a:r>
            <a:r>
              <a:rPr lang="en-US" sz="2000" b="1" dirty="0">
                <a:solidFill>
                  <a:srgbClr val="FFD966"/>
                </a:solidFill>
                <a:latin typeface="Times New Roman"/>
                <a:cs typeface="Times New Roman"/>
              </a:rPr>
              <a:t>§§ and Kazuo </a:t>
            </a:r>
            <a:r>
              <a:rPr lang="en-US" sz="2000" b="1" dirty="0" err="1">
                <a:solidFill>
                  <a:srgbClr val="FFD966"/>
                </a:solidFill>
                <a:latin typeface="Times New Roman"/>
                <a:cs typeface="Times New Roman"/>
              </a:rPr>
              <a:t>Fujikawa</a:t>
            </a:r>
            <a:r>
              <a:rPr lang="en-US" sz="2000" b="1" dirty="0">
                <a:solidFill>
                  <a:srgbClr val="FFD966"/>
                </a:solidFill>
                <a:latin typeface="Times New Roman"/>
                <a:cs typeface="Times New Roman"/>
              </a:rPr>
              <a:t>¶</a:t>
            </a:r>
          </a:p>
          <a:p>
            <a:endParaRPr lang="en-US" sz="2800" baseline="30000" dirty="0">
              <a:solidFill>
                <a:srgbClr val="FFD966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FFD966"/>
                </a:solidFill>
                <a:latin typeface="Times New Roman"/>
                <a:cs typeface="Times New Roman"/>
              </a:rPr>
              <a:t>Departments </a:t>
            </a:r>
            <a:r>
              <a:rPr lang="en-US" sz="2000" dirty="0">
                <a:solidFill>
                  <a:srgbClr val="FFD966"/>
                </a:solidFill>
                <a:latin typeface="Times New Roman"/>
                <a:cs typeface="Times New Roman"/>
              </a:rPr>
              <a:t>of </a:t>
            </a:r>
            <a:r>
              <a:rPr lang="en-US" sz="2000" baseline="30000" dirty="0">
                <a:solidFill>
                  <a:srgbClr val="FFD966"/>
                </a:solidFill>
                <a:latin typeface="Times New Roman"/>
                <a:cs typeface="Times New Roman"/>
              </a:rPr>
              <a:t>‡</a:t>
            </a:r>
            <a:r>
              <a:rPr lang="en-US" sz="2000" dirty="0">
                <a:solidFill>
                  <a:srgbClr val="FFD966"/>
                </a:solidFill>
                <a:latin typeface="Times New Roman"/>
                <a:cs typeface="Times New Roman"/>
              </a:rPr>
              <a:t>Pathology,</a:t>
            </a:r>
            <a:r>
              <a:rPr lang="en-US" sz="2000" baseline="30000" dirty="0">
                <a:solidFill>
                  <a:srgbClr val="FFD966"/>
                </a:solidFill>
                <a:latin typeface="Times New Roman"/>
                <a:cs typeface="Times New Roman"/>
              </a:rPr>
              <a:t> **</a:t>
            </a:r>
            <a:r>
              <a:rPr lang="en-US" sz="2000" dirty="0">
                <a:solidFill>
                  <a:srgbClr val="FFD966"/>
                </a:solidFill>
                <a:latin typeface="Times New Roman"/>
                <a:cs typeface="Times New Roman"/>
              </a:rPr>
              <a:t>Medicine, and </a:t>
            </a:r>
            <a:r>
              <a:rPr lang="en-US" sz="2000" baseline="30000" dirty="0">
                <a:solidFill>
                  <a:srgbClr val="FFD966"/>
                </a:solidFill>
                <a:latin typeface="Times New Roman"/>
                <a:cs typeface="Times New Roman"/>
              </a:rPr>
              <a:t>§§</a:t>
            </a:r>
            <a:r>
              <a:rPr lang="en-US" sz="2000" dirty="0">
                <a:solidFill>
                  <a:srgbClr val="FFD966"/>
                </a:solidFill>
                <a:latin typeface="Times New Roman"/>
                <a:cs typeface="Times New Roman"/>
              </a:rPr>
              <a:t>Biochemistry and Molecular Biophysics and Howard Hughes Medical Institute, Washington University School of Medicine, St. Louis, Missouri 63110 and the Departments of </a:t>
            </a:r>
            <a:r>
              <a:rPr lang="en-US" sz="2000" baseline="30000" dirty="0">
                <a:solidFill>
                  <a:srgbClr val="FFD966"/>
                </a:solidFill>
                <a:latin typeface="Times New Roman"/>
                <a:cs typeface="Times New Roman"/>
              </a:rPr>
              <a:t>¶</a:t>
            </a:r>
            <a:r>
              <a:rPr lang="en-US" sz="2000" dirty="0">
                <a:solidFill>
                  <a:srgbClr val="FFD966"/>
                </a:solidFill>
                <a:latin typeface="Times New Roman"/>
                <a:cs typeface="Times New Roman"/>
              </a:rPr>
              <a:t>Biochemistry and </a:t>
            </a:r>
            <a:r>
              <a:rPr lang="en-US" sz="2000" baseline="30000" dirty="0" smtClean="0">
                <a:solidFill>
                  <a:srgbClr val="FFD966"/>
                </a:solidFill>
                <a:latin typeface="Times New Roman"/>
                <a:cs typeface="Times New Roman"/>
              </a:rPr>
              <a:t>‖</a:t>
            </a:r>
            <a:r>
              <a:rPr lang="en-US" sz="2000" baseline="30000" dirty="0" err="1" smtClean="0">
                <a:solidFill>
                  <a:srgbClr val="FFD966"/>
                </a:solidFill>
                <a:latin typeface="Times New Roman"/>
                <a:cs typeface="Times New Roman"/>
              </a:rPr>
              <a:t>I</a:t>
            </a:r>
            <a:r>
              <a:rPr lang="en-US" sz="2000" dirty="0" err="1" smtClean="0">
                <a:solidFill>
                  <a:srgbClr val="FFD966"/>
                </a:solidFill>
                <a:latin typeface="Times New Roman"/>
                <a:cs typeface="Times New Roman"/>
              </a:rPr>
              <a:t>Urology</a:t>
            </a:r>
            <a:r>
              <a:rPr lang="en-US" sz="2000" dirty="0">
                <a:solidFill>
                  <a:srgbClr val="FFD966"/>
                </a:solidFill>
                <a:latin typeface="Times New Roman"/>
                <a:cs typeface="Times New Roman"/>
              </a:rPr>
              <a:t>, University of Washington, Seattle, Washington 98195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546" y="349450"/>
            <a:ext cx="8131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dirty="0">
                <a:solidFill>
                  <a:srgbClr val="FFD966"/>
                </a:solidFill>
                <a:latin typeface="Arial"/>
                <a:cs typeface="Arial"/>
              </a:rPr>
              <a:t>J Biol Chem. 2001 Nov 2;276(44):41059-63. Epub 2001 Sep 13.</a:t>
            </a:r>
            <a:endParaRPr lang="en-US" sz="1400" dirty="0">
              <a:solidFill>
                <a:srgbClr val="FFD96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1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1424" y="313639"/>
            <a:ext cx="720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Black"/>
                <a:cs typeface="Arial Black"/>
              </a:rPr>
              <a:t>Landmark discoveries toward our understanding of the pathogenesis of TTP</a:t>
            </a:r>
            <a:endParaRPr lang="en-US" sz="2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74246" y="2234144"/>
            <a:ext cx="2883199" cy="476655"/>
          </a:xfrm>
          <a:prstGeom prst="roundRect">
            <a:avLst/>
          </a:prstGeom>
          <a:solidFill>
            <a:srgbClr val="FFCB66"/>
          </a:solidFill>
          <a:ln w="12700" cmpd="sng">
            <a:solidFill>
              <a:srgbClr val="4F81BD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57445" y="2234144"/>
            <a:ext cx="834073" cy="476655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00995" y="2234144"/>
            <a:ext cx="1416757" cy="47665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782172" y="1792077"/>
            <a:ext cx="70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-1924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218" y="3080771"/>
            <a:ext cx="150586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</a:t>
            </a:r>
            <a:r>
              <a:rPr lang="en-US" sz="1800" baseline="30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st</a:t>
            </a:r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case</a:t>
            </a:r>
          </a:p>
          <a:p>
            <a:r>
              <a: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description</a:t>
            </a:r>
          </a:p>
          <a:p>
            <a:endParaRPr lang="en-US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endParaRPr lang="en-US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sz="18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Moschcowitz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797014" y="2697210"/>
            <a:ext cx="479475" cy="412689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134257" y="1615065"/>
            <a:ext cx="2516933" cy="4303788"/>
            <a:chOff x="5430907" y="1678164"/>
            <a:chExt cx="2516933" cy="430378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636171" y="2793388"/>
              <a:ext cx="674885" cy="421398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5245459" y="1863612"/>
              <a:ext cx="70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  <a:latin typeface="Arial"/>
                  <a:cs typeface="Arial"/>
                </a:rPr>
                <a:t>-2001</a:t>
              </a:r>
              <a:endParaRPr lang="en-US" sz="1600" dirty="0">
                <a:solidFill>
                  <a:srgbClr val="FF66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4285" y="3119629"/>
              <a:ext cx="1493555" cy="286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Identification</a:t>
              </a: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&amp; cloning of </a:t>
              </a: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ADAMTS13</a:t>
              </a:r>
            </a:p>
            <a:p>
              <a:endPara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Gerritsen</a:t>
              </a:r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Fujikawa</a:t>
              </a:r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Soejima</a:t>
              </a:r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smtClean="0">
                  <a:solidFill>
                    <a:srgbClr val="FF6600"/>
                  </a:solidFill>
                  <a:latin typeface="Arial"/>
                  <a:cs typeface="Arial"/>
                </a:rPr>
                <a:t>Zheng </a:t>
              </a:r>
              <a:endParaRPr lang="en-US" sz="1800" dirty="0">
                <a:solidFill>
                  <a:srgbClr val="FF6600"/>
                </a:solidFill>
                <a:latin typeface="Arial"/>
                <a:cs typeface="Arial"/>
              </a:endParaRP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Levy</a:t>
              </a:r>
              <a:endPara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24" name="Explosion 2 23"/>
          <p:cNvSpPr/>
          <p:nvPr/>
        </p:nvSpPr>
        <p:spPr>
          <a:xfrm>
            <a:off x="5710767" y="1975359"/>
            <a:ext cx="1403824" cy="824310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TTP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4031" y="1599717"/>
            <a:ext cx="2204701" cy="3225833"/>
            <a:chOff x="2610681" y="1662816"/>
            <a:chExt cx="2204701" cy="3225833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3813331" y="1855176"/>
              <a:ext cx="7232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-1982</a:t>
              </a:r>
              <a:endPara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70994" y="3134322"/>
              <a:ext cx="1544388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Ultra large</a:t>
              </a: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VWF</a:t>
              </a: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“evil </a:t>
              </a:r>
              <a:r>
                <a:rPr lang="en-US" sz="1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humour</a:t>
              </a:r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”</a:t>
              </a:r>
            </a:p>
            <a:p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Moake</a:t>
              </a:r>
              <a:endPara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219983" y="2738616"/>
              <a:ext cx="0" cy="39910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16200000">
              <a:off x="3529690" y="1851404"/>
              <a:ext cx="70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-1978</a:t>
              </a:r>
              <a:endPara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2610681" y="2782877"/>
              <a:ext cx="1236904" cy="431909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858839" y="1597922"/>
            <a:ext cx="1211126" cy="3505124"/>
            <a:chOff x="2155489" y="1661021"/>
            <a:chExt cx="1211126" cy="3505124"/>
          </a:xfrm>
        </p:grpSpPr>
        <p:sp>
          <p:nvSpPr>
            <p:cNvPr id="25" name="TextBox 24"/>
            <p:cNvSpPr txBox="1"/>
            <p:nvPr/>
          </p:nvSpPr>
          <p:spPr>
            <a:xfrm rot="16200000">
              <a:off x="2839719" y="1846469"/>
              <a:ext cx="70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-1960</a:t>
              </a:r>
              <a:endPara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55489" y="3134820"/>
              <a:ext cx="121112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Plasma</a:t>
              </a: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factor</a:t>
              </a:r>
            </a:p>
            <a:p>
              <a:r>
                <a:rPr lang="en-US" sz="18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d</a:t>
              </a:r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eficiency</a:t>
              </a:r>
            </a:p>
            <a:p>
              <a:endPara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Schulman</a:t>
              </a: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Upshaw</a:t>
              </a:r>
              <a:endPara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2610681" y="2793388"/>
              <a:ext cx="621876" cy="421398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453702" y="1615062"/>
            <a:ext cx="1519479" cy="3487984"/>
            <a:chOff x="4750352" y="1678161"/>
            <a:chExt cx="1519479" cy="3487984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4760229" y="1863609"/>
              <a:ext cx="70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-1997</a:t>
              </a:r>
              <a:endPara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989283" y="1870340"/>
              <a:ext cx="709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-1998</a:t>
              </a:r>
              <a:endPara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0352" y="3134820"/>
              <a:ext cx="151947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VWF-</a:t>
              </a:r>
              <a:r>
                <a:rPr lang="en-US" sz="1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cp</a:t>
              </a:r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 &amp;</a:t>
              </a: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autoantibody</a:t>
              </a:r>
            </a:p>
            <a:p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endPara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Furlan</a:t>
              </a:r>
              <a:endParaRPr lang="en-US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  <a:p>
              <a:r>
                <a:rPr lang="en-US" sz="18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/>
                  <a:cs typeface="Arial"/>
                </a:rPr>
                <a:t>Tsai</a:t>
              </a:r>
              <a:endPara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96008" y="2720254"/>
              <a:ext cx="115174" cy="379610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384236" y="2784679"/>
              <a:ext cx="0" cy="388319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Explosion 2 30"/>
          <p:cNvSpPr/>
          <p:nvPr/>
        </p:nvSpPr>
        <p:spPr>
          <a:xfrm rot="641628">
            <a:off x="6504869" y="1885907"/>
            <a:ext cx="2361125" cy="121732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Other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diseases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90305" y="6359768"/>
            <a:ext cx="3480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D966"/>
                </a:solidFill>
              </a:rPr>
              <a:t>Saha</a:t>
            </a:r>
            <a:r>
              <a:rPr lang="en-US" sz="1400" dirty="0" smtClean="0">
                <a:solidFill>
                  <a:srgbClr val="FFD966"/>
                </a:solidFill>
              </a:rPr>
              <a:t>, McDaniel, Zheng. JTH 2017 (submitted)</a:t>
            </a:r>
            <a:endParaRPr lang="en-US" sz="1400" dirty="0">
              <a:solidFill>
                <a:srgbClr val="FFD966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064847" y="5226539"/>
            <a:ext cx="4337538" cy="523220"/>
            <a:chOff x="1064847" y="5226539"/>
            <a:chExt cx="4337538" cy="523220"/>
          </a:xfrm>
        </p:grpSpPr>
        <p:sp>
          <p:nvSpPr>
            <p:cNvPr id="28" name="TextBox 27"/>
            <p:cNvSpPr txBox="1"/>
            <p:nvPr/>
          </p:nvSpPr>
          <p:spPr>
            <a:xfrm>
              <a:off x="2774459" y="5226539"/>
              <a:ext cx="1561871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D966"/>
                  </a:solidFill>
                  <a:latin typeface="Arial"/>
                  <a:cs typeface="Arial"/>
                </a:rPr>
                <a:t>87 years</a:t>
              </a:r>
              <a:endParaRPr lang="en-US" sz="2800" dirty="0">
                <a:solidFill>
                  <a:srgbClr val="FFD966"/>
                </a:solidFill>
                <a:latin typeface="Arial"/>
                <a:cs typeface="Arial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064847" y="5236307"/>
              <a:ext cx="4337538" cy="0"/>
            </a:xfrm>
            <a:prstGeom prst="straightConnector1">
              <a:avLst/>
            </a:prstGeom>
            <a:ln w="38100" cmpd="sng">
              <a:solidFill>
                <a:schemeClr val="accent4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47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1823</Words>
  <Application>Microsoft Office PowerPoint</Application>
  <PresentationFormat>On-screen Show (4:3)</PresentationFormat>
  <Paragraphs>484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MS PGothic</vt:lpstr>
      <vt:lpstr>MS PGothic</vt:lpstr>
      <vt:lpstr>宋体</vt:lpstr>
      <vt:lpstr>宋体</vt:lpstr>
      <vt:lpstr>Arial</vt:lpstr>
      <vt:lpstr>Arial Black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Thrombotic Thrombocytopenic Purpura  From bench to bedside     Long Zheng, M.D., Ph.D.   Robert B. &amp; Jean Adams Professor  Director, Division of Laboratory Medicine,  Department of Pathology,  University of Alabama at Birmingham,   Birmingham, AL 35249</vt:lpstr>
      <vt:lpstr>PowerPoint Presentation</vt:lpstr>
      <vt:lpstr>PowerPoint Presentation</vt:lpstr>
      <vt:lpstr>PowerPoint Presentation</vt:lpstr>
      <vt:lpstr>Plasma exchange work is the only effective therapy</vt:lpstr>
      <vt:lpstr>PowerPoint Presentation</vt:lpstr>
      <vt:lpstr>Autoantibodies against VWF-cleaving protease  detected in most patients with acquired TTP</vt:lpstr>
      <vt:lpstr>PowerPoint Presentation</vt:lpstr>
      <vt:lpstr>PowerPoint Presentation</vt:lpstr>
      <vt:lpstr>PowerPoint Presentation</vt:lpstr>
      <vt:lpstr>PowerPoint Presentation</vt:lpstr>
      <vt:lpstr>Age of onset for the 1st thrombocytopenia in patients with hereditary TTP varies greatly</vt:lpstr>
      <vt:lpstr>What could be a potential trigger?</vt:lpstr>
      <vt:lpstr>PowerPoint Presentation</vt:lpstr>
      <vt:lpstr>How is ADAMTS13 test performed?</vt:lpstr>
      <vt:lpstr>PowerPoint Presentation</vt:lpstr>
      <vt:lpstr>PowerPoint Presentation</vt:lpstr>
      <vt:lpstr>How do you treat TTP?</vt:lpstr>
      <vt:lpstr>Platelet counts in patients with hereditary TTP after plasma infusion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Platelet-delivered rADAMTS13 reduces the rate of thrombus formation in mesenteric arteriole after FeCl3 injury </vt:lpstr>
      <vt:lpstr>PowerPoint Presentation</vt:lpstr>
      <vt:lpstr>PowerPoint Presentation</vt:lpstr>
      <vt:lpstr>PowerPoint Presentation</vt:lpstr>
      <vt:lpstr>Anfibatide protects Adamts13-/- mice against Shigatoxin-induced TTP in a dose-dependent manner</vt:lpstr>
      <vt:lpstr>Anfibatide eliminates microvascular thrombosis in Adamts13-/- mice after shigatoxin challenge</vt:lpstr>
      <vt:lpstr>Take home…...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Tamburr</dc:creator>
  <cp:lastModifiedBy>Kyle Taylor</cp:lastModifiedBy>
  <cp:revision>267</cp:revision>
  <dcterms:created xsi:type="dcterms:W3CDTF">2015-07-14T11:28:03Z</dcterms:created>
  <dcterms:modified xsi:type="dcterms:W3CDTF">2017-04-04T16:25:01Z</dcterms:modified>
</cp:coreProperties>
</file>