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Lst>
  <p:handoutMasterIdLst>
    <p:handoutMasterId r:id="rId43"/>
  </p:handoutMasterIdLst>
  <p:sldIdLst>
    <p:sldId id="256" r:id="rId3"/>
    <p:sldId id="257" r:id="rId4"/>
    <p:sldId id="258" r:id="rId5"/>
    <p:sldId id="259" r:id="rId6"/>
    <p:sldId id="260" r:id="rId7"/>
    <p:sldId id="277" r:id="rId8"/>
    <p:sldId id="261" r:id="rId9"/>
    <p:sldId id="262" r:id="rId10"/>
    <p:sldId id="263" r:id="rId11"/>
    <p:sldId id="273" r:id="rId12"/>
    <p:sldId id="274" r:id="rId13"/>
    <p:sldId id="275" r:id="rId14"/>
    <p:sldId id="276" r:id="rId15"/>
    <p:sldId id="283" r:id="rId16"/>
    <p:sldId id="284" r:id="rId17"/>
    <p:sldId id="278" r:id="rId18"/>
    <p:sldId id="279" r:id="rId19"/>
    <p:sldId id="280" r:id="rId20"/>
    <p:sldId id="281" r:id="rId21"/>
    <p:sldId id="282" r:id="rId22"/>
    <p:sldId id="264" r:id="rId23"/>
    <p:sldId id="266" r:id="rId24"/>
    <p:sldId id="267" r:id="rId25"/>
    <p:sldId id="268" r:id="rId26"/>
    <p:sldId id="269" r:id="rId27"/>
    <p:sldId id="270" r:id="rId28"/>
    <p:sldId id="271" r:id="rId29"/>
    <p:sldId id="272" r:id="rId30"/>
    <p:sldId id="286" r:id="rId31"/>
    <p:sldId id="287" r:id="rId32"/>
    <p:sldId id="285" r:id="rId33"/>
    <p:sldId id="265" r:id="rId34"/>
    <p:sldId id="288" r:id="rId35"/>
    <p:sldId id="289" r:id="rId36"/>
    <p:sldId id="290" r:id="rId37"/>
    <p:sldId id="291" r:id="rId38"/>
    <p:sldId id="292" r:id="rId39"/>
    <p:sldId id="293" r:id="rId40"/>
    <p:sldId id="296" r:id="rId41"/>
    <p:sldId id="295"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6633"/>
    <a:srgbClr val="1C1C1C"/>
    <a:srgbClr val="EAEAEA"/>
    <a:srgbClr val="CCFFCC"/>
    <a:srgbClr val="FF3399"/>
    <a:srgbClr val="FFCC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93" autoAdjust="0"/>
  </p:normalViewPr>
  <p:slideViewPr>
    <p:cSldViewPr>
      <p:cViewPr varScale="1">
        <p:scale>
          <a:sx n="111" d="100"/>
          <a:sy n="111" d="100"/>
        </p:scale>
        <p:origin x="-10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sz="1200">
                <a:latin typeface="Times"/>
              </a:defRPr>
            </a:lvl1pPr>
          </a:lstStyle>
          <a:p>
            <a:pPr>
              <a:defRPr/>
            </a:pPr>
            <a:endParaRPr lang="en-US" alt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sz="1200">
                <a:latin typeface="Times"/>
              </a:defRPr>
            </a:lvl1pPr>
          </a:lstStyle>
          <a:p>
            <a:pPr>
              <a:defRPr/>
            </a:pPr>
            <a:endParaRPr lang="en-US" alt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sz="1200">
                <a:latin typeface="Times"/>
              </a:defRPr>
            </a:lvl1pPr>
          </a:lstStyle>
          <a:p>
            <a:pPr>
              <a:defRPr/>
            </a:pPr>
            <a:endParaRPr lang="en-US" alt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a:defRPr>
            </a:lvl1pPr>
          </a:lstStyle>
          <a:p>
            <a:pPr>
              <a:defRPr/>
            </a:pPr>
            <a:fld id="{545DE269-8410-4488-B6DB-9E1E1DF2BED7}" type="slidenum">
              <a:rPr lang="en-US" altLang="en-US"/>
              <a:pPr>
                <a:defRPr/>
              </a:pPr>
              <a:t>‹#›</a:t>
            </a:fld>
            <a:endParaRPr lang="en-US" altLang="en-US"/>
          </a:p>
        </p:txBody>
      </p:sp>
    </p:spTree>
    <p:extLst>
      <p:ext uri="{BB962C8B-B14F-4D97-AF65-F5344CB8AC3E}">
        <p14:creationId xmlns:p14="http://schemas.microsoft.com/office/powerpoint/2010/main" val="2669582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0647E-A1AF-4CA6-A93D-19191D29A761}" type="slidenum">
              <a:rPr lang="en-US"/>
              <a:pPr>
                <a:defRPr/>
              </a:pPr>
              <a:t>‹#›</a:t>
            </a:fld>
            <a:endParaRPr lang="en-US"/>
          </a:p>
        </p:txBody>
      </p:sp>
    </p:spTree>
    <p:extLst>
      <p:ext uri="{BB962C8B-B14F-4D97-AF65-F5344CB8AC3E}">
        <p14:creationId xmlns:p14="http://schemas.microsoft.com/office/powerpoint/2010/main" val="261233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0C6BC0-AF84-4D04-AC38-7713C97D621D}" type="slidenum">
              <a:rPr lang="en-US"/>
              <a:pPr>
                <a:defRPr/>
              </a:pPr>
              <a:t>‹#›</a:t>
            </a:fld>
            <a:endParaRPr lang="en-US"/>
          </a:p>
        </p:txBody>
      </p:sp>
    </p:spTree>
    <p:extLst>
      <p:ext uri="{BB962C8B-B14F-4D97-AF65-F5344CB8AC3E}">
        <p14:creationId xmlns:p14="http://schemas.microsoft.com/office/powerpoint/2010/main" val="237538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B7DC4-D47E-4122-B066-4B4B365DD689}" type="slidenum">
              <a:rPr lang="en-US"/>
              <a:pPr>
                <a:defRPr/>
              </a:pPr>
              <a:t>‹#›</a:t>
            </a:fld>
            <a:endParaRPr lang="en-US"/>
          </a:p>
        </p:txBody>
      </p:sp>
    </p:spTree>
    <p:extLst>
      <p:ext uri="{BB962C8B-B14F-4D97-AF65-F5344CB8AC3E}">
        <p14:creationId xmlns:p14="http://schemas.microsoft.com/office/powerpoint/2010/main" val="5591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7890"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378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125D35-AD9C-44E7-980D-DE77507B4159}" type="slidenum">
              <a:rPr lang="en-US"/>
              <a:pPr>
                <a:defRPr/>
              </a:pPr>
              <a:t>‹#›</a:t>
            </a:fld>
            <a:endParaRPr lang="en-US"/>
          </a:p>
        </p:txBody>
      </p:sp>
    </p:spTree>
    <p:extLst>
      <p:ext uri="{BB962C8B-B14F-4D97-AF65-F5344CB8AC3E}">
        <p14:creationId xmlns:p14="http://schemas.microsoft.com/office/powerpoint/2010/main" val="2173870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9E4018-4549-4B5A-A567-2EA792B5FDAA}" type="slidenum">
              <a:rPr lang="en-US"/>
              <a:pPr>
                <a:defRPr/>
              </a:pPr>
              <a:t>‹#›</a:t>
            </a:fld>
            <a:endParaRPr lang="en-US"/>
          </a:p>
        </p:txBody>
      </p:sp>
    </p:spTree>
    <p:extLst>
      <p:ext uri="{BB962C8B-B14F-4D97-AF65-F5344CB8AC3E}">
        <p14:creationId xmlns:p14="http://schemas.microsoft.com/office/powerpoint/2010/main" val="395675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6EA416-5F9D-44BB-A447-CFC24F4B9B4D}" type="slidenum">
              <a:rPr lang="en-US"/>
              <a:pPr>
                <a:defRPr/>
              </a:pPr>
              <a:t>‹#›</a:t>
            </a:fld>
            <a:endParaRPr lang="en-US"/>
          </a:p>
        </p:txBody>
      </p:sp>
    </p:spTree>
    <p:extLst>
      <p:ext uri="{BB962C8B-B14F-4D97-AF65-F5344CB8AC3E}">
        <p14:creationId xmlns:p14="http://schemas.microsoft.com/office/powerpoint/2010/main" val="3580442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CC588F-A117-4747-9C0F-7766EB46AF38}" type="slidenum">
              <a:rPr lang="en-US"/>
              <a:pPr>
                <a:defRPr/>
              </a:pPr>
              <a:t>‹#›</a:t>
            </a:fld>
            <a:endParaRPr lang="en-US"/>
          </a:p>
        </p:txBody>
      </p:sp>
    </p:spTree>
    <p:extLst>
      <p:ext uri="{BB962C8B-B14F-4D97-AF65-F5344CB8AC3E}">
        <p14:creationId xmlns:p14="http://schemas.microsoft.com/office/powerpoint/2010/main" val="1040440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299000-5D1A-450B-994E-2FD29C6F7C63}" type="slidenum">
              <a:rPr lang="en-US"/>
              <a:pPr>
                <a:defRPr/>
              </a:pPr>
              <a:t>‹#›</a:t>
            </a:fld>
            <a:endParaRPr lang="en-US"/>
          </a:p>
        </p:txBody>
      </p:sp>
    </p:spTree>
    <p:extLst>
      <p:ext uri="{BB962C8B-B14F-4D97-AF65-F5344CB8AC3E}">
        <p14:creationId xmlns:p14="http://schemas.microsoft.com/office/powerpoint/2010/main" val="34523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07596C-C90D-4EEF-AB4B-CF9259DADFE2}" type="slidenum">
              <a:rPr lang="en-US"/>
              <a:pPr>
                <a:defRPr/>
              </a:pPr>
              <a:t>‹#›</a:t>
            </a:fld>
            <a:endParaRPr lang="en-US"/>
          </a:p>
        </p:txBody>
      </p:sp>
    </p:spTree>
    <p:extLst>
      <p:ext uri="{BB962C8B-B14F-4D97-AF65-F5344CB8AC3E}">
        <p14:creationId xmlns:p14="http://schemas.microsoft.com/office/powerpoint/2010/main" val="1689052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EB5B16-57BB-4C6D-B082-F1B48AE18EBF}" type="slidenum">
              <a:rPr lang="en-US"/>
              <a:pPr>
                <a:defRPr/>
              </a:pPr>
              <a:t>‹#›</a:t>
            </a:fld>
            <a:endParaRPr lang="en-US"/>
          </a:p>
        </p:txBody>
      </p:sp>
    </p:spTree>
    <p:extLst>
      <p:ext uri="{BB962C8B-B14F-4D97-AF65-F5344CB8AC3E}">
        <p14:creationId xmlns:p14="http://schemas.microsoft.com/office/powerpoint/2010/main" val="3494349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CD7863-BB69-4FF9-A3E5-C26D4B88F6EE}" type="slidenum">
              <a:rPr lang="en-US"/>
              <a:pPr>
                <a:defRPr/>
              </a:pPr>
              <a:t>‹#›</a:t>
            </a:fld>
            <a:endParaRPr lang="en-US"/>
          </a:p>
        </p:txBody>
      </p:sp>
    </p:spTree>
    <p:extLst>
      <p:ext uri="{BB962C8B-B14F-4D97-AF65-F5344CB8AC3E}">
        <p14:creationId xmlns:p14="http://schemas.microsoft.com/office/powerpoint/2010/main" val="158918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53AEE-687D-449D-B3BB-3E33F799352D}" type="slidenum">
              <a:rPr lang="en-US"/>
              <a:pPr>
                <a:defRPr/>
              </a:pPr>
              <a:t>‹#›</a:t>
            </a:fld>
            <a:endParaRPr lang="en-US"/>
          </a:p>
        </p:txBody>
      </p:sp>
    </p:spTree>
    <p:extLst>
      <p:ext uri="{BB962C8B-B14F-4D97-AF65-F5344CB8AC3E}">
        <p14:creationId xmlns:p14="http://schemas.microsoft.com/office/powerpoint/2010/main" val="943131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33A80-85EE-472D-823D-66A1AC7C0154}" type="slidenum">
              <a:rPr lang="en-US"/>
              <a:pPr>
                <a:defRPr/>
              </a:pPr>
              <a:t>‹#›</a:t>
            </a:fld>
            <a:endParaRPr lang="en-US"/>
          </a:p>
        </p:txBody>
      </p:sp>
    </p:spTree>
    <p:extLst>
      <p:ext uri="{BB962C8B-B14F-4D97-AF65-F5344CB8AC3E}">
        <p14:creationId xmlns:p14="http://schemas.microsoft.com/office/powerpoint/2010/main" val="34047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D50485-B6B0-433F-8446-90C0EA8AD9C3}" type="slidenum">
              <a:rPr lang="en-US"/>
              <a:pPr>
                <a:defRPr/>
              </a:pPr>
              <a:t>‹#›</a:t>
            </a:fld>
            <a:endParaRPr lang="en-US"/>
          </a:p>
        </p:txBody>
      </p:sp>
    </p:spTree>
    <p:extLst>
      <p:ext uri="{BB962C8B-B14F-4D97-AF65-F5344CB8AC3E}">
        <p14:creationId xmlns:p14="http://schemas.microsoft.com/office/powerpoint/2010/main" val="78221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A7835B-08A3-46AE-9838-082550F0FEFD}" type="slidenum">
              <a:rPr lang="en-US"/>
              <a:pPr>
                <a:defRPr/>
              </a:pPr>
              <a:t>‹#›</a:t>
            </a:fld>
            <a:endParaRPr lang="en-US"/>
          </a:p>
        </p:txBody>
      </p:sp>
    </p:spTree>
    <p:extLst>
      <p:ext uri="{BB962C8B-B14F-4D97-AF65-F5344CB8AC3E}">
        <p14:creationId xmlns:p14="http://schemas.microsoft.com/office/powerpoint/2010/main" val="225230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D3F638-B316-425B-B911-A36452D6FF3B}" type="slidenum">
              <a:rPr lang="en-US"/>
              <a:pPr>
                <a:defRPr/>
              </a:pPr>
              <a:t>‹#›</a:t>
            </a:fld>
            <a:endParaRPr lang="en-US"/>
          </a:p>
        </p:txBody>
      </p:sp>
    </p:spTree>
    <p:extLst>
      <p:ext uri="{BB962C8B-B14F-4D97-AF65-F5344CB8AC3E}">
        <p14:creationId xmlns:p14="http://schemas.microsoft.com/office/powerpoint/2010/main" val="41253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BEA46C-6DC8-42D8-9377-7F35AE90EE81}" type="slidenum">
              <a:rPr lang="en-US"/>
              <a:pPr>
                <a:defRPr/>
              </a:pPr>
              <a:t>‹#›</a:t>
            </a:fld>
            <a:endParaRPr lang="en-US"/>
          </a:p>
        </p:txBody>
      </p:sp>
    </p:spTree>
    <p:extLst>
      <p:ext uri="{BB962C8B-B14F-4D97-AF65-F5344CB8AC3E}">
        <p14:creationId xmlns:p14="http://schemas.microsoft.com/office/powerpoint/2010/main" val="374930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E0687-E5D3-4B78-9D7B-B6AF925E8924}" type="slidenum">
              <a:rPr lang="en-US"/>
              <a:pPr>
                <a:defRPr/>
              </a:pPr>
              <a:t>‹#›</a:t>
            </a:fld>
            <a:endParaRPr lang="en-US"/>
          </a:p>
        </p:txBody>
      </p:sp>
    </p:spTree>
    <p:extLst>
      <p:ext uri="{BB962C8B-B14F-4D97-AF65-F5344CB8AC3E}">
        <p14:creationId xmlns:p14="http://schemas.microsoft.com/office/powerpoint/2010/main" val="63975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B02A9B-E928-45F0-B537-BDB8BBC071B2}" type="slidenum">
              <a:rPr lang="en-US"/>
              <a:pPr>
                <a:defRPr/>
              </a:pPr>
              <a:t>‹#›</a:t>
            </a:fld>
            <a:endParaRPr lang="en-US"/>
          </a:p>
        </p:txBody>
      </p:sp>
    </p:spTree>
    <p:extLst>
      <p:ext uri="{BB962C8B-B14F-4D97-AF65-F5344CB8AC3E}">
        <p14:creationId xmlns:p14="http://schemas.microsoft.com/office/powerpoint/2010/main" val="122480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6F1F6C-8866-4294-B818-3D9CF16F5DBA}" type="slidenum">
              <a:rPr lang="en-US"/>
              <a:pPr>
                <a:defRPr/>
              </a:pPr>
              <a:t>‹#›</a:t>
            </a:fld>
            <a:endParaRPr lang="en-US"/>
          </a:p>
        </p:txBody>
      </p:sp>
    </p:spTree>
    <p:extLst>
      <p:ext uri="{BB962C8B-B14F-4D97-AF65-F5344CB8AC3E}">
        <p14:creationId xmlns:p14="http://schemas.microsoft.com/office/powerpoint/2010/main" val="3249677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98919D-E47A-44E5-907F-2AFB4E1EF5B9}" type="slidenum">
              <a:rPr lang="en-US"/>
              <a:pPr>
                <a:defRPr/>
              </a:pPr>
              <a:t>‹#›</a:t>
            </a:fld>
            <a:endParaRPr lang="en-US"/>
          </a:p>
        </p:txBody>
      </p:sp>
    </p:spTree>
    <p:extLst>
      <p:ext uri="{BB962C8B-B14F-4D97-AF65-F5344CB8AC3E}">
        <p14:creationId xmlns:p14="http://schemas.microsoft.com/office/powerpoint/2010/main" val="294322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094781-244E-443B-8DCF-DFF0F9B481AC}" type="slidenum">
              <a:rPr lang="en-US"/>
              <a:pPr>
                <a:defRPr/>
              </a:pPr>
              <a:t>‹#›</a:t>
            </a:fld>
            <a:endParaRPr lang="en-US"/>
          </a:p>
        </p:txBody>
      </p:sp>
    </p:spTree>
    <p:extLst>
      <p:ext uri="{BB962C8B-B14F-4D97-AF65-F5344CB8AC3E}">
        <p14:creationId xmlns:p14="http://schemas.microsoft.com/office/powerpoint/2010/main" val="84885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B0E70CC-C478-4DEF-9086-9B2FB30AAC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F15B6C1E-F6B1-419C-BA70-B71525256F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defRPr/>
            </a:pPr>
            <a:r>
              <a:rPr lang="en-US" sz="8000" b="1" smtClean="0"/>
              <a:t>The Specimen</a:t>
            </a:r>
          </a:p>
        </p:txBody>
      </p:sp>
      <p:sp>
        <p:nvSpPr>
          <p:cNvPr id="15363" name="Rectangle 3"/>
          <p:cNvSpPr>
            <a:spLocks noGrp="1" noChangeArrowheads="1"/>
          </p:cNvSpPr>
          <p:nvPr>
            <p:ph type="subTitle" idx="1"/>
          </p:nvPr>
        </p:nvSpPr>
        <p:spPr>
          <a:xfrm>
            <a:off x="685800" y="3581400"/>
            <a:ext cx="8001000" cy="1143000"/>
          </a:xfrm>
        </p:spPr>
        <p:txBody>
          <a:bodyPr/>
          <a:lstStyle/>
          <a:p>
            <a:pPr eaLnBrk="1" hangingPunct="1">
              <a:defRPr/>
            </a:pPr>
            <a:r>
              <a:rPr lang="en-US" sz="4400" smtClean="0">
                <a:solidFill>
                  <a:srgbClr val="33CC33"/>
                </a:solidFill>
              </a:rPr>
              <a:t>What It’s All About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4800" b="1" smtClean="0"/>
              <a:t>Urine Cultures -  </a:t>
            </a:r>
            <a:br>
              <a:rPr lang="en-US" sz="4800" b="1" smtClean="0"/>
            </a:br>
            <a:r>
              <a:rPr lang="en-US" sz="4800" b="1" smtClean="0"/>
              <a:t>the dilemma!</a:t>
            </a:r>
          </a:p>
        </p:txBody>
      </p:sp>
      <p:sp>
        <p:nvSpPr>
          <p:cNvPr id="41987" name="Rectangle 3"/>
          <p:cNvSpPr>
            <a:spLocks noGrp="1" noChangeArrowheads="1"/>
          </p:cNvSpPr>
          <p:nvPr>
            <p:ph type="body" idx="1"/>
          </p:nvPr>
        </p:nvSpPr>
        <p:spPr/>
        <p:txBody>
          <a:bodyPr/>
          <a:lstStyle/>
          <a:p>
            <a:pPr eaLnBrk="1" hangingPunct="1">
              <a:defRPr/>
            </a:pPr>
            <a:r>
              <a:rPr lang="en-US" smtClean="0"/>
              <a:t>“Why can’t I send my urine culture to Quest in a sterile cup? My hospital lets me do it?”</a:t>
            </a:r>
          </a:p>
          <a:p>
            <a:pPr eaLnBrk="1" hangingPunct="1">
              <a:defRPr/>
            </a:pPr>
            <a:r>
              <a:rPr lang="en-US" smtClean="0"/>
              <a:t>The answer is </a:t>
            </a:r>
            <a:r>
              <a:rPr lang="en-US" i="1" u="sng" smtClean="0"/>
              <a:t>mathematics</a:t>
            </a:r>
            <a:r>
              <a:rPr lang="en-US" smtClean="0"/>
              <a:t> ….. and bacterial growth</a:t>
            </a:r>
          </a:p>
          <a:p>
            <a:pPr eaLnBrk="1" hangingPunct="1">
              <a:defRPr/>
            </a:pPr>
            <a:r>
              <a:rPr lang="en-US" smtClean="0"/>
              <a:t>A positive urine culture is generally agreed to be &gt;100,000 colonies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b="1" smtClean="0"/>
              <a:t>Urine Cultures -</a:t>
            </a:r>
            <a:br>
              <a:rPr lang="en-US" sz="4000" b="1" smtClean="0"/>
            </a:br>
            <a:r>
              <a:rPr lang="en-US" sz="4000" b="1" smtClean="0"/>
              <a:t>the dilemma, cont’d</a:t>
            </a:r>
          </a:p>
        </p:txBody>
      </p:sp>
      <p:sp>
        <p:nvSpPr>
          <p:cNvPr id="43011" name="Rectangle 3"/>
          <p:cNvSpPr>
            <a:spLocks noGrp="1" noChangeArrowheads="1"/>
          </p:cNvSpPr>
          <p:nvPr>
            <p:ph type="body" idx="1"/>
          </p:nvPr>
        </p:nvSpPr>
        <p:spPr/>
        <p:txBody>
          <a:bodyPr/>
          <a:lstStyle/>
          <a:p>
            <a:pPr eaLnBrk="1" hangingPunct="1">
              <a:lnSpc>
                <a:spcPct val="90000"/>
              </a:lnSpc>
              <a:defRPr/>
            </a:pPr>
            <a:r>
              <a:rPr lang="en-US" dirty="0" smtClean="0"/>
              <a:t>Bacterial growth doubles every 30 </a:t>
            </a:r>
            <a:r>
              <a:rPr lang="en-US" dirty="0" smtClean="0"/>
              <a:t>minutes in unpreserved urine</a:t>
            </a:r>
            <a:endParaRPr lang="en-US" dirty="0" smtClean="0"/>
          </a:p>
          <a:p>
            <a:pPr eaLnBrk="1" hangingPunct="1">
              <a:lnSpc>
                <a:spcPct val="90000"/>
              </a:lnSpc>
              <a:defRPr/>
            </a:pPr>
            <a:r>
              <a:rPr lang="en-US" dirty="0" smtClean="0"/>
              <a:t>Scenario:</a:t>
            </a:r>
          </a:p>
          <a:p>
            <a:pPr lvl="1" eaLnBrk="1" hangingPunct="1">
              <a:lnSpc>
                <a:spcPct val="90000"/>
              </a:lnSpc>
              <a:defRPr/>
            </a:pPr>
            <a:r>
              <a:rPr lang="en-US" dirty="0" smtClean="0"/>
              <a:t>Client submits a urine sample in a sterile container – urine has in it 2000 colonies</a:t>
            </a:r>
          </a:p>
          <a:p>
            <a:pPr lvl="1" eaLnBrk="1" hangingPunct="1">
              <a:lnSpc>
                <a:spcPct val="90000"/>
              </a:lnSpc>
              <a:defRPr/>
            </a:pPr>
            <a:r>
              <a:rPr lang="en-US" dirty="0" smtClean="0"/>
              <a:t>This specimen, if analyzed at time zero would be reported as “negative”</a:t>
            </a:r>
          </a:p>
          <a:p>
            <a:pPr lvl="1" eaLnBrk="1" hangingPunct="1">
              <a:lnSpc>
                <a:spcPct val="90000"/>
              </a:lnSpc>
              <a:defRPr/>
            </a:pPr>
            <a:r>
              <a:rPr lang="en-US" dirty="0" smtClean="0"/>
              <a:t>But let’s look at what happens if the specimen is allowed to remain in this container for 3 </a:t>
            </a:r>
            <a:r>
              <a:rPr lang="en-US" dirty="0" err="1" smtClean="0"/>
              <a:t>hrs</a:t>
            </a:r>
            <a:r>
              <a:rPr lang="en-US" dirty="0" smtClean="0"/>
              <a:t> before plating/analysis.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fade">
                                      <p:cBhvr>
                                        <p:cTn id="14" dur="1000"/>
                                        <p:tgtEl>
                                          <p:spTgt spid="43011">
                                            <p:txEl>
                                              <p:pRg st="1" end="1"/>
                                            </p:txEl>
                                          </p:spTgt>
                                        </p:tgtEl>
                                      </p:cBhvr>
                                    </p:animEffect>
                                    <p:anim calcmode="lin" valueType="num">
                                      <p:cBhvr>
                                        <p:cTn id="15"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Effect transition="in" filter="fade">
                                      <p:cBhvr>
                                        <p:cTn id="19" dur="1000"/>
                                        <p:tgtEl>
                                          <p:spTgt spid="43011">
                                            <p:txEl>
                                              <p:pRg st="2" end="2"/>
                                            </p:txEl>
                                          </p:spTgt>
                                        </p:tgtEl>
                                      </p:cBhvr>
                                    </p:animEffect>
                                    <p:anim calcmode="lin" valueType="num">
                                      <p:cBhvr>
                                        <p:cTn id="20"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301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011">
                                            <p:txEl>
                                              <p:pRg st="3" end="3"/>
                                            </p:txEl>
                                          </p:spTgt>
                                        </p:tgtEl>
                                        <p:attrNameLst>
                                          <p:attrName>style.visibility</p:attrName>
                                        </p:attrNameLst>
                                      </p:cBhvr>
                                      <p:to>
                                        <p:strVal val="visible"/>
                                      </p:to>
                                    </p:set>
                                    <p:animEffect transition="in" filter="fade">
                                      <p:cBhvr>
                                        <p:cTn id="24" dur="1000"/>
                                        <p:tgtEl>
                                          <p:spTgt spid="43011">
                                            <p:txEl>
                                              <p:pRg st="3" end="3"/>
                                            </p:txEl>
                                          </p:spTgt>
                                        </p:tgtEl>
                                      </p:cBhvr>
                                    </p:animEffect>
                                    <p:anim calcmode="lin" valueType="num">
                                      <p:cBhvr>
                                        <p:cTn id="25"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301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011">
                                            <p:txEl>
                                              <p:pRg st="4" end="4"/>
                                            </p:txEl>
                                          </p:spTgt>
                                        </p:tgtEl>
                                        <p:attrNameLst>
                                          <p:attrName>style.visibility</p:attrName>
                                        </p:attrNameLst>
                                      </p:cBhvr>
                                      <p:to>
                                        <p:strVal val="visible"/>
                                      </p:to>
                                    </p:set>
                                    <p:animEffect transition="in" filter="fade">
                                      <p:cBhvr>
                                        <p:cTn id="29" dur="1000"/>
                                        <p:tgtEl>
                                          <p:spTgt spid="43011">
                                            <p:txEl>
                                              <p:pRg st="4" end="4"/>
                                            </p:txEl>
                                          </p:spTgt>
                                        </p:tgtEl>
                                      </p:cBhvr>
                                    </p:animEffect>
                                    <p:anim calcmode="lin" valueType="num">
                                      <p:cBhvr>
                                        <p:cTn id="30" dur="10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30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smtClean="0"/>
              <a:t>Urine Cultures - </a:t>
            </a:r>
            <a:br>
              <a:rPr lang="en-US" sz="4000" smtClean="0"/>
            </a:br>
            <a:r>
              <a:rPr lang="en-US" sz="4000" smtClean="0"/>
              <a:t>the dilemma, cont’d</a:t>
            </a:r>
          </a:p>
        </p:txBody>
      </p:sp>
      <p:sp>
        <p:nvSpPr>
          <p:cNvPr id="44035" name="Rectangle 3"/>
          <p:cNvSpPr>
            <a:spLocks noGrp="1" noChangeArrowheads="1"/>
          </p:cNvSpPr>
          <p:nvPr>
            <p:ph type="body" idx="1"/>
          </p:nvPr>
        </p:nvSpPr>
        <p:spPr/>
        <p:txBody>
          <a:bodyPr/>
          <a:lstStyle/>
          <a:p>
            <a:pPr eaLnBrk="1" hangingPunct="1">
              <a:defRPr/>
            </a:pPr>
            <a:r>
              <a:rPr lang="en-US" smtClean="0"/>
              <a:t>0 hours – 2,000 colonies</a:t>
            </a:r>
          </a:p>
          <a:p>
            <a:pPr eaLnBrk="1" hangingPunct="1">
              <a:defRPr/>
            </a:pPr>
            <a:r>
              <a:rPr lang="en-US" smtClean="0"/>
              <a:t>0.5 hours – 4,000 colonies</a:t>
            </a:r>
          </a:p>
          <a:p>
            <a:pPr eaLnBrk="1" hangingPunct="1">
              <a:defRPr/>
            </a:pPr>
            <a:r>
              <a:rPr lang="en-US" smtClean="0"/>
              <a:t>1.0 hours – 8,000 colonies</a:t>
            </a:r>
          </a:p>
          <a:p>
            <a:pPr eaLnBrk="1" hangingPunct="1">
              <a:defRPr/>
            </a:pPr>
            <a:r>
              <a:rPr lang="en-US" smtClean="0"/>
              <a:t>1.5 hours – 16,000 colonies</a:t>
            </a:r>
          </a:p>
          <a:p>
            <a:pPr eaLnBrk="1" hangingPunct="1">
              <a:defRPr/>
            </a:pPr>
            <a:r>
              <a:rPr lang="en-US" smtClean="0"/>
              <a:t>2.0 hours – 32,000 colonies</a:t>
            </a:r>
          </a:p>
          <a:p>
            <a:pPr eaLnBrk="1" hangingPunct="1">
              <a:defRPr/>
            </a:pPr>
            <a:r>
              <a:rPr lang="en-US" smtClean="0"/>
              <a:t>2.5 hours – 64,000 colonies</a:t>
            </a:r>
          </a:p>
          <a:p>
            <a:pPr eaLnBrk="1" hangingPunct="1">
              <a:defRPr/>
            </a:pPr>
            <a:r>
              <a:rPr lang="en-US" smtClean="0"/>
              <a:t>3.0 hours – </a:t>
            </a:r>
            <a:r>
              <a:rPr lang="en-US" b="1" i="1" smtClean="0">
                <a:solidFill>
                  <a:srgbClr val="CC0000"/>
                </a:solidFill>
              </a:rPr>
              <a:t>128,000 colonies – UTI!!!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1000"/>
                                        <p:tgtEl>
                                          <p:spTgt spid="44035">
                                            <p:txEl>
                                              <p:pRg st="0" end="0"/>
                                            </p:txEl>
                                          </p:spTgt>
                                        </p:tgtEl>
                                      </p:cBhvr>
                                    </p:animEffect>
                                    <p:anim calcmode="lin" valueType="num">
                                      <p:cBhvr>
                                        <p:cTn id="8"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fade">
                                      <p:cBhvr>
                                        <p:cTn id="14" dur="1000"/>
                                        <p:tgtEl>
                                          <p:spTgt spid="44035">
                                            <p:txEl>
                                              <p:pRg st="1" end="1"/>
                                            </p:txEl>
                                          </p:spTgt>
                                        </p:tgtEl>
                                      </p:cBhvr>
                                    </p:animEffect>
                                    <p:anim calcmode="lin" valueType="num">
                                      <p:cBhvr>
                                        <p:cTn id="15"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Effect transition="in" filter="fade">
                                      <p:cBhvr>
                                        <p:cTn id="21" dur="1000"/>
                                        <p:tgtEl>
                                          <p:spTgt spid="44035">
                                            <p:txEl>
                                              <p:pRg st="2" end="2"/>
                                            </p:txEl>
                                          </p:spTgt>
                                        </p:tgtEl>
                                      </p:cBhvr>
                                    </p:animEffect>
                                    <p:anim calcmode="lin" valueType="num">
                                      <p:cBhvr>
                                        <p:cTn id="22" dur="10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4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Effect transition="in" filter="fade">
                                      <p:cBhvr>
                                        <p:cTn id="28" dur="1000"/>
                                        <p:tgtEl>
                                          <p:spTgt spid="44035">
                                            <p:txEl>
                                              <p:pRg st="3" end="3"/>
                                            </p:txEl>
                                          </p:spTgt>
                                        </p:tgtEl>
                                      </p:cBhvr>
                                    </p:animEffect>
                                    <p:anim calcmode="lin" valueType="num">
                                      <p:cBhvr>
                                        <p:cTn id="29" dur="10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40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4035">
                                            <p:txEl>
                                              <p:pRg st="4" end="4"/>
                                            </p:txEl>
                                          </p:spTgt>
                                        </p:tgtEl>
                                        <p:attrNameLst>
                                          <p:attrName>style.visibility</p:attrName>
                                        </p:attrNameLst>
                                      </p:cBhvr>
                                      <p:to>
                                        <p:strVal val="visible"/>
                                      </p:to>
                                    </p:set>
                                    <p:animEffect transition="in" filter="fade">
                                      <p:cBhvr>
                                        <p:cTn id="35" dur="1000"/>
                                        <p:tgtEl>
                                          <p:spTgt spid="44035">
                                            <p:txEl>
                                              <p:pRg st="4" end="4"/>
                                            </p:txEl>
                                          </p:spTgt>
                                        </p:tgtEl>
                                      </p:cBhvr>
                                    </p:animEffect>
                                    <p:anim calcmode="lin" valueType="num">
                                      <p:cBhvr>
                                        <p:cTn id="36" dur="10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40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4035">
                                            <p:txEl>
                                              <p:pRg st="5" end="5"/>
                                            </p:txEl>
                                          </p:spTgt>
                                        </p:tgtEl>
                                        <p:attrNameLst>
                                          <p:attrName>style.visibility</p:attrName>
                                        </p:attrNameLst>
                                      </p:cBhvr>
                                      <p:to>
                                        <p:strVal val="visible"/>
                                      </p:to>
                                    </p:set>
                                    <p:animEffect transition="in" filter="fade">
                                      <p:cBhvr>
                                        <p:cTn id="42" dur="1000"/>
                                        <p:tgtEl>
                                          <p:spTgt spid="44035">
                                            <p:txEl>
                                              <p:pRg st="5" end="5"/>
                                            </p:txEl>
                                          </p:spTgt>
                                        </p:tgtEl>
                                      </p:cBhvr>
                                    </p:animEffect>
                                    <p:anim calcmode="lin" valueType="num">
                                      <p:cBhvr>
                                        <p:cTn id="43" dur="10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40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4035">
                                            <p:txEl>
                                              <p:pRg st="6" end="6"/>
                                            </p:txEl>
                                          </p:spTgt>
                                        </p:tgtEl>
                                        <p:attrNameLst>
                                          <p:attrName>style.visibility</p:attrName>
                                        </p:attrNameLst>
                                      </p:cBhvr>
                                      <p:to>
                                        <p:strVal val="visible"/>
                                      </p:to>
                                    </p:set>
                                    <p:animEffect transition="in" filter="fade">
                                      <p:cBhvr>
                                        <p:cTn id="49" dur="1000"/>
                                        <p:tgtEl>
                                          <p:spTgt spid="44035">
                                            <p:txEl>
                                              <p:pRg st="6" end="6"/>
                                            </p:txEl>
                                          </p:spTgt>
                                        </p:tgtEl>
                                      </p:cBhvr>
                                    </p:animEffect>
                                    <p:anim calcmode="lin" valueType="num">
                                      <p:cBhvr>
                                        <p:cTn id="50" dur="10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40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4000" smtClean="0"/>
              <a:t>Urine Cultures – </a:t>
            </a:r>
            <a:br>
              <a:rPr lang="en-US" sz="4000" smtClean="0"/>
            </a:br>
            <a:r>
              <a:rPr lang="en-US" sz="4000" smtClean="0"/>
              <a:t>the dilemma, cont’d</a:t>
            </a:r>
          </a:p>
        </p:txBody>
      </p:sp>
      <p:sp>
        <p:nvSpPr>
          <p:cNvPr id="45059" name="Rectangle 3"/>
          <p:cNvSpPr>
            <a:spLocks noGrp="1" noChangeArrowheads="1"/>
          </p:cNvSpPr>
          <p:nvPr>
            <p:ph type="body" idx="1"/>
          </p:nvPr>
        </p:nvSpPr>
        <p:spPr/>
        <p:txBody>
          <a:bodyPr/>
          <a:lstStyle/>
          <a:p>
            <a:pPr eaLnBrk="1" hangingPunct="1">
              <a:defRPr/>
            </a:pPr>
            <a:r>
              <a:rPr lang="en-US" smtClean="0"/>
              <a:t>In 3 hours, a negative urine has become a positive urine culture, simply due to unrestricted bacterial growth in a STERILE URINE CONTAINER</a:t>
            </a:r>
          </a:p>
          <a:p>
            <a:pPr eaLnBrk="1" hangingPunct="1">
              <a:defRPr/>
            </a:pPr>
            <a:r>
              <a:rPr lang="en-US" smtClean="0"/>
              <a:t>Therefore, it is </a:t>
            </a:r>
            <a:r>
              <a:rPr lang="en-US" b="1" i="1" u="sng" smtClean="0">
                <a:solidFill>
                  <a:srgbClr val="CC0000"/>
                </a:solidFill>
              </a:rPr>
              <a:t>essential</a:t>
            </a:r>
            <a:r>
              <a:rPr lang="en-US" smtClean="0"/>
              <a:t> for the PATIENT that a Quest Diagnostics’ urine culture preservative tube be used when submitting a urine culture.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1000"/>
                                        <p:tgtEl>
                                          <p:spTgt spid="45059">
                                            <p:txEl>
                                              <p:pRg st="0" end="0"/>
                                            </p:txEl>
                                          </p:spTgt>
                                        </p:tgtEl>
                                      </p:cBhvr>
                                    </p:animEffect>
                                    <p:anim calcmode="lin" valueType="num">
                                      <p:cBhvr>
                                        <p:cTn id="8"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Effect transition="in" filter="fade">
                                      <p:cBhvr>
                                        <p:cTn id="14" dur="1000"/>
                                        <p:tgtEl>
                                          <p:spTgt spid="45059">
                                            <p:txEl>
                                              <p:pRg st="1" end="1"/>
                                            </p:txEl>
                                          </p:spTgt>
                                        </p:tgtEl>
                                      </p:cBhvr>
                                    </p:animEffect>
                                    <p:anim calcmode="lin" valueType="num">
                                      <p:cBhvr>
                                        <p:cTn id="15"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Blood Culture Issues</a:t>
            </a:r>
          </a:p>
        </p:txBody>
      </p:sp>
      <p:sp>
        <p:nvSpPr>
          <p:cNvPr id="52227" name="Rectangle 3"/>
          <p:cNvSpPr>
            <a:spLocks noGrp="1" noChangeArrowheads="1"/>
          </p:cNvSpPr>
          <p:nvPr>
            <p:ph type="body" idx="1"/>
          </p:nvPr>
        </p:nvSpPr>
        <p:spPr/>
        <p:txBody>
          <a:bodyPr/>
          <a:lstStyle/>
          <a:p>
            <a:pPr eaLnBrk="1" hangingPunct="1">
              <a:defRPr/>
            </a:pPr>
            <a:r>
              <a:rPr lang="en-US" sz="2800" b="1" i="1" u="sng" smtClean="0"/>
              <a:t>MUST</a:t>
            </a:r>
            <a:r>
              <a:rPr lang="en-US" sz="2800" smtClean="0"/>
              <a:t> use bottles supplies by Quest</a:t>
            </a:r>
          </a:p>
          <a:p>
            <a:pPr lvl="1" eaLnBrk="1" hangingPunct="1">
              <a:defRPr/>
            </a:pPr>
            <a:r>
              <a:rPr lang="en-US" sz="2400" smtClean="0"/>
              <a:t>Other bottles cannot fit on the blood culture automation used by Quest</a:t>
            </a:r>
          </a:p>
          <a:p>
            <a:pPr lvl="1" eaLnBrk="1" hangingPunct="1">
              <a:defRPr/>
            </a:pPr>
            <a:r>
              <a:rPr lang="en-US" sz="2400" smtClean="0"/>
              <a:t>Bottles will be set up manually and are read 1x/day vs every 5 minutes</a:t>
            </a:r>
          </a:p>
          <a:p>
            <a:pPr eaLnBrk="1" hangingPunct="1">
              <a:defRPr/>
            </a:pPr>
            <a:r>
              <a:rPr lang="en-US" sz="2800" smtClean="0"/>
              <a:t>Cultures should be obtained </a:t>
            </a:r>
            <a:r>
              <a:rPr lang="en-US" sz="2800" b="1" i="1" u="sng" smtClean="0"/>
              <a:t>PRIOR</a:t>
            </a:r>
            <a:r>
              <a:rPr lang="en-US" sz="2800" smtClean="0"/>
              <a:t> to the use of systemic antimicrobials</a:t>
            </a:r>
          </a:p>
          <a:p>
            <a:pPr eaLnBrk="1" hangingPunct="1">
              <a:defRPr/>
            </a:pPr>
            <a:r>
              <a:rPr lang="en-US" sz="2800" smtClean="0"/>
              <a:t>Use a different venipuncture site for each set of of draws (i.e., right arm/left arm)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1000"/>
                                        <p:tgtEl>
                                          <p:spTgt spid="52227">
                                            <p:txEl>
                                              <p:pRg st="0" end="0"/>
                                            </p:txEl>
                                          </p:spTgt>
                                        </p:tgtEl>
                                      </p:cBhvr>
                                    </p:animEffect>
                                    <p:anim calcmode="lin" valueType="num">
                                      <p:cBhvr>
                                        <p:cTn id="8" dur="1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22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1000"/>
                                        <p:tgtEl>
                                          <p:spTgt spid="52227">
                                            <p:txEl>
                                              <p:pRg st="1" end="1"/>
                                            </p:txEl>
                                          </p:spTgt>
                                        </p:tgtEl>
                                      </p:cBhvr>
                                    </p:animEffect>
                                    <p:anim calcmode="lin" valueType="num">
                                      <p:cBhvr>
                                        <p:cTn id="13" dur="1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22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1000"/>
                                        <p:tgtEl>
                                          <p:spTgt spid="52227">
                                            <p:txEl>
                                              <p:pRg st="2" end="2"/>
                                            </p:txEl>
                                          </p:spTgt>
                                        </p:tgtEl>
                                      </p:cBhvr>
                                    </p:animEffect>
                                    <p:anim calcmode="lin" valueType="num">
                                      <p:cBhvr>
                                        <p:cTn id="18"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2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Effect transition="in" filter="fade">
                                      <p:cBhvr>
                                        <p:cTn id="24" dur="1000"/>
                                        <p:tgtEl>
                                          <p:spTgt spid="52227">
                                            <p:txEl>
                                              <p:pRg st="3" end="3"/>
                                            </p:txEl>
                                          </p:spTgt>
                                        </p:tgtEl>
                                      </p:cBhvr>
                                    </p:animEffect>
                                    <p:anim calcmode="lin" valueType="num">
                                      <p:cBhvr>
                                        <p:cTn id="25" dur="1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22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Effect transition="in" filter="fade">
                                      <p:cBhvr>
                                        <p:cTn id="31" dur="1000"/>
                                        <p:tgtEl>
                                          <p:spTgt spid="52227">
                                            <p:txEl>
                                              <p:pRg st="4" end="4"/>
                                            </p:txEl>
                                          </p:spTgt>
                                        </p:tgtEl>
                                      </p:cBhvr>
                                    </p:animEffect>
                                    <p:anim calcmode="lin" valueType="num">
                                      <p:cBhvr>
                                        <p:cTn id="32" dur="1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22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mtClean="0"/>
              <a:t>Blood Culture Issues, cont’d</a:t>
            </a:r>
          </a:p>
        </p:txBody>
      </p:sp>
      <p:sp>
        <p:nvSpPr>
          <p:cNvPr id="53251" name="Rectangle 3"/>
          <p:cNvSpPr>
            <a:spLocks noGrp="1" noChangeArrowheads="1"/>
          </p:cNvSpPr>
          <p:nvPr>
            <p:ph type="body" idx="1"/>
          </p:nvPr>
        </p:nvSpPr>
        <p:spPr/>
        <p:txBody>
          <a:bodyPr/>
          <a:lstStyle/>
          <a:p>
            <a:pPr eaLnBrk="1" hangingPunct="1">
              <a:defRPr/>
            </a:pPr>
            <a:r>
              <a:rPr lang="en-US" smtClean="0"/>
              <a:t>10mL of blood per bottle</a:t>
            </a:r>
          </a:p>
          <a:p>
            <a:pPr eaLnBrk="1" hangingPunct="1">
              <a:defRPr/>
            </a:pPr>
            <a:r>
              <a:rPr lang="en-US" smtClean="0"/>
              <a:t>Do </a:t>
            </a:r>
            <a:r>
              <a:rPr lang="en-US" b="1" i="1" u="sng" smtClean="0"/>
              <a:t>NOT</a:t>
            </a:r>
            <a:r>
              <a:rPr lang="en-US" smtClean="0"/>
              <a:t> use iodine to swab the top of the culture bottle</a:t>
            </a:r>
          </a:p>
          <a:p>
            <a:pPr eaLnBrk="1" hangingPunct="1">
              <a:defRPr/>
            </a:pPr>
            <a:r>
              <a:rPr lang="en-US" smtClean="0"/>
              <a:t>Do </a:t>
            </a:r>
            <a:r>
              <a:rPr lang="en-US" b="1" i="1" u="sng" smtClean="0"/>
              <a:t>NOT</a:t>
            </a:r>
            <a:r>
              <a:rPr lang="en-US" smtClean="0"/>
              <a:t> overfill bottle (&gt;12 mL)</a:t>
            </a:r>
          </a:p>
          <a:p>
            <a:pPr eaLnBrk="1" hangingPunct="1">
              <a:defRPr/>
            </a:pPr>
            <a:r>
              <a:rPr lang="en-US" smtClean="0"/>
              <a:t>If &lt;8 mL, place all in aerobic bottle</a:t>
            </a:r>
          </a:p>
          <a:p>
            <a:pPr eaLnBrk="1" hangingPunct="1">
              <a:defRPr/>
            </a:pPr>
            <a:r>
              <a:rPr lang="en-US" smtClean="0"/>
              <a:t>If &gt;8 mL but &lt;20 mL, place 10 mL in aerobic and remainder in anaerobic bottle.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1000"/>
                                        <p:tgtEl>
                                          <p:spTgt spid="53251">
                                            <p:txEl>
                                              <p:pRg st="0" end="0"/>
                                            </p:txEl>
                                          </p:spTgt>
                                        </p:tgtEl>
                                      </p:cBhvr>
                                    </p:animEffect>
                                    <p:anim calcmode="lin" valueType="num">
                                      <p:cBhvr>
                                        <p:cTn id="8"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Effect transition="in" filter="fade">
                                      <p:cBhvr>
                                        <p:cTn id="14" dur="1000"/>
                                        <p:tgtEl>
                                          <p:spTgt spid="53251">
                                            <p:txEl>
                                              <p:pRg st="1" end="1"/>
                                            </p:txEl>
                                          </p:spTgt>
                                        </p:tgtEl>
                                      </p:cBhvr>
                                    </p:animEffect>
                                    <p:anim calcmode="lin" valueType="num">
                                      <p:cBhvr>
                                        <p:cTn id="15"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2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3251">
                                            <p:txEl>
                                              <p:pRg st="2" end="2"/>
                                            </p:txEl>
                                          </p:spTgt>
                                        </p:tgtEl>
                                        <p:attrNameLst>
                                          <p:attrName>style.visibility</p:attrName>
                                        </p:attrNameLst>
                                      </p:cBhvr>
                                      <p:to>
                                        <p:strVal val="visible"/>
                                      </p:to>
                                    </p:set>
                                    <p:animEffect transition="in" filter="fade">
                                      <p:cBhvr>
                                        <p:cTn id="21" dur="1000"/>
                                        <p:tgtEl>
                                          <p:spTgt spid="53251">
                                            <p:txEl>
                                              <p:pRg st="2" end="2"/>
                                            </p:txEl>
                                          </p:spTgt>
                                        </p:tgtEl>
                                      </p:cBhvr>
                                    </p:animEffect>
                                    <p:anim calcmode="lin" valueType="num">
                                      <p:cBhvr>
                                        <p:cTn id="22"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32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251">
                                            <p:txEl>
                                              <p:pRg st="3" end="3"/>
                                            </p:txEl>
                                          </p:spTgt>
                                        </p:tgtEl>
                                        <p:attrNameLst>
                                          <p:attrName>style.visibility</p:attrName>
                                        </p:attrNameLst>
                                      </p:cBhvr>
                                      <p:to>
                                        <p:strVal val="visible"/>
                                      </p:to>
                                    </p:set>
                                    <p:animEffect transition="in" filter="fade">
                                      <p:cBhvr>
                                        <p:cTn id="28" dur="1000"/>
                                        <p:tgtEl>
                                          <p:spTgt spid="53251">
                                            <p:txEl>
                                              <p:pRg st="3" end="3"/>
                                            </p:txEl>
                                          </p:spTgt>
                                        </p:tgtEl>
                                      </p:cBhvr>
                                    </p:animEffect>
                                    <p:anim calcmode="lin" valueType="num">
                                      <p:cBhvr>
                                        <p:cTn id="29" dur="1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32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3251">
                                            <p:txEl>
                                              <p:pRg st="4" end="4"/>
                                            </p:txEl>
                                          </p:spTgt>
                                        </p:tgtEl>
                                        <p:attrNameLst>
                                          <p:attrName>style.visibility</p:attrName>
                                        </p:attrNameLst>
                                      </p:cBhvr>
                                      <p:to>
                                        <p:strVal val="visible"/>
                                      </p:to>
                                    </p:set>
                                    <p:animEffect transition="in" filter="fade">
                                      <p:cBhvr>
                                        <p:cTn id="35" dur="1000"/>
                                        <p:tgtEl>
                                          <p:spTgt spid="53251">
                                            <p:txEl>
                                              <p:pRg st="4" end="4"/>
                                            </p:txEl>
                                          </p:spTgt>
                                        </p:tgtEl>
                                      </p:cBhvr>
                                    </p:animEffect>
                                    <p:anim calcmode="lin" valueType="num">
                                      <p:cBhvr>
                                        <p:cTn id="36" dur="1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32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onarch-butterfly_1024x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Butterfly_nee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Problems with “butterflies”</a:t>
            </a:r>
          </a:p>
        </p:txBody>
      </p:sp>
      <p:sp>
        <p:nvSpPr>
          <p:cNvPr id="49155" name="Rectangle 3"/>
          <p:cNvSpPr>
            <a:spLocks noGrp="1" noChangeArrowheads="1"/>
          </p:cNvSpPr>
          <p:nvPr>
            <p:ph type="body" idx="1"/>
          </p:nvPr>
        </p:nvSpPr>
        <p:spPr/>
        <p:txBody>
          <a:bodyPr/>
          <a:lstStyle/>
          <a:p>
            <a:pPr eaLnBrk="1" hangingPunct="1">
              <a:defRPr/>
            </a:pPr>
            <a:r>
              <a:rPr lang="en-US" b="1" u="sng" dirty="0" smtClean="0"/>
              <a:t>When should “butterfly” needles be used?</a:t>
            </a:r>
            <a:endParaRPr lang="en-US" dirty="0" smtClean="0"/>
          </a:p>
          <a:p>
            <a:pPr lvl="1" eaLnBrk="1" hangingPunct="1">
              <a:defRPr/>
            </a:pPr>
            <a:r>
              <a:rPr lang="en-US" dirty="0" smtClean="0"/>
              <a:t>For pediatric patients where an ample vein is not available </a:t>
            </a:r>
          </a:p>
          <a:p>
            <a:pPr lvl="1" eaLnBrk="1" hangingPunct="1">
              <a:defRPr/>
            </a:pPr>
            <a:r>
              <a:rPr lang="en-US" dirty="0" smtClean="0"/>
              <a:t>For neonatal phlebotomy</a:t>
            </a:r>
          </a:p>
          <a:p>
            <a:pPr lvl="1" eaLnBrk="1" hangingPunct="1">
              <a:defRPr/>
            </a:pPr>
            <a:r>
              <a:rPr lang="en-US" dirty="0" smtClean="0"/>
              <a:t>For geriatric phlebotomy where “rolling” veins are </a:t>
            </a:r>
            <a:r>
              <a:rPr lang="en-US" dirty="0" smtClean="0"/>
              <a:t>present – maybe not !!!! – does anyone remember double tourniquets???</a:t>
            </a: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smtClean="0"/>
              <a:t>Problems with “butterflies”, cont’d</a:t>
            </a:r>
          </a:p>
        </p:txBody>
      </p:sp>
      <p:sp>
        <p:nvSpPr>
          <p:cNvPr id="50179" name="Rectangle 3"/>
          <p:cNvSpPr>
            <a:spLocks noGrp="1" noChangeArrowheads="1"/>
          </p:cNvSpPr>
          <p:nvPr>
            <p:ph type="body" idx="1"/>
          </p:nvPr>
        </p:nvSpPr>
        <p:spPr/>
        <p:txBody>
          <a:bodyPr/>
          <a:lstStyle/>
          <a:p>
            <a:pPr eaLnBrk="1" hangingPunct="1">
              <a:defRPr/>
            </a:pPr>
            <a:r>
              <a:rPr lang="en-US" b="1" u="sng" smtClean="0"/>
              <a:t>When should “butterfly” needles </a:t>
            </a:r>
            <a:r>
              <a:rPr lang="en-US" sz="4400" b="1" i="1" u="sng" smtClean="0"/>
              <a:t>not </a:t>
            </a:r>
            <a:r>
              <a:rPr lang="en-US" b="1" u="sng" smtClean="0"/>
              <a:t>be used?</a:t>
            </a:r>
            <a:endParaRPr lang="en-US" smtClean="0"/>
          </a:p>
          <a:p>
            <a:pPr lvl="1" eaLnBrk="1" hangingPunct="1">
              <a:defRPr/>
            </a:pPr>
            <a:r>
              <a:rPr lang="en-US" smtClean="0"/>
              <a:t>For routine phlebotomy</a:t>
            </a:r>
          </a:p>
          <a:p>
            <a:pPr lvl="1" eaLnBrk="1" hangingPunct="1">
              <a:defRPr/>
            </a:pPr>
            <a:r>
              <a:rPr lang="en-US" smtClean="0"/>
              <a:t>For any assay where hemolysis is a major interference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lstStyle/>
          <a:p>
            <a:pPr eaLnBrk="1" hangingPunct="1">
              <a:defRPr/>
            </a:pPr>
            <a:r>
              <a:rPr lang="en-US" smtClean="0"/>
              <a:t>Frozen vs. Room Temp vs. 4</a:t>
            </a:r>
            <a:r>
              <a:rPr lang="en-US" baseline="40000" smtClean="0"/>
              <a:t>o</a:t>
            </a:r>
            <a:r>
              <a:rPr lang="en-US" smtClean="0"/>
              <a:t>C</a:t>
            </a:r>
          </a:p>
        </p:txBody>
      </p:sp>
      <p:sp>
        <p:nvSpPr>
          <p:cNvPr id="16387" name="Rectangle 1027"/>
          <p:cNvSpPr>
            <a:spLocks noGrp="1" noChangeArrowheads="1"/>
          </p:cNvSpPr>
          <p:nvPr>
            <p:ph type="body" idx="1"/>
          </p:nvPr>
        </p:nvSpPr>
        <p:spPr>
          <a:xfrm>
            <a:off x="457200" y="2774950"/>
            <a:ext cx="8229600" cy="3321050"/>
          </a:xfrm>
        </p:spPr>
        <p:txBody>
          <a:bodyPr/>
          <a:lstStyle/>
          <a:p>
            <a:pPr eaLnBrk="1" hangingPunct="1">
              <a:defRPr/>
            </a:pPr>
            <a:r>
              <a:rPr lang="en-US" smtClean="0"/>
              <a:t>If it says frozen … it </a:t>
            </a:r>
            <a:r>
              <a:rPr lang="en-US" b="1" u="sng" smtClean="0"/>
              <a:t>means</a:t>
            </a:r>
            <a:r>
              <a:rPr lang="en-US" smtClean="0"/>
              <a:t> frozen</a:t>
            </a:r>
          </a:p>
          <a:p>
            <a:pPr eaLnBrk="1" hangingPunct="1">
              <a:defRPr/>
            </a:pPr>
            <a:r>
              <a:rPr lang="en-US" smtClean="0"/>
              <a:t>Example: CK Isoforms</a:t>
            </a:r>
          </a:p>
          <a:p>
            <a:pPr lvl="1" eaLnBrk="1" hangingPunct="1">
              <a:defRPr/>
            </a:pPr>
            <a:r>
              <a:rPr lang="en-US" smtClean="0"/>
              <a:t>Receive many calls …”I need to add on a CK iso to a specimen you already have.  (RT serum)</a:t>
            </a:r>
          </a:p>
          <a:p>
            <a:pPr lvl="1" eaLnBrk="1" hangingPunct="1">
              <a:defRPr/>
            </a:pPr>
            <a:r>
              <a:rPr lang="en-US" smtClean="0"/>
              <a:t>Will not be any good – Why not??</a:t>
            </a:r>
          </a:p>
          <a:p>
            <a:pPr lvl="2" eaLnBrk="1" hangingPunct="1">
              <a:defRPr/>
            </a:pPr>
            <a:r>
              <a:rPr lang="en-US" smtClean="0"/>
              <a:t>See next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1000"/>
                                        <p:tgtEl>
                                          <p:spTgt spid="16387">
                                            <p:txEl>
                                              <p:pRg st="2" end="2"/>
                                            </p:txEl>
                                          </p:spTgt>
                                        </p:tgtEl>
                                      </p:cBhvr>
                                    </p:animEffect>
                                    <p:anim calcmode="lin" valueType="num">
                                      <p:cBhvr>
                                        <p:cTn id="20"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8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6387">
                                            <p:txEl>
                                              <p:pRg st="3" end="3"/>
                                            </p:txEl>
                                          </p:spTgt>
                                        </p:tgtEl>
                                        <p:attrNameLst>
                                          <p:attrName>style.visibility</p:attrName>
                                        </p:attrNameLst>
                                      </p:cBhvr>
                                      <p:to>
                                        <p:strVal val="visible"/>
                                      </p:to>
                                    </p:set>
                                    <p:animEffect transition="in" filter="fade">
                                      <p:cBhvr>
                                        <p:cTn id="24" dur="1000"/>
                                        <p:tgtEl>
                                          <p:spTgt spid="16387">
                                            <p:txEl>
                                              <p:pRg st="3" end="3"/>
                                            </p:txEl>
                                          </p:spTgt>
                                        </p:tgtEl>
                                      </p:cBhvr>
                                    </p:animEffect>
                                    <p:anim calcmode="lin" valueType="num">
                                      <p:cBhvr>
                                        <p:cTn id="25"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38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387">
                                            <p:txEl>
                                              <p:pRg st="4" end="4"/>
                                            </p:txEl>
                                          </p:spTgt>
                                        </p:tgtEl>
                                        <p:attrNameLst>
                                          <p:attrName>style.visibility</p:attrName>
                                        </p:attrNameLst>
                                      </p:cBhvr>
                                      <p:to>
                                        <p:strVal val="visible"/>
                                      </p:to>
                                    </p:set>
                                    <p:animEffect transition="in" filter="fade">
                                      <p:cBhvr>
                                        <p:cTn id="29" dur="1000"/>
                                        <p:tgtEl>
                                          <p:spTgt spid="16387">
                                            <p:txEl>
                                              <p:pRg st="4" end="4"/>
                                            </p:txEl>
                                          </p:spTgt>
                                        </p:tgtEl>
                                      </p:cBhvr>
                                    </p:animEffect>
                                    <p:anim calcmode="lin" valueType="num">
                                      <p:cBhvr>
                                        <p:cTn id="30"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WHY????</a:t>
            </a:r>
          </a:p>
        </p:txBody>
      </p:sp>
      <p:sp>
        <p:nvSpPr>
          <p:cNvPr id="51203" name="Rectangle 3"/>
          <p:cNvSpPr>
            <a:spLocks noGrp="1" noChangeArrowheads="1"/>
          </p:cNvSpPr>
          <p:nvPr>
            <p:ph type="body" idx="1"/>
          </p:nvPr>
        </p:nvSpPr>
        <p:spPr/>
        <p:txBody>
          <a:bodyPr/>
          <a:lstStyle/>
          <a:p>
            <a:pPr eaLnBrk="1" hangingPunct="1">
              <a:lnSpc>
                <a:spcPct val="80000"/>
              </a:lnSpc>
              <a:defRPr/>
            </a:pPr>
            <a:r>
              <a:rPr lang="en-US" sz="2400" dirty="0" smtClean="0"/>
              <a:t>Butterfly needles, while easier to manipulate, can cause significant issues in laboratory testing.  Due to the small diameter of most butterfly needles (23 gauge or smaller), passage of whole blood through these openings can cause significant hemolysis of the collected specimen and the smaller the gauge, the more likely hemolysis will occur.  In addition, due to the tubing connected to these small gauge needles, tube type-to-tube type contamination can occur, e.g., EDTA whole blood being contaminated with Red Top/SST whole blood and </a:t>
            </a:r>
            <a:r>
              <a:rPr lang="en-US" sz="2400" i="1" dirty="0" smtClean="0"/>
              <a:t>visa versa</a:t>
            </a:r>
            <a:r>
              <a:rPr lang="en-US" sz="2400" dirty="0" smtClean="0"/>
              <a:t>.   These issues may in fact require recollection, a fact that obviates any advantages initially realized by phlebotomy with butterflies.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x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8229600" cy="762000"/>
          </a:xfrm>
        </p:spPr>
        <p:txBody>
          <a:bodyPr/>
          <a:lstStyle/>
          <a:p>
            <a:pPr eaLnBrk="1" hangingPunct="1">
              <a:defRPr/>
            </a:pPr>
            <a:r>
              <a:rPr lang="en-US" b="1" smtClean="0"/>
              <a:t>Order of Draw</a:t>
            </a:r>
          </a:p>
        </p:txBody>
      </p:sp>
      <p:sp>
        <p:nvSpPr>
          <p:cNvPr id="28675" name="Rectangle 3"/>
          <p:cNvSpPr>
            <a:spLocks noGrp="1" noChangeArrowheads="1"/>
          </p:cNvSpPr>
          <p:nvPr>
            <p:ph type="body" idx="1"/>
          </p:nvPr>
        </p:nvSpPr>
        <p:spPr>
          <a:xfrm>
            <a:off x="457200" y="1219200"/>
            <a:ext cx="8229600" cy="4876800"/>
          </a:xfrm>
        </p:spPr>
        <p:txBody>
          <a:bodyPr/>
          <a:lstStyle/>
          <a:p>
            <a:pPr eaLnBrk="1" hangingPunct="1">
              <a:lnSpc>
                <a:spcPct val="90000"/>
              </a:lnSpc>
              <a:defRPr/>
            </a:pPr>
            <a:r>
              <a:rPr lang="en-US" smtClean="0"/>
              <a:t>Client is complaining of “…elevated potassiums from Quest…”</a:t>
            </a:r>
          </a:p>
          <a:p>
            <a:pPr eaLnBrk="1" hangingPunct="1">
              <a:lnSpc>
                <a:spcPct val="90000"/>
              </a:lnSpc>
              <a:defRPr/>
            </a:pPr>
            <a:r>
              <a:rPr lang="en-US" smtClean="0"/>
              <a:t>Patient is repeated at the local hospital and guess what? … the potassium is normal.  “So what is the problem with Quest?”</a:t>
            </a:r>
          </a:p>
          <a:p>
            <a:pPr eaLnBrk="1" hangingPunct="1">
              <a:lnSpc>
                <a:spcPct val="90000"/>
              </a:lnSpc>
              <a:defRPr/>
            </a:pPr>
            <a:r>
              <a:rPr lang="en-US" smtClean="0"/>
              <a:t>We obtained the specimen the hospital had run … and got a normal value for K</a:t>
            </a:r>
            <a:r>
              <a:rPr lang="en-US" baseline="30000" smtClean="0"/>
              <a:t>+</a:t>
            </a:r>
            <a:r>
              <a:rPr lang="en-US" smtClean="0"/>
              <a:t>.</a:t>
            </a:r>
          </a:p>
          <a:p>
            <a:pPr eaLnBrk="1" hangingPunct="1">
              <a:lnSpc>
                <a:spcPct val="90000"/>
              </a:lnSpc>
              <a:defRPr/>
            </a:pPr>
            <a:r>
              <a:rPr lang="en-US" smtClean="0"/>
              <a:t>We sent our specimen to the hospital … and they got an elevated K</a:t>
            </a:r>
            <a:r>
              <a:rPr lang="en-US" baseline="30000" smtClean="0"/>
              <a:t>+</a:t>
            </a:r>
            <a:r>
              <a:rPr lang="en-US" smtClean="0"/>
              <a:t>.</a:t>
            </a:r>
          </a:p>
          <a:p>
            <a:pPr eaLnBrk="1" hangingPunct="1">
              <a:lnSpc>
                <a:spcPct val="90000"/>
              </a:lnSpc>
              <a:defRPr/>
            </a:pPr>
            <a:r>
              <a:rPr lang="en-US" smtClean="0"/>
              <a:t>So what’s going on?</a:t>
            </a:r>
          </a:p>
          <a:p>
            <a:pPr eaLnBrk="1" hangingPunct="1">
              <a:lnSpc>
                <a:spcPct val="90000"/>
              </a:lnSpc>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1000"/>
                                        <p:tgtEl>
                                          <p:spTgt spid="28675">
                                            <p:txEl>
                                              <p:pRg st="2" end="2"/>
                                            </p:txEl>
                                          </p:spTgt>
                                        </p:tgtEl>
                                      </p:cBhvr>
                                    </p:animEffect>
                                    <p:anim calcmode="lin" valueType="num">
                                      <p:cBhvr>
                                        <p:cTn id="22"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fade">
                                      <p:cBhvr>
                                        <p:cTn id="28" dur="1000"/>
                                        <p:tgtEl>
                                          <p:spTgt spid="28675">
                                            <p:txEl>
                                              <p:pRg st="3" end="3"/>
                                            </p:txEl>
                                          </p:spTgt>
                                        </p:tgtEl>
                                      </p:cBhvr>
                                    </p:animEffect>
                                    <p:anim calcmode="lin" valueType="num">
                                      <p:cBhvr>
                                        <p:cTn id="29"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1000"/>
                                        <p:tgtEl>
                                          <p:spTgt spid="28675">
                                            <p:txEl>
                                              <p:pRg st="4" end="4"/>
                                            </p:txEl>
                                          </p:spTgt>
                                        </p:tgtEl>
                                      </p:cBhvr>
                                    </p:animEffect>
                                    <p:anim calcmode="lin" valueType="num">
                                      <p:cBhvr>
                                        <p:cTn id="3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762000"/>
          </a:xfrm>
        </p:spPr>
        <p:txBody>
          <a:bodyPr/>
          <a:lstStyle/>
          <a:p>
            <a:pPr eaLnBrk="1" hangingPunct="1">
              <a:defRPr/>
            </a:pPr>
            <a:r>
              <a:rPr lang="en-US" smtClean="0"/>
              <a:t>Client Commentary</a:t>
            </a:r>
          </a:p>
        </p:txBody>
      </p:sp>
      <p:sp>
        <p:nvSpPr>
          <p:cNvPr id="25603" name="Text Box 3"/>
          <p:cNvSpPr txBox="1">
            <a:spLocks noChangeArrowheads="1"/>
          </p:cNvSpPr>
          <p:nvPr/>
        </p:nvSpPr>
        <p:spPr bwMode="auto">
          <a:xfrm>
            <a:off x="1066800" y="1447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25604" name="Picture 4" descr="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Quest (my) Response</a:t>
            </a:r>
          </a:p>
        </p:txBody>
      </p:sp>
      <p:sp>
        <p:nvSpPr>
          <p:cNvPr id="26627" name="Text Box 3"/>
          <p:cNvSpPr txBox="1">
            <a:spLocks noChangeArrowheads="1"/>
          </p:cNvSpPr>
          <p:nvPr/>
        </p:nvSpPr>
        <p:spPr bwMode="auto">
          <a:xfrm>
            <a:off x="1371600" y="14478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26628" name="Picture 4" descr="b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83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Client “Re-Response”</a:t>
            </a:r>
          </a:p>
        </p:txBody>
      </p:sp>
      <p:sp>
        <p:nvSpPr>
          <p:cNvPr id="27651" name="Text Box 3"/>
          <p:cNvSpPr txBox="1">
            <a:spLocks noChangeArrowheads="1"/>
          </p:cNvSpPr>
          <p:nvPr/>
        </p:nvSpPr>
        <p:spPr bwMode="auto">
          <a:xfrm>
            <a:off x="1143000" y="19050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27652" name="Picture 4" descr="b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Correct Order of Draw</a:t>
            </a:r>
          </a:p>
        </p:txBody>
      </p:sp>
      <p:sp>
        <p:nvSpPr>
          <p:cNvPr id="32771" name="Rectangle 3"/>
          <p:cNvSpPr>
            <a:spLocks noGrp="1" noChangeArrowheads="1"/>
          </p:cNvSpPr>
          <p:nvPr>
            <p:ph type="body" idx="1"/>
          </p:nvPr>
        </p:nvSpPr>
        <p:spPr/>
        <p:txBody>
          <a:bodyPr/>
          <a:lstStyle/>
          <a:p>
            <a:pPr eaLnBrk="1" hangingPunct="1">
              <a:lnSpc>
                <a:spcPct val="80000"/>
              </a:lnSpc>
              <a:defRPr/>
            </a:pPr>
            <a:r>
              <a:rPr lang="en-US" sz="2800" smtClean="0"/>
              <a:t>Blood culture tubes or vials/Yellow Culture </a:t>
            </a:r>
            <a:r>
              <a:rPr lang="en-US" sz="2800" smtClean="0">
                <a:solidFill>
                  <a:srgbClr val="FF33CC"/>
                </a:solidFill>
              </a:rPr>
              <a:t>(SPS)</a:t>
            </a:r>
          </a:p>
          <a:p>
            <a:pPr eaLnBrk="1" hangingPunct="1">
              <a:lnSpc>
                <a:spcPct val="80000"/>
              </a:lnSpc>
              <a:defRPr/>
            </a:pPr>
            <a:r>
              <a:rPr lang="en-US" sz="2800" smtClean="0"/>
              <a:t>Sodium Citrate (Light Blue Top)</a:t>
            </a:r>
          </a:p>
          <a:p>
            <a:pPr eaLnBrk="1" hangingPunct="1">
              <a:lnSpc>
                <a:spcPct val="80000"/>
              </a:lnSpc>
              <a:defRPr/>
            </a:pPr>
            <a:r>
              <a:rPr lang="en-US" sz="2800" smtClean="0"/>
              <a:t>Serum Tube (SST or plain Red Top)</a:t>
            </a:r>
          </a:p>
          <a:p>
            <a:pPr eaLnBrk="1" hangingPunct="1">
              <a:lnSpc>
                <a:spcPct val="80000"/>
              </a:lnSpc>
              <a:defRPr/>
            </a:pPr>
            <a:r>
              <a:rPr lang="en-US" sz="2800" smtClean="0"/>
              <a:t>Heparin (Green Top)</a:t>
            </a:r>
          </a:p>
          <a:p>
            <a:pPr eaLnBrk="1" hangingPunct="1">
              <a:lnSpc>
                <a:spcPct val="80000"/>
              </a:lnSpc>
              <a:defRPr/>
            </a:pPr>
            <a:r>
              <a:rPr lang="en-US" sz="2800" smtClean="0"/>
              <a:t>EDTA tube (Lavendar Top) or Tan Top</a:t>
            </a:r>
          </a:p>
          <a:p>
            <a:pPr eaLnBrk="1" hangingPunct="1">
              <a:lnSpc>
                <a:spcPct val="80000"/>
              </a:lnSpc>
              <a:defRPr/>
            </a:pPr>
            <a:r>
              <a:rPr lang="en-US" sz="2800" smtClean="0"/>
              <a:t>Royal Blue EDTA (Trace Metal)</a:t>
            </a:r>
          </a:p>
          <a:p>
            <a:pPr eaLnBrk="1" hangingPunct="1">
              <a:lnSpc>
                <a:spcPct val="80000"/>
              </a:lnSpc>
              <a:defRPr/>
            </a:pPr>
            <a:r>
              <a:rPr lang="en-US" sz="2800" smtClean="0"/>
              <a:t>Glycolytic Inhibitor Tube (Gray Top)</a:t>
            </a:r>
          </a:p>
          <a:p>
            <a:pPr eaLnBrk="1" hangingPunct="1">
              <a:lnSpc>
                <a:spcPct val="80000"/>
              </a:lnSpc>
              <a:defRPr/>
            </a:pPr>
            <a:r>
              <a:rPr lang="en-US" sz="2800" smtClean="0"/>
              <a:t>Yellow </a:t>
            </a:r>
            <a:r>
              <a:rPr lang="en-US" sz="2800" smtClean="0">
                <a:solidFill>
                  <a:srgbClr val="FF3399"/>
                </a:solidFill>
              </a:rPr>
              <a:t>(ACD)</a:t>
            </a:r>
          </a:p>
          <a:p>
            <a:pPr eaLnBrk="1" hangingPunct="1">
              <a:lnSpc>
                <a:spcPct val="80000"/>
              </a:lnSpc>
              <a:defRPr/>
            </a:pPr>
            <a:endParaRPr lang="en-US" sz="900" smtClean="0"/>
          </a:p>
          <a:p>
            <a:pPr eaLnBrk="1" hangingPunct="1">
              <a:lnSpc>
                <a:spcPct val="80000"/>
              </a:lnSpc>
              <a:defRPr/>
            </a:pPr>
            <a:endParaRPr lang="en-US" sz="900" smtClean="0"/>
          </a:p>
          <a:p>
            <a:pPr algn="ctr" eaLnBrk="1" hangingPunct="1">
              <a:lnSpc>
                <a:spcPct val="80000"/>
              </a:lnSpc>
              <a:buFont typeface="Wingdings" pitchFamily="2" charset="2"/>
              <a:buNone/>
              <a:defRPr/>
            </a:pPr>
            <a:r>
              <a:rPr lang="en-US" sz="900" smtClean="0"/>
              <a:t>Baer, DM, et al. </a:t>
            </a:r>
            <a:r>
              <a:rPr lang="en-US" sz="900" u="sng" smtClean="0"/>
              <a:t>Investigating Elevated Potassium Values.</a:t>
            </a:r>
            <a:r>
              <a:rPr lang="en-US" sz="900" smtClean="0"/>
              <a:t> MLO. November 2006; 24-31.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771">
                                            <p:txEl>
                                              <p:pRg st="4" end="4"/>
                                            </p:txEl>
                                          </p:spTgt>
                                        </p:tgtEl>
                                        <p:attrNameLst>
                                          <p:attrName>style.visibility</p:attrName>
                                        </p:attrNameLst>
                                      </p:cBhvr>
                                      <p:to>
                                        <p:strVal val="visible"/>
                                      </p:to>
                                    </p:set>
                                    <p:animEffect transition="in" filter="fade">
                                      <p:cBhvr>
                                        <p:cTn id="35" dur="1000"/>
                                        <p:tgtEl>
                                          <p:spTgt spid="32771">
                                            <p:txEl>
                                              <p:pRg st="4" end="4"/>
                                            </p:txEl>
                                          </p:spTgt>
                                        </p:tgtEl>
                                      </p:cBhvr>
                                    </p:animEffect>
                                    <p:anim calcmode="lin" valueType="num">
                                      <p:cBhvr>
                                        <p:cTn id="36"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27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771">
                                            <p:txEl>
                                              <p:pRg st="5" end="5"/>
                                            </p:txEl>
                                          </p:spTgt>
                                        </p:tgtEl>
                                        <p:attrNameLst>
                                          <p:attrName>style.visibility</p:attrName>
                                        </p:attrNameLst>
                                      </p:cBhvr>
                                      <p:to>
                                        <p:strVal val="visible"/>
                                      </p:to>
                                    </p:set>
                                    <p:animEffect transition="in" filter="fade">
                                      <p:cBhvr>
                                        <p:cTn id="42" dur="1000"/>
                                        <p:tgtEl>
                                          <p:spTgt spid="32771">
                                            <p:txEl>
                                              <p:pRg st="5" end="5"/>
                                            </p:txEl>
                                          </p:spTgt>
                                        </p:tgtEl>
                                      </p:cBhvr>
                                    </p:animEffect>
                                    <p:anim calcmode="lin" valueType="num">
                                      <p:cBhvr>
                                        <p:cTn id="43"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771">
                                            <p:txEl>
                                              <p:pRg st="6" end="6"/>
                                            </p:txEl>
                                          </p:spTgt>
                                        </p:tgtEl>
                                        <p:attrNameLst>
                                          <p:attrName>style.visibility</p:attrName>
                                        </p:attrNameLst>
                                      </p:cBhvr>
                                      <p:to>
                                        <p:strVal val="visible"/>
                                      </p:to>
                                    </p:set>
                                    <p:animEffect transition="in" filter="fade">
                                      <p:cBhvr>
                                        <p:cTn id="49" dur="1000"/>
                                        <p:tgtEl>
                                          <p:spTgt spid="32771">
                                            <p:txEl>
                                              <p:pRg st="6" end="6"/>
                                            </p:txEl>
                                          </p:spTgt>
                                        </p:tgtEl>
                                      </p:cBhvr>
                                    </p:animEffect>
                                    <p:anim calcmode="lin" valueType="num">
                                      <p:cBhvr>
                                        <p:cTn id="5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2771">
                                            <p:txEl>
                                              <p:pRg st="7" end="7"/>
                                            </p:txEl>
                                          </p:spTgt>
                                        </p:tgtEl>
                                        <p:attrNameLst>
                                          <p:attrName>style.visibility</p:attrName>
                                        </p:attrNameLst>
                                      </p:cBhvr>
                                      <p:to>
                                        <p:strVal val="visible"/>
                                      </p:to>
                                    </p:set>
                                    <p:animEffect transition="in" filter="fade">
                                      <p:cBhvr>
                                        <p:cTn id="56" dur="1000"/>
                                        <p:tgtEl>
                                          <p:spTgt spid="32771">
                                            <p:txEl>
                                              <p:pRg st="7" end="7"/>
                                            </p:txEl>
                                          </p:spTgt>
                                        </p:tgtEl>
                                      </p:cBhvr>
                                    </p:animEffect>
                                    <p:anim calcmode="lin" valueType="num">
                                      <p:cBhvr>
                                        <p:cTn id="57"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27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2771">
                                            <p:txEl>
                                              <p:pRg st="10" end="10"/>
                                            </p:txEl>
                                          </p:spTgt>
                                        </p:tgtEl>
                                        <p:attrNameLst>
                                          <p:attrName>style.visibility</p:attrName>
                                        </p:attrNameLst>
                                      </p:cBhvr>
                                      <p:to>
                                        <p:strVal val="visible"/>
                                      </p:to>
                                    </p:set>
                                    <p:animEffect transition="in" filter="fade">
                                      <p:cBhvr>
                                        <p:cTn id="63" dur="1000"/>
                                        <p:tgtEl>
                                          <p:spTgt spid="32771">
                                            <p:txEl>
                                              <p:pRg st="10" end="10"/>
                                            </p:txEl>
                                          </p:spTgt>
                                        </p:tgtEl>
                                      </p:cBhvr>
                                    </p:animEffect>
                                    <p:anim calcmode="lin" valueType="num">
                                      <p:cBhvr>
                                        <p:cTn id="64" dur="1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277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762000" y="30252"/>
            <a:ext cx="10134600" cy="74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12" tIns="228528" rIns="342792" bIns="1142640" anchor="ctr">
            <a:spAutoFit/>
          </a:bodyPr>
          <a:lstStyle/>
          <a:p>
            <a:pPr algn="ctr">
              <a:tabLst>
                <a:tab pos="0" algn="l"/>
              </a:tabLst>
            </a:pPr>
            <a:r>
              <a:rPr lang="en-US" sz="1200" b="1" dirty="0">
                <a:solidFill>
                  <a:srgbClr val="FFFF00"/>
                </a:solidFill>
              </a:rPr>
              <a:t>Proper Collection Techniques for Serum </a:t>
            </a:r>
            <a:r>
              <a:rPr lang="en-US" sz="1200" b="1" dirty="0" err="1">
                <a:solidFill>
                  <a:srgbClr val="FFFF00"/>
                </a:solidFill>
              </a:rPr>
              <a:t>Vacutainers</a:t>
            </a:r>
            <a:r>
              <a:rPr lang="en-US" sz="1200" b="1" dirty="0">
                <a:solidFill>
                  <a:srgbClr val="FFFF00"/>
                </a:solidFill>
              </a:rPr>
              <a:t>®</a:t>
            </a:r>
            <a:endParaRPr lang="en-US" sz="1200" dirty="0">
              <a:solidFill>
                <a:srgbClr val="FFFF00"/>
              </a:solidFill>
            </a:endParaRPr>
          </a:p>
          <a:p>
            <a:pPr algn="ctr">
              <a:tabLst>
                <a:tab pos="0" algn="l"/>
              </a:tabLst>
            </a:pPr>
            <a:r>
              <a:rPr lang="en-US" sz="1200" dirty="0">
                <a:solidFill>
                  <a:srgbClr val="FFFF00"/>
                </a:solidFill>
              </a:rPr>
              <a:t>A properly prepared specimen is critical for optimal laboratory results and to minimize the occurrence of the following:</a:t>
            </a:r>
          </a:p>
          <a:p>
            <a:pPr algn="ctr">
              <a:tabLst>
                <a:tab pos="0" algn="l"/>
              </a:tabLst>
            </a:pPr>
            <a:r>
              <a:rPr lang="en-US" sz="1200" dirty="0">
                <a:solidFill>
                  <a:srgbClr val="FFFF00"/>
                </a:solidFill>
              </a:rPr>
              <a:t/>
            </a:r>
            <a:br>
              <a:rPr lang="en-US" sz="1200" dirty="0">
                <a:solidFill>
                  <a:srgbClr val="FFFF00"/>
                </a:solidFill>
              </a:rPr>
            </a:br>
            <a:endParaRPr lang="en-US" sz="1200" dirty="0">
              <a:solidFill>
                <a:srgbClr val="FFFF00"/>
              </a:solidFill>
            </a:endParaRPr>
          </a:p>
          <a:p>
            <a:pPr algn="ctr">
              <a:tabLst>
                <a:tab pos="0" algn="l"/>
              </a:tabLst>
            </a:pPr>
            <a:r>
              <a:rPr lang="en-US" sz="1200" dirty="0">
                <a:solidFill>
                  <a:srgbClr val="FFFF00"/>
                </a:solidFill>
              </a:rPr>
              <a:t>Elevated potassiums</a:t>
            </a:r>
          </a:p>
          <a:p>
            <a:pPr algn="ctr">
              <a:tabLst>
                <a:tab pos="0" algn="l"/>
              </a:tabLst>
            </a:pPr>
            <a:r>
              <a:rPr lang="en-US" sz="1200" dirty="0">
                <a:solidFill>
                  <a:srgbClr val="FFFF00"/>
                </a:solidFill>
              </a:rPr>
              <a:t>Suppressed glucoses</a:t>
            </a:r>
          </a:p>
          <a:p>
            <a:pPr algn="ctr">
              <a:tabLst>
                <a:tab pos="0" algn="l"/>
              </a:tabLst>
            </a:pPr>
            <a:r>
              <a:rPr lang="en-US" sz="1200" dirty="0">
                <a:solidFill>
                  <a:srgbClr val="FFFF00"/>
                </a:solidFill>
              </a:rPr>
              <a:t>“</a:t>
            </a:r>
            <a:r>
              <a:rPr lang="en-US" sz="1200" b="1" dirty="0">
                <a:solidFill>
                  <a:srgbClr val="FFFF00"/>
                </a:solidFill>
              </a:rPr>
              <a:t>Specimen received unspun</a:t>
            </a:r>
            <a:r>
              <a:rPr lang="en-US" sz="1200" dirty="0">
                <a:solidFill>
                  <a:srgbClr val="FFFF00"/>
                </a:solidFill>
              </a:rPr>
              <a:t>” comment on reports</a:t>
            </a:r>
          </a:p>
          <a:p>
            <a:pPr algn="ctr">
              <a:tabLst>
                <a:tab pos="0" algn="l"/>
              </a:tabLst>
            </a:pPr>
            <a:r>
              <a:rPr lang="en-US" sz="1200" dirty="0">
                <a:solidFill>
                  <a:srgbClr val="FFFF00"/>
                </a:solidFill>
              </a:rPr>
              <a:t>“</a:t>
            </a:r>
            <a:r>
              <a:rPr lang="en-US" sz="1200" b="1" dirty="0">
                <a:solidFill>
                  <a:srgbClr val="FFFF00"/>
                </a:solidFill>
              </a:rPr>
              <a:t>Quantity not sufficient” (e.g., QNS</a:t>
            </a:r>
            <a:r>
              <a:rPr lang="en-US" sz="1200" dirty="0">
                <a:solidFill>
                  <a:srgbClr val="FFFF00"/>
                </a:solidFill>
              </a:rPr>
              <a:t>) comments on reports</a:t>
            </a:r>
          </a:p>
          <a:p>
            <a:pPr algn="ctr">
              <a:tabLst>
                <a:tab pos="0" algn="l"/>
              </a:tabLst>
            </a:pPr>
            <a:r>
              <a:rPr lang="en-US" sz="1200" dirty="0">
                <a:solidFill>
                  <a:srgbClr val="FFFF00"/>
                </a:solidFill>
              </a:rPr>
              <a:t>Falsely elevated lactate dehydrogenase levels</a:t>
            </a:r>
          </a:p>
          <a:p>
            <a:pPr algn="ctr">
              <a:tabLst>
                <a:tab pos="0" algn="l"/>
              </a:tabLst>
            </a:pPr>
            <a:r>
              <a:rPr lang="en-US" sz="1200" b="1" dirty="0">
                <a:solidFill>
                  <a:srgbClr val="FFFF00"/>
                </a:solidFill>
              </a:rPr>
              <a:t>“Red Blood Cells present in specimen</a:t>
            </a:r>
            <a:r>
              <a:rPr lang="en-US" sz="1200" dirty="0">
                <a:solidFill>
                  <a:srgbClr val="FFFF00"/>
                </a:solidFill>
              </a:rPr>
              <a:t>” comment on report</a:t>
            </a:r>
          </a:p>
          <a:p>
            <a:pPr algn="ctr">
              <a:tabLst>
                <a:tab pos="0" algn="l"/>
              </a:tabLst>
            </a:pPr>
            <a:r>
              <a:rPr lang="en-US" sz="1200" dirty="0">
                <a:solidFill>
                  <a:srgbClr val="FFFF00"/>
                </a:solidFill>
              </a:rPr>
              <a:t/>
            </a:r>
            <a:br>
              <a:rPr lang="en-US" sz="1200" dirty="0">
                <a:solidFill>
                  <a:srgbClr val="FFFF00"/>
                </a:solidFill>
              </a:rPr>
            </a:br>
            <a:endParaRPr lang="en-US" sz="1200" dirty="0">
              <a:solidFill>
                <a:srgbClr val="FFFF00"/>
              </a:solidFill>
            </a:endParaRPr>
          </a:p>
          <a:p>
            <a:pPr algn="ctr">
              <a:tabLst>
                <a:tab pos="0" algn="l"/>
              </a:tabLst>
            </a:pPr>
            <a:r>
              <a:rPr lang="en-US" sz="1200" dirty="0">
                <a:solidFill>
                  <a:srgbClr val="FFFF00"/>
                </a:solidFill>
              </a:rPr>
              <a:t>In order for a serum specimen to be properly ready for analysis, it must be properly collected … </a:t>
            </a:r>
            <a:r>
              <a:rPr lang="en-US" sz="1200" b="1" i="1" u="sng" dirty="0">
                <a:solidFill>
                  <a:srgbClr val="FFFF00"/>
                </a:solidFill>
              </a:rPr>
              <a:t>and processed</a:t>
            </a:r>
            <a:r>
              <a:rPr lang="en-US" sz="1200" u="sng" dirty="0">
                <a:solidFill>
                  <a:srgbClr val="FFFF00"/>
                </a:solidFill>
              </a:rPr>
              <a:t>.</a:t>
            </a:r>
            <a:r>
              <a:rPr lang="en-US" sz="1200" dirty="0">
                <a:solidFill>
                  <a:srgbClr val="FFFF00"/>
                </a:solidFill>
              </a:rPr>
              <a:t>  The following procedure </a:t>
            </a:r>
            <a:r>
              <a:rPr lang="en-US" sz="1200" b="1" i="1" u="sng" dirty="0">
                <a:solidFill>
                  <a:srgbClr val="FFFF00"/>
                </a:solidFill>
              </a:rPr>
              <a:t>MUST</a:t>
            </a:r>
            <a:r>
              <a:rPr lang="en-US" sz="1200" dirty="0">
                <a:solidFill>
                  <a:srgbClr val="FFFF00"/>
                </a:solidFill>
              </a:rPr>
              <a:t> be followed to assure a proper serum specimen and thus to avoid the above-noted situations.</a:t>
            </a:r>
          </a:p>
          <a:p>
            <a:pPr algn="ctr">
              <a:tabLst>
                <a:tab pos="0" algn="l"/>
              </a:tabLst>
            </a:pPr>
            <a:r>
              <a:rPr lang="en-US" sz="1200" b="1" dirty="0">
                <a:solidFill>
                  <a:srgbClr val="FFFF00"/>
                </a:solidFill>
              </a:rPr>
              <a:t>ORDER of DRAW</a:t>
            </a:r>
            <a:endParaRPr lang="en-US" sz="1200" dirty="0">
              <a:solidFill>
                <a:srgbClr val="FFFF00"/>
              </a:solidFill>
            </a:endParaRPr>
          </a:p>
          <a:p>
            <a:pPr algn="ctr">
              <a:tabLst>
                <a:tab pos="0" algn="l"/>
              </a:tabLst>
            </a:pPr>
            <a:r>
              <a:rPr lang="en-US" sz="1200" dirty="0">
                <a:solidFill>
                  <a:srgbClr val="FFFF00"/>
                </a:solidFill>
              </a:rPr>
              <a:t>The order in which specimens are drawn during the phlebotomy procedure plays a </a:t>
            </a:r>
            <a:r>
              <a:rPr lang="en-US" sz="1200" b="1" i="1" u="sng" dirty="0">
                <a:solidFill>
                  <a:srgbClr val="FFFF00"/>
                </a:solidFill>
              </a:rPr>
              <a:t>VERY</a:t>
            </a:r>
            <a:r>
              <a:rPr lang="en-US" sz="1200" dirty="0">
                <a:solidFill>
                  <a:srgbClr val="FFFF00"/>
                </a:solidFill>
              </a:rPr>
              <a:t> important part in determining the quality of results obtained from laboratory testing.  The order of draw listed below and recommended by the Clinical Laboratory Standards Institute (CLSI H3-A5, </a:t>
            </a:r>
            <a:r>
              <a:rPr lang="en-US" sz="1200" dirty="0" err="1">
                <a:solidFill>
                  <a:srgbClr val="FFFF00"/>
                </a:solidFill>
              </a:rPr>
              <a:t>vol</a:t>
            </a:r>
            <a:r>
              <a:rPr lang="en-US" sz="1200" dirty="0">
                <a:solidFill>
                  <a:srgbClr val="FFFF00"/>
                </a:solidFill>
              </a:rPr>
              <a:t> 23, No 32, 8.10.2) is an </a:t>
            </a:r>
            <a:r>
              <a:rPr lang="en-US" sz="1200" b="1" i="1" u="sng" dirty="0">
                <a:solidFill>
                  <a:srgbClr val="FFFF00"/>
                </a:solidFill>
              </a:rPr>
              <a:t>absolute</a:t>
            </a:r>
            <a:r>
              <a:rPr lang="en-US" sz="1200" dirty="0">
                <a:solidFill>
                  <a:srgbClr val="FFFF00"/>
                </a:solidFill>
              </a:rPr>
              <a:t> requirement in order to eliminate cross contamination of specimens with additives from a previous tube or container. The recommended Order of Draw and inversion frequencies are:</a:t>
            </a:r>
          </a:p>
          <a:p>
            <a:pPr algn="ctr">
              <a:tabLst>
                <a:tab pos="0" algn="l"/>
              </a:tabLst>
            </a:pPr>
            <a:r>
              <a:rPr lang="en-US" sz="1200" b="1" dirty="0">
                <a:solidFill>
                  <a:srgbClr val="FFFF00"/>
                </a:solidFill>
              </a:rPr>
              <a:t>Blood Cultures (yellow top)– invert 8-10 times</a:t>
            </a:r>
            <a:endParaRPr lang="en-US" sz="1200" dirty="0">
              <a:solidFill>
                <a:srgbClr val="FFFF00"/>
              </a:solidFill>
            </a:endParaRPr>
          </a:p>
          <a:p>
            <a:pPr algn="ctr">
              <a:tabLst>
                <a:tab pos="0" algn="l"/>
              </a:tabLst>
            </a:pPr>
            <a:r>
              <a:rPr lang="en-US" sz="1200" b="1" dirty="0">
                <a:solidFill>
                  <a:srgbClr val="FFFF00"/>
                </a:solidFill>
              </a:rPr>
              <a:t>Citrate Tube (light blue top) – invert 3-4 times</a:t>
            </a:r>
            <a:endParaRPr lang="en-US" sz="1200" dirty="0">
              <a:solidFill>
                <a:srgbClr val="FFFF00"/>
              </a:solidFill>
            </a:endParaRPr>
          </a:p>
          <a:p>
            <a:pPr algn="ctr">
              <a:tabLst>
                <a:tab pos="0" algn="l"/>
              </a:tabLst>
            </a:pPr>
            <a:r>
              <a:rPr lang="en-US" sz="1200" b="1" dirty="0">
                <a:solidFill>
                  <a:srgbClr val="FFFF00"/>
                </a:solidFill>
              </a:rPr>
              <a:t>Gel Separator Serum Tube (tiger top) or Red top tube – invert </a:t>
            </a:r>
            <a:r>
              <a:rPr lang="en-US" sz="1200" b="1" i="1" u="sng" dirty="0">
                <a:solidFill>
                  <a:srgbClr val="FFFF00"/>
                </a:solidFill>
              </a:rPr>
              <a:t>GENTLY</a:t>
            </a:r>
            <a:r>
              <a:rPr lang="en-US" sz="1200" b="1" u="sng" dirty="0">
                <a:solidFill>
                  <a:srgbClr val="FFFF00"/>
                </a:solidFill>
              </a:rPr>
              <a:t> </a:t>
            </a:r>
            <a:r>
              <a:rPr lang="en-US" sz="1200" b="1" dirty="0">
                <a:solidFill>
                  <a:srgbClr val="FFFF00"/>
                </a:solidFill>
              </a:rPr>
              <a:t>5 times</a:t>
            </a:r>
            <a:endParaRPr lang="en-US" sz="1200" dirty="0">
              <a:solidFill>
                <a:srgbClr val="FFFF00"/>
              </a:solidFill>
            </a:endParaRPr>
          </a:p>
          <a:p>
            <a:pPr algn="ctr">
              <a:tabLst>
                <a:tab pos="0" algn="l"/>
              </a:tabLst>
            </a:pPr>
            <a:r>
              <a:rPr lang="en-US" sz="1200" b="1" dirty="0">
                <a:solidFill>
                  <a:srgbClr val="FFFF00"/>
                </a:solidFill>
              </a:rPr>
              <a:t>Heparin Tube (green top)– invert 8-10 times</a:t>
            </a:r>
            <a:endParaRPr lang="en-US" sz="1200" dirty="0">
              <a:solidFill>
                <a:srgbClr val="FFFF00"/>
              </a:solidFill>
            </a:endParaRPr>
          </a:p>
          <a:p>
            <a:pPr algn="ctr">
              <a:tabLst>
                <a:tab pos="0" algn="l"/>
              </a:tabLst>
            </a:pPr>
            <a:r>
              <a:rPr lang="en-US" sz="1200" b="1" dirty="0">
                <a:solidFill>
                  <a:srgbClr val="FFFF00"/>
                </a:solidFill>
              </a:rPr>
              <a:t>Plasma Gel Separator Tube – invert 8-10 times</a:t>
            </a:r>
            <a:endParaRPr lang="en-US" sz="1200" dirty="0">
              <a:solidFill>
                <a:srgbClr val="FFFF00"/>
              </a:solidFill>
            </a:endParaRPr>
          </a:p>
          <a:p>
            <a:pPr algn="ctr">
              <a:tabLst>
                <a:tab pos="0" algn="l"/>
              </a:tabLst>
            </a:pPr>
            <a:r>
              <a:rPr lang="en-US" sz="1200" b="1" dirty="0">
                <a:solidFill>
                  <a:srgbClr val="FFFF00"/>
                </a:solidFill>
              </a:rPr>
              <a:t>EDTA (lavender) tube – invert 8-10 times</a:t>
            </a:r>
            <a:endParaRPr lang="en-US" sz="1200" dirty="0">
              <a:solidFill>
                <a:srgbClr val="FFFF00"/>
              </a:solidFill>
            </a:endParaRPr>
          </a:p>
          <a:p>
            <a:pPr algn="ctr">
              <a:tabLst>
                <a:tab pos="0" algn="l"/>
              </a:tabLst>
            </a:pPr>
            <a:r>
              <a:rPr lang="en-US" sz="1200" b="1" dirty="0">
                <a:solidFill>
                  <a:srgbClr val="FFFF00"/>
                </a:solidFill>
              </a:rPr>
              <a:t>Fluoride tube (e.g., gray top) – invert 8-10 times</a:t>
            </a:r>
            <a:endParaRPr lang="en-US" sz="1200" dirty="0">
              <a:solidFill>
                <a:srgbClr val="FFFF00"/>
              </a:solidFill>
            </a:endParaRPr>
          </a:p>
          <a:p>
            <a:pPr algn="ctr">
              <a:tabLst>
                <a:tab pos="0" algn="l"/>
              </a:tabLst>
            </a:pPr>
            <a:r>
              <a:rPr lang="en-US" sz="1200" b="1" dirty="0">
                <a:solidFill>
                  <a:srgbClr val="FFFF00"/>
                </a:solidFill>
              </a:rPr>
              <a:t>Allow the SSTs and red top serum tubes (cf, #3, above) to clot a minimum of 25 minutes </a:t>
            </a:r>
            <a:r>
              <a:rPr lang="en-US" sz="1200" b="1" i="1" u="sng" dirty="0">
                <a:solidFill>
                  <a:srgbClr val="FFFF00"/>
                </a:solidFill>
              </a:rPr>
              <a:t>but no longer than 45 minutes</a:t>
            </a:r>
            <a:r>
              <a:rPr lang="en-US" sz="1200" b="1" dirty="0">
                <a:solidFill>
                  <a:srgbClr val="FFFF00"/>
                </a:solidFill>
              </a:rPr>
              <a:t>. Tubes should be allowed to clot in a vertical position (e.g. in a test tube rack) and at ROOM temperature unless otherwise noted.</a:t>
            </a:r>
            <a:endParaRPr lang="en-US" sz="1200" dirty="0">
              <a:solidFill>
                <a:srgbClr val="FFFF00"/>
              </a:solidFill>
            </a:endParaRPr>
          </a:p>
          <a:p>
            <a:pPr algn="ctr">
              <a:tabLst>
                <a:tab pos="0" algn="l"/>
              </a:tabLst>
            </a:pPr>
            <a:r>
              <a:rPr lang="en-US" sz="1200" dirty="0">
                <a:solidFill>
                  <a:srgbClr val="FFFF00"/>
                </a:solidFill>
              </a:rPr>
              <a:t>If your centrifuge is a swing bucket centrifuge, spin the SSTs and serum tubes for 20 minutes at 2200 RPM. </a:t>
            </a:r>
          </a:p>
          <a:p>
            <a:pPr algn="ctr">
              <a:tabLst>
                <a:tab pos="0" algn="l"/>
              </a:tabLst>
            </a:pPr>
            <a:r>
              <a:rPr lang="en-US" sz="1200" dirty="0">
                <a:solidFill>
                  <a:srgbClr val="FFFF00"/>
                </a:solidFill>
              </a:rPr>
              <a:t>If your centrifuge is a fixed angle model, please call Client Supply at (800) 877-8805, option 2 and a swing head centrifuge will be sent to your site ASAP.</a:t>
            </a:r>
          </a:p>
          <a:p>
            <a:pPr algn="ctr">
              <a:tabLst>
                <a:tab pos="0" algn="l"/>
              </a:tabLst>
            </a:pPr>
            <a:r>
              <a:rPr lang="en-US" sz="1200" b="1" dirty="0">
                <a:solidFill>
                  <a:srgbClr val="FFFF00"/>
                </a:solidFill>
              </a:rPr>
              <a:t>PLEASE SEE PHOTOS ON REVERSE SIDE OF THIS MEMO FOR EXAMPLES OF POORLY PREPARED AND WELL PREPARED SPECIMENS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9"/>
          <p:cNvSpPr txBox="1">
            <a:spLocks noChangeArrowheads="1"/>
          </p:cNvSpPr>
          <p:nvPr/>
        </p:nvSpPr>
        <p:spPr bwMode="auto">
          <a:xfrm>
            <a:off x="381000" y="228600"/>
            <a:ext cx="2286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000">
                <a:cs typeface="Times New Roman" pitchFamily="18" charset="0"/>
              </a:rPr>
              <a:t>POOR SPIN – NOTE CLOT PROTRUDING BETWEEN TUBE AND GEL BARRIER – DID NOT CLOT LONG ENOUGH PRIOR TO SPINNING</a:t>
            </a:r>
          </a:p>
        </p:txBody>
      </p:sp>
      <p:sp>
        <p:nvSpPr>
          <p:cNvPr id="30723" name="Text Box 30"/>
          <p:cNvSpPr txBox="1">
            <a:spLocks noChangeArrowheads="1"/>
          </p:cNvSpPr>
          <p:nvPr/>
        </p:nvSpPr>
        <p:spPr bwMode="auto">
          <a:xfrm>
            <a:off x="3352800" y="304800"/>
            <a:ext cx="2209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000">
                <a:cs typeface="Times New Roman" pitchFamily="18" charset="0"/>
              </a:rPr>
              <a:t>GOOD FIXED ANGLE SPIN – PROPER CLOT TIME AND PROPER SPIN TIME</a:t>
            </a:r>
          </a:p>
        </p:txBody>
      </p:sp>
      <p:sp>
        <p:nvSpPr>
          <p:cNvPr id="30724" name="Text Box 31"/>
          <p:cNvSpPr txBox="1">
            <a:spLocks noChangeArrowheads="1"/>
          </p:cNvSpPr>
          <p:nvPr/>
        </p:nvSpPr>
        <p:spPr bwMode="auto">
          <a:xfrm>
            <a:off x="6324600" y="381000"/>
            <a:ext cx="2133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1000">
                <a:cs typeface="Times New Roman" pitchFamily="18" charset="0"/>
              </a:rPr>
              <a:t>GOOD SWINGING BUCKET SPIN AND CLOT TIME – NOTE LEVEL GEL BARRIER</a:t>
            </a:r>
            <a:r>
              <a:rPr lang="en-US" sz="1000"/>
              <a:t> </a:t>
            </a:r>
          </a:p>
        </p:txBody>
      </p:sp>
      <p:sp>
        <p:nvSpPr>
          <p:cNvPr id="30725" name="Text Box 32"/>
          <p:cNvSpPr txBox="1">
            <a:spLocks noChangeArrowheads="1"/>
          </p:cNvSpPr>
          <p:nvPr/>
        </p:nvSpPr>
        <p:spPr bwMode="auto">
          <a:xfrm>
            <a:off x="533400" y="1295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30726" name="Picture 33" descr="poor s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121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34"/>
          <p:cNvSpPr txBox="1">
            <a:spLocks noChangeArrowheads="1"/>
          </p:cNvSpPr>
          <p:nvPr/>
        </p:nvSpPr>
        <p:spPr bwMode="auto">
          <a:xfrm>
            <a:off x="3581400" y="1295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30728" name="Picture 35" descr="good 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114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36"/>
          <p:cNvSpPr txBox="1">
            <a:spLocks noChangeArrowheads="1"/>
          </p:cNvSpPr>
          <p:nvPr/>
        </p:nvSpPr>
        <p:spPr bwMode="auto">
          <a:xfrm>
            <a:off x="6400800" y="1219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pic>
        <p:nvPicPr>
          <p:cNvPr id="30730" name="Picture 37" descr="Untitle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19200"/>
            <a:ext cx="11620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5410200"/>
          </a:xfrm>
        </p:spPr>
        <p:txBody>
          <a:bodyPr/>
          <a:lstStyle/>
          <a:p>
            <a:pPr eaLnBrk="1" hangingPunct="1">
              <a:defRPr/>
            </a:pPr>
            <a:r>
              <a:rPr lang="en-US" b="1" i="1" u="sng" dirty="0" smtClean="0"/>
              <a:t>Borderline Increase in </a:t>
            </a:r>
            <a:r>
              <a:rPr lang="en-US" b="1" i="1" u="sng" dirty="0" err="1" smtClean="0"/>
              <a:t>Calciums</a:t>
            </a:r>
            <a:endParaRPr lang="en-US" b="1" i="1" u="sng"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76225" y="1076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123" name="Picture 2" descr="ckiosst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“What’s Wrong with Your </a:t>
            </a:r>
            <a:r>
              <a:rPr lang="en-US" dirty="0" err="1" smtClean="0"/>
              <a:t>Calciums</a:t>
            </a:r>
            <a:r>
              <a:rPr lang="en-US" dirty="0" smtClean="0"/>
              <a:t>?”</a:t>
            </a:r>
          </a:p>
        </p:txBody>
      </p:sp>
      <p:sp>
        <p:nvSpPr>
          <p:cNvPr id="4" name="Content Placeholder 3"/>
          <p:cNvSpPr>
            <a:spLocks noGrp="1"/>
          </p:cNvSpPr>
          <p:nvPr>
            <p:ph idx="1"/>
          </p:nvPr>
        </p:nvSpPr>
        <p:spPr>
          <a:xfrm>
            <a:off x="457200" y="2819400"/>
            <a:ext cx="8229600" cy="3276600"/>
          </a:xfrm>
        </p:spPr>
        <p:txBody>
          <a:bodyPr/>
          <a:lstStyle/>
          <a:p>
            <a:pPr eaLnBrk="1" hangingPunct="1">
              <a:defRPr/>
            </a:pPr>
            <a:r>
              <a:rPr lang="en-US" sz="6000" dirty="0" smtClean="0"/>
              <a:t>Nothing</a:t>
            </a:r>
          </a:p>
          <a:p>
            <a:pPr eaLnBrk="1" hangingPunct="1">
              <a:defRPr/>
            </a:pPr>
            <a:r>
              <a:rPr lang="en-US" dirty="0" smtClean="0"/>
              <a:t>Most probably an issue with clot time prior to activation of gel barrier</a:t>
            </a:r>
          </a:p>
          <a:p>
            <a:pPr eaLnBrk="1" hangingPunct="1">
              <a:defRPr/>
            </a:pPr>
            <a:r>
              <a:rPr lang="en-US" dirty="0" smtClean="0"/>
              <a:t>See next slide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glo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219200"/>
          </a:xfrm>
        </p:spPr>
        <p:txBody>
          <a:bodyPr>
            <a:normAutofit fontScale="90000"/>
          </a:bodyPr>
          <a:lstStyle/>
          <a:p>
            <a:pPr>
              <a:defRPr/>
            </a:pPr>
            <a:r>
              <a:rPr lang="en-US" sz="6600" dirty="0" smtClean="0">
                <a:solidFill>
                  <a:schemeClr val="bg1"/>
                </a:solidFill>
              </a:rPr>
              <a:t>The Impending Crisis</a:t>
            </a:r>
            <a:endParaRPr lang="en-US" sz="6600" dirty="0">
              <a:solidFill>
                <a:schemeClr val="bg1"/>
              </a:solidFill>
            </a:endParaRPr>
          </a:p>
        </p:txBody>
      </p:sp>
      <p:sp>
        <p:nvSpPr>
          <p:cNvPr id="3" name="Subtitle 2"/>
          <p:cNvSpPr>
            <a:spLocks noGrp="1"/>
          </p:cNvSpPr>
          <p:nvPr>
            <p:ph type="subTitle" idx="1"/>
          </p:nvPr>
        </p:nvSpPr>
        <p:spPr>
          <a:xfrm>
            <a:off x="533400" y="2743200"/>
            <a:ext cx="7854950" cy="3124200"/>
          </a:xfrm>
        </p:spPr>
        <p:txBody>
          <a:bodyPr>
            <a:normAutofit/>
          </a:bodyPr>
          <a:lstStyle/>
          <a:p>
            <a:pPr>
              <a:defRPr/>
            </a:pPr>
            <a:endParaRPr lang="en-US" dirty="0" smtClean="0"/>
          </a:p>
          <a:p>
            <a:pPr>
              <a:defRPr/>
            </a:pPr>
            <a:r>
              <a:rPr lang="en-US" b="1" dirty="0" smtClean="0">
                <a:solidFill>
                  <a:srgbClr val="C00000"/>
                </a:solidFill>
              </a:rPr>
              <a:t>…….. and the necessary solutions.</a:t>
            </a:r>
          </a:p>
          <a:p>
            <a:pPr>
              <a:defRPr/>
            </a:pP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Scenario: </a:t>
            </a:r>
            <a:br>
              <a:rPr lang="en-US" dirty="0" smtClean="0"/>
            </a:br>
            <a:r>
              <a:rPr lang="en-US" dirty="0" err="1" smtClean="0"/>
              <a:t>Dr’s</a:t>
            </a:r>
            <a:r>
              <a:rPr lang="en-US" dirty="0" smtClean="0"/>
              <a:t>. Appt. for a Routine Checkup</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sz="2400" dirty="0" smtClean="0"/>
              <a:t>Your blood is drawn for a routine physical</a:t>
            </a:r>
          </a:p>
          <a:p>
            <a:pPr>
              <a:buFont typeface="Arial" pitchFamily="34" charset="0"/>
              <a:buChar char="•"/>
              <a:defRPr/>
            </a:pPr>
            <a:r>
              <a:rPr lang="en-US" sz="2400" dirty="0" smtClean="0"/>
              <a:t> 5 days later, the </a:t>
            </a:r>
            <a:r>
              <a:rPr lang="en-US" sz="2400" dirty="0" err="1" smtClean="0"/>
              <a:t>Dr’s</a:t>
            </a:r>
            <a:r>
              <a:rPr lang="en-US" sz="2400" dirty="0" smtClean="0"/>
              <a:t> office call and states that they need “more blood” for the testing</a:t>
            </a:r>
          </a:p>
          <a:p>
            <a:pPr>
              <a:buFont typeface="Arial" pitchFamily="34" charset="0"/>
              <a:buChar char="•"/>
              <a:defRPr/>
            </a:pPr>
            <a:r>
              <a:rPr lang="en-US" sz="2400" dirty="0" smtClean="0"/>
              <a:t>You ask “Why”</a:t>
            </a:r>
          </a:p>
          <a:p>
            <a:pPr>
              <a:buFont typeface="Arial" pitchFamily="34" charset="0"/>
              <a:buChar char="•"/>
              <a:defRPr/>
            </a:pPr>
            <a:r>
              <a:rPr lang="en-US" sz="2400" b="1" u="sng" dirty="0" smtClean="0"/>
              <a:t>The answer </a:t>
            </a:r>
            <a:r>
              <a:rPr lang="en-US" sz="2400" dirty="0" smtClean="0"/>
              <a:t>– the lab to which your specimens were sent did not have sufficient Med Techs (CLSs) to perform the testing promptly and the samples are now out of stability.</a:t>
            </a:r>
          </a:p>
          <a:p>
            <a:pPr>
              <a:buFont typeface="Arial" pitchFamily="34" charset="0"/>
              <a:buChar char="•"/>
              <a:defRPr/>
            </a:pPr>
            <a:r>
              <a:rPr lang="en-US" dirty="0" smtClean="0"/>
              <a:t>Is this far fetched?????</a:t>
            </a:r>
          </a:p>
          <a:p>
            <a:pPr marL="0" indent="0">
              <a:buFont typeface="Wingdings" pitchFamily="2" charset="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457200" y="3200400"/>
            <a:ext cx="8229600" cy="1600200"/>
          </a:xfrm>
        </p:spPr>
        <p:txBody>
          <a:bodyPr>
            <a:normAutofit/>
          </a:bodyPr>
          <a:lstStyle/>
          <a:p>
            <a:pPr>
              <a:defRPr/>
            </a:pPr>
            <a:r>
              <a:rPr lang="en-US" dirty="0" smtClean="0"/>
              <a:t>Unfortunately, the answer is no.</a:t>
            </a:r>
          </a:p>
          <a:p>
            <a:pPr>
              <a:defRPr/>
            </a:pPr>
            <a:r>
              <a:rPr lang="en-US" dirty="0" smtClean="0"/>
              <a:t>And why is this the case???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defRPr/>
            </a:pPr>
            <a:r>
              <a:rPr lang="en-US" sz="6000" dirty="0" smtClean="0"/>
              <a:t>The Hard Cold Facts</a:t>
            </a:r>
            <a:endParaRPr lang="en-US" sz="6000" dirty="0"/>
          </a:p>
        </p:txBody>
      </p:sp>
      <p:sp>
        <p:nvSpPr>
          <p:cNvPr id="3" name="Content Placeholder 2"/>
          <p:cNvSpPr>
            <a:spLocks noGrp="1"/>
          </p:cNvSpPr>
          <p:nvPr>
            <p:ph idx="1"/>
          </p:nvPr>
        </p:nvSpPr>
        <p:spPr>
          <a:xfrm>
            <a:off x="457200" y="1524000"/>
            <a:ext cx="8229600" cy="4572000"/>
          </a:xfrm>
        </p:spPr>
        <p:txBody>
          <a:bodyPr/>
          <a:lstStyle/>
          <a:p>
            <a:pPr>
              <a:defRPr/>
            </a:pPr>
            <a:r>
              <a:rPr lang="en-US" sz="3000" dirty="0" smtClean="0"/>
              <a:t>78% of the schools of Medical Technology open in 1980 ……….. are now closed</a:t>
            </a:r>
          </a:p>
          <a:p>
            <a:pPr>
              <a:defRPr/>
            </a:pPr>
            <a:r>
              <a:rPr lang="en-US" sz="3000" dirty="0" smtClean="0"/>
              <a:t>In my laboratory, the average age of a Medical Technologist is 55 years of age</a:t>
            </a:r>
          </a:p>
          <a:p>
            <a:pPr>
              <a:defRPr/>
            </a:pPr>
            <a:r>
              <a:rPr lang="en-US" sz="3000" dirty="0" smtClean="0"/>
              <a:t>Within 4-7 years, approximately 36% (~ 100 of my Medical Technologists) will be eligible for retirement.</a:t>
            </a:r>
          </a:p>
          <a:p>
            <a:pPr>
              <a:defRPr/>
            </a:pPr>
            <a:r>
              <a:rPr lang="en-US" sz="3000" dirty="0" smtClean="0"/>
              <a:t>There is currently no way I will be able to fill all of these positions, which, by law, I need to run and report my laboratory values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Problem … and the reason</a:t>
            </a:r>
            <a:endParaRPr lang="en-US" dirty="0"/>
          </a:p>
        </p:txBody>
      </p:sp>
      <p:sp>
        <p:nvSpPr>
          <p:cNvPr id="3" name="Content Placeholder 2"/>
          <p:cNvSpPr>
            <a:spLocks noGrp="1"/>
          </p:cNvSpPr>
          <p:nvPr>
            <p:ph idx="1"/>
          </p:nvPr>
        </p:nvSpPr>
        <p:spPr>
          <a:xfrm>
            <a:off x="457200" y="2819400"/>
            <a:ext cx="8229600" cy="3505200"/>
          </a:xfrm>
        </p:spPr>
        <p:txBody>
          <a:bodyPr>
            <a:normAutofit/>
          </a:bodyPr>
          <a:lstStyle/>
          <a:p>
            <a:pPr>
              <a:defRPr/>
            </a:pPr>
            <a:r>
              <a:rPr lang="en-US" sz="5400" dirty="0">
                <a:solidFill>
                  <a:srgbClr val="C00000"/>
                </a:solidFill>
              </a:rPr>
              <a:t>The Patients’ </a:t>
            </a:r>
            <a:r>
              <a:rPr lang="en-US" sz="5400" dirty="0" smtClean="0">
                <a:solidFill>
                  <a:srgbClr val="C00000"/>
                </a:solidFill>
              </a:rPr>
              <a:t>Perception</a:t>
            </a:r>
          </a:p>
          <a:p>
            <a:pPr>
              <a:defRPr/>
            </a:pPr>
            <a:r>
              <a:rPr lang="en-US" sz="5400" dirty="0" smtClean="0">
                <a:solidFill>
                  <a:srgbClr val="C00000"/>
                </a:solidFill>
              </a:rPr>
              <a:t>The Cocktail Party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33350"/>
          </a:xfrm>
        </p:spPr>
        <p:txBody>
          <a:bodyPr>
            <a:normAutofit fontScale="90000"/>
          </a:bodyPr>
          <a:lstStyle/>
          <a:p>
            <a:pPr>
              <a:defRPr/>
            </a:pPr>
            <a:r>
              <a:rPr lang="en-US" dirty="0" smtClean="0"/>
              <a:t> </a:t>
            </a:r>
            <a:endParaRPr lang="en-US" dirty="0"/>
          </a:p>
        </p:txBody>
      </p:sp>
      <p:pic>
        <p:nvPicPr>
          <p:cNvPr id="4096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762000"/>
            <a:ext cx="4283075" cy="60198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C00000"/>
                </a:solidFill>
              </a:rPr>
              <a:t>So What Are the Solutions?</a:t>
            </a:r>
            <a:endParaRPr lang="en-US" b="1" i="1" dirty="0">
              <a:solidFill>
                <a:srgbClr val="C00000"/>
              </a:solidFill>
            </a:endParaRPr>
          </a:p>
        </p:txBody>
      </p:sp>
      <p:sp>
        <p:nvSpPr>
          <p:cNvPr id="3" name="Content Placeholder 2"/>
          <p:cNvSpPr>
            <a:spLocks noGrp="1"/>
          </p:cNvSpPr>
          <p:nvPr>
            <p:ph idx="1"/>
          </p:nvPr>
        </p:nvSpPr>
        <p:spPr/>
        <p:txBody>
          <a:bodyPr/>
          <a:lstStyle/>
          <a:p>
            <a:r>
              <a:rPr lang="en-US" i="1" dirty="0" smtClean="0">
                <a:solidFill>
                  <a:srgbClr val="002060"/>
                </a:solidFill>
              </a:rPr>
              <a:t>Start exposing children to the profession in Middle School – High School is </a:t>
            </a:r>
            <a:r>
              <a:rPr lang="en-US" i="1" u="sng" dirty="0" smtClean="0">
                <a:solidFill>
                  <a:srgbClr val="002060"/>
                </a:solidFill>
              </a:rPr>
              <a:t>too late</a:t>
            </a:r>
          </a:p>
          <a:p>
            <a:r>
              <a:rPr lang="en-US" i="1" dirty="0" smtClean="0">
                <a:solidFill>
                  <a:srgbClr val="002060"/>
                </a:solidFill>
              </a:rPr>
              <a:t>Begin exposing teachers to the profession – they have no idea it exists</a:t>
            </a:r>
          </a:p>
          <a:p>
            <a:r>
              <a:rPr lang="en-US" i="1" dirty="0" smtClean="0">
                <a:solidFill>
                  <a:srgbClr val="002060"/>
                </a:solidFill>
              </a:rPr>
              <a:t>Take every opportunity presented to you to talk about your profession</a:t>
            </a:r>
            <a:endParaRPr lang="en-US" i="1" dirty="0">
              <a:solidFill>
                <a:srgbClr val="002060"/>
              </a:solidFill>
            </a:endParaRPr>
          </a:p>
        </p:txBody>
      </p:sp>
    </p:spTree>
    <p:extLst>
      <p:ext uri="{BB962C8B-B14F-4D97-AF65-F5344CB8AC3E}">
        <p14:creationId xmlns:p14="http://schemas.microsoft.com/office/powerpoint/2010/main" val="49143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Frozen vs. Room Temp vs. 4</a:t>
            </a:r>
            <a:r>
              <a:rPr lang="en-US" baseline="40000" smtClean="0"/>
              <a:t>o</a:t>
            </a:r>
            <a:r>
              <a:rPr lang="en-US" smtClean="0"/>
              <a:t>C, cont’d</a:t>
            </a:r>
          </a:p>
        </p:txBody>
      </p:sp>
      <p:sp>
        <p:nvSpPr>
          <p:cNvPr id="18435" name="Rectangle 3"/>
          <p:cNvSpPr>
            <a:spLocks noGrp="1" noChangeArrowheads="1"/>
          </p:cNvSpPr>
          <p:nvPr>
            <p:ph type="body" idx="1"/>
          </p:nvPr>
        </p:nvSpPr>
        <p:spPr/>
        <p:txBody>
          <a:bodyPr/>
          <a:lstStyle/>
          <a:p>
            <a:pPr eaLnBrk="1" hangingPunct="1">
              <a:defRPr/>
            </a:pPr>
            <a:r>
              <a:rPr lang="en-US" smtClean="0"/>
              <a:t>The requirements are </a:t>
            </a:r>
            <a:r>
              <a:rPr lang="en-US" b="1" u="sng" smtClean="0"/>
              <a:t>not</a:t>
            </a:r>
            <a:r>
              <a:rPr lang="en-US" smtClean="0"/>
              <a:t> made to make your life difficult – they are made to assure that the patient gets the </a:t>
            </a:r>
            <a:r>
              <a:rPr lang="en-US" b="1" i="1" u="sng" smtClean="0"/>
              <a:t>correct</a:t>
            </a:r>
            <a:r>
              <a:rPr lang="en-US" smtClean="0"/>
              <a:t> result.</a:t>
            </a:r>
          </a:p>
          <a:p>
            <a:pPr eaLnBrk="1" hangingPunct="1">
              <a:defRPr/>
            </a:pPr>
            <a:r>
              <a:rPr lang="en-US" smtClean="0"/>
              <a:t>Some assays require RT specimens and are not optimal with frozen or refrigerated specimens, e.g., LD isoenzymes</a:t>
            </a:r>
          </a:p>
          <a:p>
            <a:pPr lvl="1" eaLnBrk="1" hangingPunct="1">
              <a:defRPr/>
            </a:pPr>
            <a:r>
              <a:rPr lang="en-US" smtClean="0"/>
              <a:t>Frozen or 4</a:t>
            </a:r>
            <a:r>
              <a:rPr lang="en-US" baseline="30000" smtClean="0"/>
              <a:t>o</a:t>
            </a:r>
            <a:r>
              <a:rPr lang="en-US" smtClean="0"/>
              <a:t>C specs will affect LD 4 and 5 - decrease</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anim calcmode="lin" valueType="num">
                                      <p:cBhvr>
                                        <p:cTn id="8"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1000"/>
                                        <p:tgtEl>
                                          <p:spTgt spid="18435">
                                            <p:txEl>
                                              <p:pRg st="1" end="1"/>
                                            </p:txEl>
                                          </p:spTgt>
                                        </p:tgtEl>
                                      </p:cBhvr>
                                    </p:animEffect>
                                    <p:anim calcmode="lin" valueType="num">
                                      <p:cBhvr>
                                        <p:cTn id="15"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43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Effect transition="in" filter="fade">
                                      <p:cBhvr>
                                        <p:cTn id="19" dur="1000"/>
                                        <p:tgtEl>
                                          <p:spTgt spid="18435">
                                            <p:txEl>
                                              <p:pRg st="2" end="2"/>
                                            </p:txEl>
                                          </p:spTgt>
                                        </p:tgtEl>
                                      </p:cBhvr>
                                    </p:animEffect>
                                    <p:anim calcmode="lin" valueType="num">
                                      <p:cBhvr>
                                        <p:cTn id="20"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6000" b="1" i="1" u="sng" dirty="0" smtClean="0">
                <a:solidFill>
                  <a:srgbClr val="C00000"/>
                </a:solidFill>
              </a:rPr>
              <a:t>Lab Medicine 101</a:t>
            </a:r>
            <a:endParaRPr lang="en-US" sz="6000" b="1" i="1" u="sng" dirty="0">
              <a:solidFill>
                <a:srgbClr val="C00000"/>
              </a:solidFill>
            </a:endParaRPr>
          </a:p>
        </p:txBody>
      </p:sp>
      <p:sp>
        <p:nvSpPr>
          <p:cNvPr id="3" name="Content Placeholder 2"/>
          <p:cNvSpPr>
            <a:spLocks noGrp="1"/>
          </p:cNvSpPr>
          <p:nvPr>
            <p:ph idx="1"/>
          </p:nvPr>
        </p:nvSpPr>
        <p:spPr>
          <a:xfrm>
            <a:off x="457200" y="1524000"/>
            <a:ext cx="8229600" cy="4800600"/>
          </a:xfrm>
        </p:spPr>
        <p:txBody>
          <a:bodyPr/>
          <a:lstStyle/>
          <a:p>
            <a:pPr lvl="3"/>
            <a:r>
              <a:rPr lang="en-US" sz="5400" b="1" i="1" dirty="0" smtClean="0">
                <a:solidFill>
                  <a:srgbClr val="C00000"/>
                </a:solidFill>
              </a:rPr>
              <a:t>Good</a:t>
            </a:r>
          </a:p>
          <a:p>
            <a:pPr lvl="3"/>
            <a:r>
              <a:rPr lang="en-US" sz="5400" b="1" i="1" dirty="0" smtClean="0">
                <a:solidFill>
                  <a:srgbClr val="C00000"/>
                </a:solidFill>
              </a:rPr>
              <a:t>Quick</a:t>
            </a:r>
          </a:p>
          <a:p>
            <a:pPr lvl="3"/>
            <a:r>
              <a:rPr lang="en-US" sz="5400" b="1" i="1" dirty="0" smtClean="0">
                <a:solidFill>
                  <a:srgbClr val="C00000"/>
                </a:solidFill>
              </a:rPr>
              <a:t>Cheap</a:t>
            </a:r>
          </a:p>
          <a:p>
            <a:pPr lvl="3"/>
            <a:endParaRPr lang="en-US" sz="5400" b="1" i="1" dirty="0">
              <a:solidFill>
                <a:srgbClr val="C00000"/>
              </a:solidFill>
            </a:endParaRPr>
          </a:p>
          <a:p>
            <a:pPr lvl="3"/>
            <a:r>
              <a:rPr lang="en-US" sz="5400" b="1" i="1" dirty="0" smtClean="0">
                <a:solidFill>
                  <a:srgbClr val="C00000"/>
                </a:solidFill>
              </a:rPr>
              <a:t>……..Pick 2</a:t>
            </a:r>
            <a:endParaRPr lang="en-US" sz="5400" b="1" i="1" dirty="0">
              <a:solidFill>
                <a:srgbClr val="C00000"/>
              </a:solidFill>
            </a:endParaRPr>
          </a:p>
        </p:txBody>
      </p:sp>
    </p:spTree>
    <p:extLst>
      <p:ext uri="{BB962C8B-B14F-4D97-AF65-F5344CB8AC3E}">
        <p14:creationId xmlns:p14="http://schemas.microsoft.com/office/powerpoint/2010/main" val="5672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Plasma vs. Serum</a:t>
            </a:r>
          </a:p>
        </p:txBody>
      </p:sp>
      <p:sp>
        <p:nvSpPr>
          <p:cNvPr id="19459" name="Rectangle 3"/>
          <p:cNvSpPr>
            <a:spLocks noGrp="1" noChangeArrowheads="1"/>
          </p:cNvSpPr>
          <p:nvPr>
            <p:ph type="body" idx="1"/>
          </p:nvPr>
        </p:nvSpPr>
        <p:spPr>
          <a:xfrm>
            <a:off x="457200" y="2414588"/>
            <a:ext cx="8229600" cy="3681412"/>
          </a:xfrm>
        </p:spPr>
        <p:txBody>
          <a:bodyPr/>
          <a:lstStyle/>
          <a:p>
            <a:pPr eaLnBrk="1" hangingPunct="1">
              <a:defRPr/>
            </a:pPr>
            <a:r>
              <a:rPr lang="en-US" smtClean="0"/>
              <a:t>They are </a:t>
            </a:r>
            <a:r>
              <a:rPr lang="en-US" i="1" u="sng" smtClean="0"/>
              <a:t>NOT</a:t>
            </a:r>
            <a:r>
              <a:rPr lang="en-US" smtClean="0"/>
              <a:t> the same</a:t>
            </a:r>
          </a:p>
          <a:p>
            <a:pPr eaLnBrk="1" hangingPunct="1">
              <a:defRPr/>
            </a:pPr>
            <a:r>
              <a:rPr lang="en-US" smtClean="0"/>
              <a:t>Some analytes are stable in serum but not in plasma</a:t>
            </a:r>
          </a:p>
          <a:p>
            <a:pPr eaLnBrk="1" hangingPunct="1">
              <a:defRPr/>
            </a:pPr>
            <a:r>
              <a:rPr lang="en-US" smtClean="0"/>
              <a:t>…… and </a:t>
            </a:r>
            <a:r>
              <a:rPr lang="en-US" i="1" smtClean="0"/>
              <a:t>visa versa</a:t>
            </a:r>
          </a:p>
          <a:p>
            <a:pPr lvl="1" eaLnBrk="1" hangingPunct="1">
              <a:defRPr/>
            </a:pPr>
            <a:r>
              <a:rPr lang="en-US" smtClean="0"/>
              <a:t>e.g., renin (p), potassium (s or p), iron (s)</a:t>
            </a:r>
          </a:p>
          <a:p>
            <a:pPr eaLnBrk="1" hangingPunct="1">
              <a:defRPr/>
            </a:pPr>
            <a:r>
              <a:rPr lang="en-US" smtClean="0"/>
              <a:t>For some analytes, it doesn’t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9459">
                                            <p:txEl>
                                              <p:pRg st="3" end="3"/>
                                            </p:txEl>
                                          </p:spTgt>
                                        </p:tgtEl>
                                        <p:attrNameLst>
                                          <p:attrName>style.visibility</p:attrName>
                                        </p:attrNameLst>
                                      </p:cBhvr>
                                      <p:to>
                                        <p:strVal val="visible"/>
                                      </p:to>
                                    </p:set>
                                    <p:animEffect transition="in" filter="fade">
                                      <p:cBhvr>
                                        <p:cTn id="26" dur="1000"/>
                                        <p:tgtEl>
                                          <p:spTgt spid="19459">
                                            <p:txEl>
                                              <p:pRg st="3" end="3"/>
                                            </p:txEl>
                                          </p:spTgt>
                                        </p:tgtEl>
                                      </p:cBhvr>
                                    </p:animEffect>
                                    <p:anim calcmode="lin" valueType="num">
                                      <p:cBhvr>
                                        <p:cTn id="27"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459">
                                            <p:txEl>
                                              <p:pRg st="4" end="4"/>
                                            </p:txEl>
                                          </p:spTgt>
                                        </p:tgtEl>
                                        <p:attrNameLst>
                                          <p:attrName>style.visibility</p:attrName>
                                        </p:attrNameLst>
                                      </p:cBhvr>
                                      <p:to>
                                        <p:strVal val="visible"/>
                                      </p:to>
                                    </p:set>
                                    <p:animEffect transition="in" filter="fade">
                                      <p:cBhvr>
                                        <p:cTn id="33" dur="1000"/>
                                        <p:tgtEl>
                                          <p:spTgt spid="19459">
                                            <p:txEl>
                                              <p:pRg st="4" end="4"/>
                                            </p:txEl>
                                          </p:spTgt>
                                        </p:tgtEl>
                                      </p:cBhvr>
                                    </p:animEffect>
                                    <p:anim calcmode="lin" valueType="num">
                                      <p:cBhvr>
                                        <p:cTn id="34" dur="10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9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junket_rennet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914400"/>
          </a:xfrm>
        </p:spPr>
        <p:txBody>
          <a:bodyPr/>
          <a:lstStyle/>
          <a:p>
            <a:pPr eaLnBrk="1" hangingPunct="1">
              <a:defRPr/>
            </a:pPr>
            <a:r>
              <a:rPr lang="en-US" smtClean="0"/>
              <a:t>Urine Preservatives</a:t>
            </a:r>
          </a:p>
        </p:txBody>
      </p:sp>
      <p:sp>
        <p:nvSpPr>
          <p:cNvPr id="20483" name="Rectangle 3"/>
          <p:cNvSpPr>
            <a:spLocks noGrp="1" noChangeArrowheads="1"/>
          </p:cNvSpPr>
          <p:nvPr>
            <p:ph type="body" idx="1"/>
          </p:nvPr>
        </p:nvSpPr>
        <p:spPr>
          <a:xfrm>
            <a:off x="457200" y="1524000"/>
            <a:ext cx="8534400" cy="5334000"/>
          </a:xfrm>
        </p:spPr>
        <p:txBody>
          <a:bodyPr/>
          <a:lstStyle/>
          <a:p>
            <a:pPr eaLnBrk="1" hangingPunct="1">
              <a:defRPr/>
            </a:pPr>
            <a:r>
              <a:rPr lang="en-US" sz="2800" smtClean="0"/>
              <a:t>They </a:t>
            </a:r>
            <a:r>
              <a:rPr lang="en-US" sz="2800" b="1" i="1" u="sng" smtClean="0"/>
              <a:t>are</a:t>
            </a:r>
            <a:r>
              <a:rPr lang="en-US" sz="2800" smtClean="0"/>
              <a:t> necessary</a:t>
            </a:r>
          </a:p>
          <a:p>
            <a:pPr eaLnBrk="1" hangingPunct="1">
              <a:defRPr/>
            </a:pPr>
            <a:r>
              <a:rPr lang="en-US" sz="2800" smtClean="0"/>
              <a:t>We supply the correct containers and will get them to you ASAP, if needed</a:t>
            </a:r>
          </a:p>
          <a:p>
            <a:pPr eaLnBrk="1" hangingPunct="1">
              <a:defRPr/>
            </a:pPr>
            <a:r>
              <a:rPr lang="en-US" sz="2800" smtClean="0"/>
              <a:t>Example:</a:t>
            </a:r>
          </a:p>
          <a:p>
            <a:pPr lvl="1" eaLnBrk="1" hangingPunct="1">
              <a:defRPr/>
            </a:pPr>
            <a:r>
              <a:rPr lang="en-US" sz="2400" smtClean="0"/>
              <a:t>Urine Catecholamine frac – if acid (6N HCl) is not in the container from the beginning of the collection, the values will be underestimated from 10 – 60% … and no, I can’t tell ahead of time what the reduction will be.</a:t>
            </a:r>
          </a:p>
          <a:p>
            <a:pPr eaLnBrk="1" hangingPunct="1">
              <a:defRPr/>
            </a:pPr>
            <a:r>
              <a:rPr lang="en-US" sz="2800" smtClean="0"/>
              <a:t>“But what if I need an acid-free collection also.  Do I have to collect a second 24 hr collection?”</a:t>
            </a:r>
          </a:p>
          <a:p>
            <a:pPr eaLnBrk="1" hangingPunct="1">
              <a:defRPr/>
            </a:pPr>
            <a:r>
              <a:rPr lang="en-US" sz="2800" smtClean="0"/>
              <a:t>See next page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fade">
                                      <p:cBhvr>
                                        <p:cTn id="26" dur="1000"/>
                                        <p:tgtEl>
                                          <p:spTgt spid="20483">
                                            <p:txEl>
                                              <p:pRg st="3" end="3"/>
                                            </p:txEl>
                                          </p:spTgt>
                                        </p:tgtEl>
                                      </p:cBhvr>
                                    </p:animEffect>
                                    <p:anim calcmode="lin" valueType="num">
                                      <p:cBhvr>
                                        <p:cTn id="27"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1000"/>
                                        <p:tgtEl>
                                          <p:spTgt spid="20483">
                                            <p:txEl>
                                              <p:pRg st="4" end="4"/>
                                            </p:txEl>
                                          </p:spTgt>
                                        </p:tgtEl>
                                      </p:cBhvr>
                                    </p:animEffect>
                                    <p:anim calcmode="lin" valueType="num">
                                      <p:cBhvr>
                                        <p:cTn id="34"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483">
                                            <p:txEl>
                                              <p:pRg st="5" end="5"/>
                                            </p:txEl>
                                          </p:spTgt>
                                        </p:tgtEl>
                                        <p:attrNameLst>
                                          <p:attrName>style.visibility</p:attrName>
                                        </p:attrNameLst>
                                      </p:cBhvr>
                                      <p:to>
                                        <p:strVal val="visible"/>
                                      </p:to>
                                    </p:set>
                                    <p:animEffect transition="in" filter="fade">
                                      <p:cBhvr>
                                        <p:cTn id="40" dur="1000"/>
                                        <p:tgtEl>
                                          <p:spTgt spid="20483">
                                            <p:txEl>
                                              <p:pRg st="5" end="5"/>
                                            </p:txEl>
                                          </p:spTgt>
                                        </p:tgtEl>
                                      </p:cBhvr>
                                    </p:animEffect>
                                    <p:anim calcmode="lin" valueType="num">
                                      <p:cBhvr>
                                        <p:cTn id="41"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04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8229600" cy="762000"/>
          </a:xfrm>
        </p:spPr>
        <p:txBody>
          <a:bodyPr/>
          <a:lstStyle/>
          <a:p>
            <a:pPr eaLnBrk="1" hangingPunct="1">
              <a:defRPr/>
            </a:pPr>
            <a:r>
              <a:rPr lang="en-US" smtClean="0"/>
              <a:t>No, you don’t !! – The P-Splitter</a:t>
            </a:r>
          </a:p>
        </p:txBody>
      </p:sp>
      <p:graphicFrame>
        <p:nvGraphicFramePr>
          <p:cNvPr id="10243" name="Object 3"/>
          <p:cNvGraphicFramePr>
            <a:graphicFrameLocks noChangeAspect="1"/>
          </p:cNvGraphicFramePr>
          <p:nvPr/>
        </p:nvGraphicFramePr>
        <p:xfrm>
          <a:off x="2743200" y="1295400"/>
          <a:ext cx="3810000" cy="5562600"/>
        </p:xfrm>
        <a:graphic>
          <a:graphicData uri="http://schemas.openxmlformats.org/presentationml/2006/ole">
            <mc:AlternateContent xmlns:mc="http://schemas.openxmlformats.org/markup-compatibility/2006">
              <mc:Choice xmlns:v="urn:schemas-microsoft-com:vml" Requires="v">
                <p:oleObj spid="_x0000_s10256" name="Image" r:id="rId3" imgW="3038095" imgH="4277322" progId="PhotoDeluxeBusiness.Image.1">
                  <p:embed/>
                </p:oleObj>
              </mc:Choice>
              <mc:Fallback>
                <p:oleObj name="Image" r:id="rId3" imgW="3038095" imgH="4277322" progId="PhotoDeluxeBusiness.Image.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95400"/>
                        <a:ext cx="3810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Urine Preservatives</a:t>
            </a:r>
          </a:p>
        </p:txBody>
      </p:sp>
      <p:sp>
        <p:nvSpPr>
          <p:cNvPr id="22531" name="Rectangle 3"/>
          <p:cNvSpPr>
            <a:spLocks noGrp="1" noChangeArrowheads="1"/>
          </p:cNvSpPr>
          <p:nvPr>
            <p:ph type="body" idx="1"/>
          </p:nvPr>
        </p:nvSpPr>
        <p:spPr>
          <a:xfrm>
            <a:off x="457200" y="2341563"/>
            <a:ext cx="8229600" cy="3754437"/>
          </a:xfrm>
        </p:spPr>
        <p:txBody>
          <a:bodyPr/>
          <a:lstStyle/>
          <a:p>
            <a:pPr eaLnBrk="1" hangingPunct="1">
              <a:defRPr/>
            </a:pPr>
            <a:r>
              <a:rPr lang="en-US" dirty="0" smtClean="0"/>
              <a:t>Please use the proper preservative in the urine collection container(s) … for the sake of the patient</a:t>
            </a:r>
          </a:p>
          <a:p>
            <a:pPr eaLnBrk="1" hangingPunct="1">
              <a:defRPr/>
            </a:pPr>
            <a:r>
              <a:rPr lang="en-US" dirty="0" smtClean="0"/>
              <a:t>Refer to </a:t>
            </a:r>
            <a:r>
              <a:rPr lang="en-US" dirty="0" err="1" smtClean="0"/>
              <a:t>pgs</a:t>
            </a:r>
            <a:r>
              <a:rPr lang="en-US" dirty="0" smtClean="0"/>
              <a:t> </a:t>
            </a:r>
            <a:r>
              <a:rPr lang="en-US" dirty="0" smtClean="0"/>
              <a:t>24-26</a:t>
            </a:r>
            <a:r>
              <a:rPr lang="en-US" dirty="0" smtClean="0"/>
              <a:t> </a:t>
            </a:r>
            <a:r>
              <a:rPr lang="en-US" dirty="0" smtClean="0"/>
              <a:t>in the </a:t>
            </a:r>
            <a:r>
              <a:rPr lang="en-US" dirty="0" smtClean="0"/>
              <a:t>2014 </a:t>
            </a:r>
            <a:r>
              <a:rPr lang="en-US" dirty="0" smtClean="0"/>
              <a:t>Quest Diagnostics Directory of </a:t>
            </a:r>
            <a:r>
              <a:rPr lang="en-US" dirty="0" smtClean="0"/>
              <a:t>Services </a:t>
            </a:r>
            <a:r>
              <a:rPr lang="en-US" dirty="0" smtClean="0"/>
              <a:t>for the correct information</a:t>
            </a:r>
          </a:p>
          <a:p>
            <a:pPr eaLnBrk="1" hangingPunct="1">
              <a:defRPr/>
            </a:pPr>
            <a:r>
              <a:rPr lang="en-US" dirty="0" smtClean="0"/>
              <a:t>….. and use the P-splitter if needed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C:\DOCUME~1\broka00\LOCALS~1\Temp\2004 Corporate-Green Bar.pot</Template>
  <TotalTime>837</TotalTime>
  <Words>1360</Words>
  <Application>Microsoft Office PowerPoint</Application>
  <PresentationFormat>On-screen Show (4:3)</PresentationFormat>
  <Paragraphs>157</Paragraphs>
  <Slides>40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3" baseType="lpstr">
      <vt:lpstr>Custom Design</vt:lpstr>
      <vt:lpstr>Textured</vt:lpstr>
      <vt:lpstr>Image</vt:lpstr>
      <vt:lpstr>The Specimen</vt:lpstr>
      <vt:lpstr>Frozen vs. Room Temp vs. 4oC</vt:lpstr>
      <vt:lpstr>PowerPoint Presentation</vt:lpstr>
      <vt:lpstr>Frozen vs. Room Temp vs. 4oC, cont’d</vt:lpstr>
      <vt:lpstr>Plasma vs. Serum</vt:lpstr>
      <vt:lpstr>PowerPoint Presentation</vt:lpstr>
      <vt:lpstr>Urine Preservatives</vt:lpstr>
      <vt:lpstr>No, you don’t !! – The P-Splitter</vt:lpstr>
      <vt:lpstr>Urine Preservatives</vt:lpstr>
      <vt:lpstr>Urine Cultures -   the dilemma!</vt:lpstr>
      <vt:lpstr>Urine Cultures - the dilemma, cont’d</vt:lpstr>
      <vt:lpstr>Urine Cultures -  the dilemma, cont’d</vt:lpstr>
      <vt:lpstr>Urine Cultures –  the dilemma, cont’d</vt:lpstr>
      <vt:lpstr>Blood Culture Issues</vt:lpstr>
      <vt:lpstr>Blood Culture Issues, cont’d</vt:lpstr>
      <vt:lpstr>PowerPoint Presentation</vt:lpstr>
      <vt:lpstr>PowerPoint Presentation</vt:lpstr>
      <vt:lpstr>Problems with “butterflies”</vt:lpstr>
      <vt:lpstr>Problems with “butterflies”, cont’d</vt:lpstr>
      <vt:lpstr>WHY????</vt:lpstr>
      <vt:lpstr>PowerPoint Presentation</vt:lpstr>
      <vt:lpstr>Order of Draw</vt:lpstr>
      <vt:lpstr>Client Commentary</vt:lpstr>
      <vt:lpstr>Quest (my) Response</vt:lpstr>
      <vt:lpstr>Client “Re-Response”</vt:lpstr>
      <vt:lpstr>Correct Order of Draw</vt:lpstr>
      <vt:lpstr>PowerPoint Presentation</vt:lpstr>
      <vt:lpstr>PowerPoint Presentation</vt:lpstr>
      <vt:lpstr>Borderline Increase in Calciums</vt:lpstr>
      <vt:lpstr>“What’s Wrong with Your Calciums?”</vt:lpstr>
      <vt:lpstr>PowerPoint Presentation</vt:lpstr>
      <vt:lpstr>PowerPoint Presentation</vt:lpstr>
      <vt:lpstr>The Impending Crisis</vt:lpstr>
      <vt:lpstr>Scenario:  Dr’s. Appt. for a Routine Checkup</vt:lpstr>
      <vt:lpstr>PowerPoint Presentation</vt:lpstr>
      <vt:lpstr>The Hard Cold Facts</vt:lpstr>
      <vt:lpstr>The Problem … and the reason</vt:lpstr>
      <vt:lpstr> </vt:lpstr>
      <vt:lpstr>So What Are the Solutions?</vt:lpstr>
      <vt:lpstr>Lab Medicine 101</vt:lpstr>
    </vt:vector>
  </TitlesOfParts>
  <Company>Quest Diagnostics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Quest Diagnostics</dc:creator>
  <cp:lastModifiedBy>Quest Diagnostics Incorporated</cp:lastModifiedBy>
  <cp:revision>35</cp:revision>
  <cp:lastPrinted>2003-10-10T18:35:51Z</cp:lastPrinted>
  <dcterms:created xsi:type="dcterms:W3CDTF">2004-08-09T22:47:03Z</dcterms:created>
  <dcterms:modified xsi:type="dcterms:W3CDTF">2014-10-16T14:05:18Z</dcterms:modified>
</cp:coreProperties>
</file>