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60" r:id="rId3"/>
    <p:sldId id="257" r:id="rId4"/>
    <p:sldId id="353" r:id="rId5"/>
    <p:sldId id="259" r:id="rId6"/>
    <p:sldId id="344" r:id="rId7"/>
    <p:sldId id="345" r:id="rId8"/>
    <p:sldId id="354" r:id="rId9"/>
    <p:sldId id="355" r:id="rId10"/>
    <p:sldId id="267" r:id="rId11"/>
    <p:sldId id="270" r:id="rId12"/>
    <p:sldId id="364" r:id="rId13"/>
    <p:sldId id="331" r:id="rId14"/>
    <p:sldId id="356" r:id="rId15"/>
    <p:sldId id="350" r:id="rId16"/>
    <p:sldId id="357" r:id="rId17"/>
    <p:sldId id="348" r:id="rId18"/>
    <p:sldId id="351" r:id="rId19"/>
    <p:sldId id="352" r:id="rId20"/>
    <p:sldId id="358" r:id="rId21"/>
    <p:sldId id="361" r:id="rId22"/>
    <p:sldId id="362" r:id="rId23"/>
    <p:sldId id="359" r:id="rId24"/>
    <p:sldId id="360" r:id="rId25"/>
    <p:sldId id="265" r:id="rId26"/>
    <p:sldId id="363" r:id="rId27"/>
    <p:sldId id="342" r:id="rId28"/>
    <p:sldId id="316" r:id="rId29"/>
    <p:sldId id="317" r:id="rId30"/>
    <p:sldId id="325" r:id="rId31"/>
    <p:sldId id="271" r:id="rId32"/>
    <p:sldId id="322" r:id="rId33"/>
    <p:sldId id="301" r:id="rId34"/>
    <p:sldId id="319" r:id="rId35"/>
    <p:sldId id="300" r:id="rId36"/>
    <p:sldId id="346" r:id="rId37"/>
    <p:sldId id="365" r:id="rId38"/>
    <p:sldId id="321" r:id="rId39"/>
    <p:sldId id="343" r:id="rId40"/>
    <p:sldId id="308" r:id="rId41"/>
    <p:sldId id="309" r:id="rId42"/>
    <p:sldId id="310" r:id="rId43"/>
    <p:sldId id="311" r:id="rId44"/>
    <p:sldId id="293" r:id="rId45"/>
    <p:sldId id="302" r:id="rId46"/>
    <p:sldId id="312" r:id="rId47"/>
    <p:sldId id="281" r:id="rId48"/>
    <p:sldId id="313" r:id="rId49"/>
    <p:sldId id="314" r:id="rId50"/>
    <p:sldId id="324" r:id="rId51"/>
    <p:sldId id="369" r:id="rId52"/>
    <p:sldId id="320" r:id="rId53"/>
    <p:sldId id="282" r:id="rId54"/>
    <p:sldId id="283" r:id="rId55"/>
    <p:sldId id="285" r:id="rId56"/>
    <p:sldId id="286" r:id="rId57"/>
    <p:sldId id="288" r:id="rId58"/>
    <p:sldId id="347" r:id="rId59"/>
    <p:sldId id="366" r:id="rId60"/>
    <p:sldId id="289" r:id="rId61"/>
    <p:sldId id="290" r:id="rId62"/>
    <p:sldId id="36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585" autoAdjust="0"/>
  </p:normalViewPr>
  <p:slideViewPr>
    <p:cSldViewPr>
      <p:cViewPr varScale="1">
        <p:scale>
          <a:sx n="68" d="100"/>
          <a:sy n="68" d="100"/>
        </p:scale>
        <p:origin x="-14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1BD48-3EEE-4635-BE88-0B6C5A354162}" type="datetimeFigureOut">
              <a:rPr lang="en-US" smtClean="0"/>
              <a:pPr/>
              <a:t>4/1/2016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B236A-1F11-49EA-84FF-F046CB278F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p:spPr>
        <p:txBody>
          <a:bodyPr/>
          <a:lstStyle/>
          <a:p>
            <a:r>
              <a:rPr lang="en-US"/>
              <a:t>Dr. KANUPRIYA CHATURVEDI</a:t>
            </a:r>
          </a:p>
        </p:txBody>
      </p:sp>
      <p:sp>
        <p:nvSpPr>
          <p:cNvPr id="105475" name="Rectangle 7"/>
          <p:cNvSpPr>
            <a:spLocks noGrp="1" noChangeArrowheads="1"/>
          </p:cNvSpPr>
          <p:nvPr>
            <p:ph type="sldNum" sz="quarter" idx="5"/>
          </p:nvPr>
        </p:nvSpPr>
        <p:spPr>
          <a:noFill/>
        </p:spPr>
        <p:txBody>
          <a:bodyPr/>
          <a:lstStyle/>
          <a:p>
            <a:fld id="{73959AA3-D9F3-472E-8B51-B336520D092A}" type="slidenum">
              <a:rPr lang="en-US"/>
              <a:pPr/>
              <a:t>12</a:t>
            </a:fld>
            <a:endParaRPr lang="en-US"/>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F4248-6E3E-4F97-ACB8-EE137336C900}" type="slidenum">
              <a:rPr lang="en-US"/>
              <a:pPr/>
              <a:t>13</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a:p>
            <a:r>
              <a:rPr lang="en-US"/>
              <a:t>Multidisciplinary work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a:noFill/>
        </p:spPr>
        <p:txBody>
          <a:bodyPr/>
          <a:lstStyle/>
          <a:p>
            <a:r>
              <a:rPr lang="en-US"/>
              <a:t>Dr. KANUPRIYA CHATURVEDI</a:t>
            </a:r>
          </a:p>
        </p:txBody>
      </p:sp>
      <p:sp>
        <p:nvSpPr>
          <p:cNvPr id="97283" name="Rectangle 7"/>
          <p:cNvSpPr>
            <a:spLocks noGrp="1" noChangeArrowheads="1"/>
          </p:cNvSpPr>
          <p:nvPr>
            <p:ph type="sldNum" sz="quarter" idx="5"/>
          </p:nvPr>
        </p:nvSpPr>
        <p:spPr>
          <a:noFill/>
        </p:spPr>
        <p:txBody>
          <a:bodyPr/>
          <a:lstStyle/>
          <a:p>
            <a:fld id="{C921F5FD-E089-4522-AB70-25BCC6A292A0}" type="slidenum">
              <a:rPr lang="en-US"/>
              <a:pPr/>
              <a:t>30</a:t>
            </a:fld>
            <a:endParaRPr lang="en-US"/>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a:t>Dr. KANUPRIYA CHATURVEDI</a:t>
            </a:r>
          </a:p>
        </p:txBody>
      </p:sp>
      <p:sp>
        <p:nvSpPr>
          <p:cNvPr id="79875" name="Rectangle 7"/>
          <p:cNvSpPr>
            <a:spLocks noGrp="1" noChangeArrowheads="1"/>
          </p:cNvSpPr>
          <p:nvPr>
            <p:ph type="sldNum" sz="quarter" idx="5"/>
          </p:nvPr>
        </p:nvSpPr>
        <p:spPr>
          <a:noFill/>
        </p:spPr>
        <p:txBody>
          <a:bodyPr/>
          <a:lstStyle/>
          <a:p>
            <a:fld id="{A0B45927-F34A-4408-9E06-E8EBAB218E02}" type="slidenum">
              <a:rPr lang="en-US"/>
              <a:pPr/>
              <a:t>32</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US"/>
              <a:t>Dr. KANUPRIYA CHATURVEDI</a:t>
            </a:r>
          </a:p>
        </p:txBody>
      </p:sp>
      <p:sp>
        <p:nvSpPr>
          <p:cNvPr id="81923" name="Rectangle 7"/>
          <p:cNvSpPr>
            <a:spLocks noGrp="1" noChangeArrowheads="1"/>
          </p:cNvSpPr>
          <p:nvPr>
            <p:ph type="sldNum" sz="quarter" idx="5"/>
          </p:nvPr>
        </p:nvSpPr>
        <p:spPr>
          <a:noFill/>
        </p:spPr>
        <p:txBody>
          <a:bodyPr/>
          <a:lstStyle/>
          <a:p>
            <a:fld id="{808E61EF-33A7-43FC-8036-BF6542850A5F}" type="slidenum">
              <a:rPr lang="en-US"/>
              <a:pPr/>
              <a:t>34</a:t>
            </a:fld>
            <a:endParaRPr lang="en-US"/>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687388" y="4344988"/>
            <a:ext cx="5483225" cy="4113212"/>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p:spPr>
        <p:txBody>
          <a:bodyPr/>
          <a:lstStyle/>
          <a:p>
            <a:r>
              <a:rPr lang="en-US"/>
              <a:t>Dr. KANUPRIYA CHATURVEDI</a:t>
            </a:r>
          </a:p>
        </p:txBody>
      </p:sp>
      <p:sp>
        <p:nvSpPr>
          <p:cNvPr id="92163" name="Rectangle 7"/>
          <p:cNvSpPr>
            <a:spLocks noGrp="1" noChangeArrowheads="1"/>
          </p:cNvSpPr>
          <p:nvPr>
            <p:ph type="sldNum" sz="quarter" idx="5"/>
          </p:nvPr>
        </p:nvSpPr>
        <p:spPr>
          <a:noFill/>
        </p:spPr>
        <p:txBody>
          <a:bodyPr/>
          <a:lstStyle/>
          <a:p>
            <a:fld id="{59A1C84B-7604-4B8F-9BBC-3CB156898FCD}" type="slidenum">
              <a:rPr lang="en-US"/>
              <a:pPr/>
              <a:t>38</a:t>
            </a:fld>
            <a:endParaRPr lang="en-US"/>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r>
              <a:rPr lang="en-US" smtClean="0">
                <a:latin typeface="Tahoma" pitchFamily="34" charset="0"/>
              </a:rPr>
              <a:t>In India, plague reemerged in August 1994, when it was detected in the Beed district of Maharashtra. This was followed by pneumonic plague in Surat in Gujarat state, resulting in over 50 deaths and inducing a mass exodus of people. Eventually plague was reported from 12 Indian states.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p:spPr>
        <p:txBody>
          <a:bodyPr/>
          <a:lstStyle/>
          <a:p>
            <a:r>
              <a:rPr lang="en-US"/>
              <a:t>Dr. KANUPRIYA CHATURVEDI</a:t>
            </a:r>
          </a:p>
        </p:txBody>
      </p:sp>
      <p:sp>
        <p:nvSpPr>
          <p:cNvPr id="96259" name="Rectangle 7"/>
          <p:cNvSpPr>
            <a:spLocks noGrp="1" noChangeArrowheads="1"/>
          </p:cNvSpPr>
          <p:nvPr>
            <p:ph type="sldNum" sz="quarter" idx="5"/>
          </p:nvPr>
        </p:nvSpPr>
        <p:spPr>
          <a:noFill/>
        </p:spPr>
        <p:txBody>
          <a:bodyPr/>
          <a:lstStyle/>
          <a:p>
            <a:fld id="{742DC7CA-DCC4-4057-BF97-427DE25622E6}" type="slidenum">
              <a:rPr lang="en-US"/>
              <a:pPr/>
              <a:t>50</a:t>
            </a:fld>
            <a:endParaRPr lang="en-US"/>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p>
            <a:r>
              <a:rPr lang="en-US"/>
              <a:t>Dr. KANUPRIYA CHATURVEDI</a:t>
            </a:r>
          </a:p>
        </p:txBody>
      </p:sp>
      <p:sp>
        <p:nvSpPr>
          <p:cNvPr id="82947" name="Rectangle 7"/>
          <p:cNvSpPr>
            <a:spLocks noGrp="1" noChangeArrowheads="1"/>
          </p:cNvSpPr>
          <p:nvPr>
            <p:ph type="sldNum" sz="quarter" idx="5"/>
          </p:nvPr>
        </p:nvSpPr>
        <p:spPr>
          <a:noFill/>
        </p:spPr>
        <p:txBody>
          <a:bodyPr/>
          <a:lstStyle/>
          <a:p>
            <a:fld id="{0E2B0471-A534-4708-9B0F-AA9351E903A6}" type="slidenum">
              <a:rPr lang="en-US"/>
              <a:pPr/>
              <a:t>52</a:t>
            </a:fld>
            <a:endParaRPr lang="en-US"/>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xfrm>
            <a:off x="687388" y="4343400"/>
            <a:ext cx="5483225" cy="4114800"/>
          </a:xfrm>
          <a:noFill/>
          <a:ln/>
        </p:spPr>
        <p:txBody>
          <a:bodyPr/>
          <a:lstStyle/>
          <a:p>
            <a:pPr eaLnBrk="1" hangingPunct="1"/>
            <a:r>
              <a:rPr lang="en-US" smtClean="0">
                <a:latin typeface="Tahoma" pitchFamily="34" charset="0"/>
              </a:rPr>
              <a:t>SARS was first recognized at the end of</a:t>
            </a:r>
          </a:p>
          <a:p>
            <a:pPr eaLnBrk="1" hangingPunct="1"/>
            <a:r>
              <a:rPr lang="en-US" smtClean="0">
                <a:latin typeface="Tahoma" pitchFamily="34" charset="0"/>
              </a:rPr>
              <a:t>February 2003 in Hanoi, Viet Nam. </a:t>
            </a:r>
          </a:p>
          <a:p>
            <a:pPr eaLnBrk="1" hangingPunct="1"/>
            <a:r>
              <a:rPr lang="en-US" smtClean="0">
                <a:latin typeface="Tahoma" pitchFamily="34" charset="0"/>
              </a:rPr>
              <a:t>case, a middle-aged man business man who has traveled</a:t>
            </a:r>
          </a:p>
          <a:p>
            <a:pPr eaLnBrk="1" hangingPunct="1"/>
            <a:r>
              <a:rPr lang="en-US" smtClean="0">
                <a:latin typeface="Tahoma" pitchFamily="34" charset="0"/>
              </a:rPr>
              <a:t>extensively in South-East Asia before becoming unwell,</a:t>
            </a:r>
          </a:p>
          <a:p>
            <a:pPr eaLnBrk="1" hangingPunct="1"/>
            <a:r>
              <a:rPr lang="en-US" smtClean="0">
                <a:latin typeface="Tahoma" pitchFamily="34" charset="0"/>
              </a:rPr>
              <a:t>was admitted to hospital in Hanoi on 26 February 2003</a:t>
            </a:r>
          </a:p>
          <a:p>
            <a:pPr eaLnBrk="1" hangingPunct="1"/>
            <a:r>
              <a:rPr lang="en-US" smtClean="0">
                <a:latin typeface="Tahoma" pitchFamily="34" charset="0"/>
              </a:rPr>
              <a:t>with a high fever, dry cough, myalgia and mild sore throat.</a:t>
            </a:r>
          </a:p>
          <a:p>
            <a:pPr eaLnBrk="1" hangingPunct="1"/>
            <a:r>
              <a:rPr lang="en-US" smtClean="0">
                <a:latin typeface="Tahoma" pitchFamily="34" charset="0"/>
              </a:rPr>
              <a:t>Over the following 4 days he developed symptoms of adult</a:t>
            </a:r>
          </a:p>
          <a:p>
            <a:pPr eaLnBrk="1" hangingPunct="1"/>
            <a:r>
              <a:rPr lang="en-US" smtClean="0">
                <a:latin typeface="Tahoma" pitchFamily="34" charset="0"/>
              </a:rPr>
              <a:t>respiratory distress syndrome, requiring ventilator support,</a:t>
            </a:r>
          </a:p>
          <a:p>
            <a:pPr eaLnBrk="1" hangingPunct="1"/>
            <a:r>
              <a:rPr lang="en-US" smtClean="0">
                <a:latin typeface="Tahoma" pitchFamily="34" charset="0"/>
              </a:rPr>
              <a:t>and severe thrombocytopenia. Despite intensive</a:t>
            </a:r>
          </a:p>
          <a:p>
            <a:pPr eaLnBrk="1" hangingPunct="1"/>
            <a:r>
              <a:rPr lang="en-US" smtClean="0">
                <a:latin typeface="Tahoma" pitchFamily="34" charset="0"/>
              </a:rPr>
              <a:t>therapy he died on 13 March after being transferred to an</a:t>
            </a:r>
          </a:p>
          <a:p>
            <a:pPr eaLnBrk="1" hangingPunct="1"/>
            <a:r>
              <a:rPr lang="en-US" smtClean="0">
                <a:latin typeface="Tahoma" pitchFamily="34" charset="0"/>
              </a:rPr>
              <a:t>isolation facility in Hong Kong SAR.</a:t>
            </a:r>
          </a:p>
          <a:p>
            <a:pPr eaLnBrk="1" hangingPunct="1"/>
            <a:r>
              <a:rPr lang="en-US" smtClean="0">
                <a:latin typeface="Tahoma" pitchFamily="34" charset="0"/>
              </a:rPr>
              <a:t>On the basis of data from the SARS foci in Hanoi and Hong</a:t>
            </a:r>
          </a:p>
          <a:p>
            <a:pPr eaLnBrk="1" hangingPunct="1"/>
            <a:r>
              <a:rPr lang="en-US" smtClean="0">
                <a:latin typeface="Tahoma" pitchFamily="34" charset="0"/>
              </a:rPr>
              <a:t>Kong SAR, the incubation period has been estimated to be</a:t>
            </a:r>
          </a:p>
          <a:p>
            <a:pPr eaLnBrk="1" hangingPunct="1"/>
            <a:r>
              <a:rPr lang="en-US" smtClean="0">
                <a:latin typeface="Tahoma" pitchFamily="34" charset="0"/>
              </a:rPr>
              <a:t>2.7 days, but usually 3.5 days. Attack rates of &gt;56% among</a:t>
            </a:r>
          </a:p>
          <a:p>
            <a:pPr eaLnBrk="1" hangingPunct="1"/>
            <a:r>
              <a:rPr lang="en-US" smtClean="0">
                <a:latin typeface="Tahoma" pitchFamily="34" charset="0"/>
              </a:rPr>
              <a:t>health care workers caring for patients with SARS is consistent</a:t>
            </a:r>
          </a:p>
          <a:p>
            <a:pPr eaLnBrk="1" hangingPunct="1"/>
            <a:r>
              <a:rPr lang="en-US" smtClean="0">
                <a:latin typeface="Tahoma" pitchFamily="34" charset="0"/>
              </a:rPr>
              <a:t>in both the Hong Kong and Hanoi foci.</a:t>
            </a:r>
            <a:endParaRPr lang="en-US" b="1" smtClean="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A0701D-0545-41ED-82FD-C1E5978F63A4}" type="datetimeFigureOut">
              <a:rPr lang="en-US" smtClean="0"/>
              <a:pPr/>
              <a:t>4/1/2016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E5A617F-20DD-4611-8C37-343383F492B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0701D-0545-41ED-82FD-C1E5978F63A4}"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A617F-20DD-4611-8C37-343383F492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0701D-0545-41ED-82FD-C1E5978F63A4}"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A617F-20DD-4611-8C37-343383F492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0701D-0545-41ED-82FD-C1E5978F63A4}"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A617F-20DD-4611-8C37-343383F492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A0701D-0545-41ED-82FD-C1E5978F63A4}"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A617F-20DD-4611-8C37-343383F492B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0701D-0545-41ED-82FD-C1E5978F63A4}"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A617F-20DD-4611-8C37-343383F492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A0701D-0545-41ED-82FD-C1E5978F63A4}" type="datetimeFigureOut">
              <a:rPr lang="en-US" smtClean="0"/>
              <a:pPr/>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5A617F-20DD-4611-8C37-343383F492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A0701D-0545-41ED-82FD-C1E5978F63A4}" type="datetimeFigureOut">
              <a:rPr lang="en-US" smtClean="0"/>
              <a:pPr/>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A617F-20DD-4611-8C37-343383F492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0701D-0545-41ED-82FD-C1E5978F63A4}" type="datetimeFigureOut">
              <a:rPr lang="en-US" smtClean="0"/>
              <a:pPr/>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5A617F-20DD-4611-8C37-343383F492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A0701D-0545-41ED-82FD-C1E5978F63A4}"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A617F-20DD-4611-8C37-343383F492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A0701D-0545-41ED-82FD-C1E5978F63A4}"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E5A617F-20DD-4611-8C37-343383F492B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A0701D-0545-41ED-82FD-C1E5978F63A4}" type="datetimeFigureOut">
              <a:rPr lang="en-US" smtClean="0"/>
              <a:pPr/>
              <a:t>4/1/2016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E5A617F-20DD-4611-8C37-343383F492B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2.xml"/><Relationship Id="rId7" Type="http://schemas.openxmlformats.org/officeDocument/2006/relationships/hyperlink" Target="http://www.politicalfriendster.com/images/6016.jpg" TargetMode="External"/><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oleObject" Target="../embeddings/Microsoft_Office_Excel_97-2003_Worksheet1.xls"/><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gif"/><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6.jpeg"/><Relationship Id="rId5" Type="http://schemas.openxmlformats.org/officeDocument/2006/relationships/image" Target="../media/image51.jpeg"/><Relationship Id="rId10" Type="http://schemas.openxmlformats.org/officeDocument/2006/relationships/hyperlink" Target="http://en.wikipedia.org/wiki/Image:Pteropus_vampyrus1.jpg" TargetMode="External"/><Relationship Id="rId4" Type="http://schemas.openxmlformats.org/officeDocument/2006/relationships/image" Target="../media/image50.jpeg"/><Relationship Id="rId9"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9.png"/><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6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851648" cy="1828800"/>
          </a:xfrm>
        </p:spPr>
        <p:txBody>
          <a:bodyPr>
            <a:normAutofit fontScale="90000"/>
          </a:bodyPr>
          <a:lstStyle/>
          <a:p>
            <a:r>
              <a:rPr lang="en-US" b="0" i="1" dirty="0" smtClean="0"/>
              <a:t>The Role of Public Health Microbiology and Emerging Infectious Diseases</a:t>
            </a:r>
            <a:endParaRPr lang="en-US" dirty="0"/>
          </a:p>
        </p:txBody>
      </p:sp>
      <p:sp>
        <p:nvSpPr>
          <p:cNvPr id="3" name="Subtitle 2"/>
          <p:cNvSpPr>
            <a:spLocks noGrp="1"/>
          </p:cNvSpPr>
          <p:nvPr>
            <p:ph type="subTitle" idx="1"/>
          </p:nvPr>
        </p:nvSpPr>
        <p:spPr>
          <a:xfrm>
            <a:off x="685800" y="5105400"/>
            <a:ext cx="7854696" cy="1752600"/>
          </a:xfrm>
        </p:spPr>
        <p:txBody>
          <a:bodyPr>
            <a:normAutofit/>
          </a:bodyPr>
          <a:lstStyle/>
          <a:p>
            <a:r>
              <a:rPr lang="en-US" sz="2000" dirty="0" smtClean="0"/>
              <a:t>Sharon P. Massingale, Ph.D. HCLD/CC(ABB)</a:t>
            </a:r>
          </a:p>
          <a:p>
            <a:r>
              <a:rPr lang="en-US" sz="2000" dirty="0" smtClean="0"/>
              <a:t>Alabama Department of Public Health</a:t>
            </a:r>
          </a:p>
          <a:p>
            <a:r>
              <a:rPr lang="en-US" sz="2000" dirty="0" smtClean="0"/>
              <a:t>Bureau of Clinical Laboratories</a:t>
            </a:r>
            <a:endParaRPr lang="en-US" sz="2000" dirty="0"/>
          </a:p>
        </p:txBody>
      </p:sp>
      <p:sp>
        <p:nvSpPr>
          <p:cNvPr id="4" name="TextBox 3"/>
          <p:cNvSpPr txBox="1"/>
          <p:nvPr/>
        </p:nvSpPr>
        <p:spPr>
          <a:xfrm>
            <a:off x="457200" y="2971800"/>
            <a:ext cx="8117543" cy="1815882"/>
          </a:xfrm>
          <a:prstGeom prst="rect">
            <a:avLst/>
          </a:prstGeom>
          <a:noFill/>
        </p:spPr>
        <p:txBody>
          <a:bodyPr wrap="none" rtlCol="0">
            <a:spAutoFit/>
          </a:bodyPr>
          <a:lstStyle/>
          <a:p>
            <a:pPr algn="r"/>
            <a:r>
              <a:rPr lang="en-US" sz="2800" dirty="0" smtClean="0">
                <a:solidFill>
                  <a:schemeClr val="tx2"/>
                </a:solidFill>
              </a:rPr>
              <a:t>Robert  &amp; Jean Adams</a:t>
            </a:r>
            <a:r>
              <a:rPr lang="en-US" sz="2800" dirty="0">
                <a:solidFill>
                  <a:schemeClr val="tx2"/>
                </a:solidFill>
              </a:rPr>
              <a:t> </a:t>
            </a:r>
            <a:r>
              <a:rPr lang="en-US" sz="2800" dirty="0" smtClean="0">
                <a:solidFill>
                  <a:schemeClr val="tx2"/>
                </a:solidFill>
              </a:rPr>
              <a:t>Foundation’s</a:t>
            </a:r>
          </a:p>
          <a:p>
            <a:pPr algn="r"/>
            <a:r>
              <a:rPr lang="en-US" sz="2800" dirty="0" smtClean="0">
                <a:solidFill>
                  <a:schemeClr val="tx2"/>
                </a:solidFill>
              </a:rPr>
              <a:t>3rd </a:t>
            </a:r>
            <a:r>
              <a:rPr lang="en-US" sz="2800" dirty="0">
                <a:solidFill>
                  <a:schemeClr val="tx2"/>
                </a:solidFill>
              </a:rPr>
              <a:t>Annual Clinical Laboratory Science </a:t>
            </a:r>
            <a:r>
              <a:rPr lang="en-US" sz="2800" dirty="0" smtClean="0">
                <a:solidFill>
                  <a:schemeClr val="tx2"/>
                </a:solidFill>
              </a:rPr>
              <a:t>Symposium</a:t>
            </a:r>
          </a:p>
          <a:p>
            <a:pPr algn="r"/>
            <a:r>
              <a:rPr lang="en-US" sz="2800" dirty="0" smtClean="0">
                <a:solidFill>
                  <a:schemeClr val="tx2"/>
                </a:solidFill>
              </a:rPr>
              <a:t>Auburn University Montgomery</a:t>
            </a:r>
          </a:p>
          <a:p>
            <a:pPr algn="r"/>
            <a:r>
              <a:rPr lang="en-US" sz="2800" dirty="0" smtClean="0">
                <a:solidFill>
                  <a:schemeClr val="tx2"/>
                </a:solidFill>
              </a:rPr>
              <a:t>April 1, 2016</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dirty="0" smtClean="0"/>
              <a:t>Important Roles of PH Microbiologists (</a:t>
            </a:r>
            <a:r>
              <a:rPr lang="en-US" sz="3600" i="1" dirty="0" smtClean="0"/>
              <a:t>Core Expanded</a:t>
            </a:r>
            <a:r>
              <a:rPr lang="en-US" dirty="0" smtClean="0"/>
              <a:t>)</a:t>
            </a:r>
            <a:endParaRPr lang="en-US" dirty="0"/>
          </a:p>
        </p:txBody>
      </p:sp>
      <p:sp>
        <p:nvSpPr>
          <p:cNvPr id="3" name="Content Placeholder 2"/>
          <p:cNvSpPr>
            <a:spLocks noGrp="1"/>
          </p:cNvSpPr>
          <p:nvPr>
            <p:ph idx="1"/>
          </p:nvPr>
        </p:nvSpPr>
        <p:spPr>
          <a:xfrm>
            <a:off x="381000" y="1600200"/>
            <a:ext cx="8229600" cy="4953000"/>
          </a:xfrm>
        </p:spPr>
        <p:txBody>
          <a:bodyPr>
            <a:normAutofit fontScale="92500"/>
          </a:bodyPr>
          <a:lstStyle/>
          <a:p>
            <a:pPr marL="457200" indent="-457200">
              <a:defRPr/>
            </a:pPr>
            <a:r>
              <a:rPr lang="en-GB" sz="2200" dirty="0" smtClean="0"/>
              <a:t>Confirm diagnosis for targeted interventions </a:t>
            </a:r>
            <a:r>
              <a:rPr lang="en-US" sz="2200" dirty="0" smtClean="0"/>
              <a:t>(detection, monitoring, outbreak response, and providing scientific evidence) </a:t>
            </a:r>
            <a:endParaRPr lang="en-GB" sz="2200" dirty="0" smtClean="0"/>
          </a:p>
          <a:p>
            <a:pPr marL="457200" indent="-457200">
              <a:defRPr/>
            </a:pPr>
            <a:r>
              <a:rPr lang="en-US" sz="2200" dirty="0" smtClean="0"/>
              <a:t>Identify (</a:t>
            </a:r>
            <a:r>
              <a:rPr lang="en-GB" sz="2200" dirty="0" smtClean="0"/>
              <a:t>new) types of pathogens </a:t>
            </a:r>
          </a:p>
          <a:p>
            <a:pPr marL="731520" lvl="2" indent="-457200">
              <a:defRPr/>
            </a:pPr>
            <a:r>
              <a:rPr lang="en-US" sz="2200" dirty="0" smtClean="0"/>
              <a:t>Population-dynamics</a:t>
            </a:r>
          </a:p>
          <a:p>
            <a:pPr marL="731520" lvl="2" indent="-457200">
              <a:defRPr/>
            </a:pPr>
            <a:r>
              <a:rPr lang="en-US" sz="2200" dirty="0" smtClean="0"/>
              <a:t>Virulence, persistence, resistance </a:t>
            </a:r>
          </a:p>
          <a:p>
            <a:pPr marL="457200" lvl="1" indent="-457200">
              <a:defRPr/>
            </a:pPr>
            <a:r>
              <a:rPr lang="en-US" sz="2200" dirty="0" smtClean="0"/>
              <a:t>Implications for control measures</a:t>
            </a:r>
          </a:p>
          <a:p>
            <a:pPr marL="731520" lvl="2" indent="-457200">
              <a:defRPr/>
            </a:pPr>
            <a:r>
              <a:rPr lang="en-US" sz="2200" dirty="0" smtClean="0"/>
              <a:t>Microbiological safety of food and water</a:t>
            </a:r>
          </a:p>
          <a:p>
            <a:pPr marL="731520" lvl="2" indent="-457200">
              <a:defRPr/>
            </a:pPr>
            <a:r>
              <a:rPr lang="en-US" sz="2200" dirty="0" smtClean="0"/>
              <a:t>Quality assurance of diagnostic results</a:t>
            </a:r>
          </a:p>
          <a:p>
            <a:pPr marL="457200" lvl="1" indent="-457200">
              <a:defRPr/>
            </a:pPr>
            <a:r>
              <a:rPr lang="en-US" sz="2200" dirty="0" smtClean="0"/>
              <a:t>Information management, communication and coordination</a:t>
            </a:r>
          </a:p>
          <a:p>
            <a:pPr marL="91440" indent="-457200">
              <a:defRPr/>
            </a:pPr>
            <a:r>
              <a:rPr lang="en-US" sz="2200" dirty="0" err="1" smtClean="0"/>
              <a:t>Biosafety</a:t>
            </a:r>
            <a:endParaRPr lang="en-US" sz="2200" dirty="0" smtClean="0"/>
          </a:p>
          <a:p>
            <a:pPr marL="457200" indent="-457200">
              <a:defRPr/>
            </a:pPr>
            <a:r>
              <a:rPr lang="en-GB" sz="2200" dirty="0" smtClean="0"/>
              <a:t>Develop new tests/ Optimize existing tests</a:t>
            </a:r>
          </a:p>
          <a:p>
            <a:pPr marL="457200" indent="-457200">
              <a:defRPr/>
            </a:pPr>
            <a:r>
              <a:rPr lang="en-GB" sz="2200" dirty="0" smtClean="0"/>
              <a:t>Basic/applied research </a:t>
            </a:r>
            <a:r>
              <a:rPr lang="en-US" sz="2200" dirty="0" smtClean="0"/>
              <a:t>for new insights and innovative solutions to health problems (vaccine and antibiotic development)</a:t>
            </a:r>
            <a:endParaRPr lang="en-GB" sz="22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t>PH Microbiologists is Multidisciplinary &amp; Must Network</a:t>
            </a:r>
            <a:endParaRPr lang="en-US" dirty="0"/>
          </a:p>
        </p:txBody>
      </p:sp>
      <p:sp>
        <p:nvSpPr>
          <p:cNvPr id="3" name="Content Placeholder 2"/>
          <p:cNvSpPr>
            <a:spLocks noGrp="1"/>
          </p:cNvSpPr>
          <p:nvPr>
            <p:ph idx="1"/>
          </p:nvPr>
        </p:nvSpPr>
        <p:spPr>
          <a:xfrm>
            <a:off x="304800" y="1295400"/>
            <a:ext cx="8458200" cy="5029200"/>
          </a:xfrm>
        </p:spPr>
        <p:txBody>
          <a:bodyPr>
            <a:normAutofit fontScale="62500" lnSpcReduction="20000"/>
          </a:bodyPr>
          <a:lstStyle/>
          <a:p>
            <a:pPr lvl="1">
              <a:lnSpc>
                <a:spcPct val="170000"/>
              </a:lnSpc>
              <a:buNone/>
            </a:pPr>
            <a:endParaRPr lang="en-US" sz="2800" dirty="0" smtClean="0"/>
          </a:p>
          <a:p>
            <a:pPr>
              <a:lnSpc>
                <a:spcPct val="170000"/>
              </a:lnSpc>
            </a:pPr>
            <a:r>
              <a:rPr lang="en-US" sz="3800" dirty="0" smtClean="0"/>
              <a:t>Public health microbiology laboratory scientists work effectively across disciplines </a:t>
            </a:r>
          </a:p>
          <a:p>
            <a:pPr lvl="1">
              <a:lnSpc>
                <a:spcPct val="170000"/>
              </a:lnSpc>
            </a:pPr>
            <a:r>
              <a:rPr lang="en-US" sz="3800" dirty="0" smtClean="0"/>
              <a:t>Pertinent partners: epidemiologists</a:t>
            </a:r>
            <a:r>
              <a:rPr lang="en-US" sz="3800" b="1" dirty="0" smtClean="0"/>
              <a:t> </a:t>
            </a:r>
            <a:r>
              <a:rPr lang="en-US" sz="3800" dirty="0" smtClean="0"/>
              <a:t>and clinicians</a:t>
            </a:r>
          </a:p>
          <a:p>
            <a:pPr lvl="1">
              <a:lnSpc>
                <a:spcPct val="170000"/>
              </a:lnSpc>
            </a:pPr>
            <a:r>
              <a:rPr lang="en-US" sz="3800" dirty="0" smtClean="0"/>
              <a:t>Other examples: Veterinarians, Environmentalists, Nurses, Laboratory specialists</a:t>
            </a:r>
          </a:p>
          <a:p>
            <a:pPr lvl="1">
              <a:lnSpc>
                <a:spcPct val="80000"/>
              </a:lnSpc>
            </a:pPr>
            <a:endParaRPr lang="en-US" sz="3800" dirty="0" smtClean="0">
              <a:solidFill>
                <a:srgbClr val="FF0000"/>
              </a:solidFill>
              <a:latin typeface="Arial" pitchFamily="34" charset="0"/>
            </a:endParaRPr>
          </a:p>
          <a:p>
            <a:pPr lvl="1">
              <a:lnSpc>
                <a:spcPct val="170000"/>
              </a:lnSpc>
            </a:pPr>
            <a:r>
              <a:rPr lang="en-US" sz="3800" dirty="0" smtClean="0">
                <a:solidFill>
                  <a:srgbClr val="FF0000"/>
                </a:solidFill>
                <a:latin typeface="Arial" pitchFamily="34" charset="0"/>
              </a:rPr>
              <a:t>It’s important that activities be coordinated to reach common PH goals for surveying infectious disease!</a:t>
            </a:r>
            <a:endParaRPr lang="en-US" sz="3800" dirty="0" smtClean="0"/>
          </a:p>
          <a:p>
            <a:pPr>
              <a:lnSpc>
                <a:spcPct val="80000"/>
              </a:lnSpc>
              <a:buNone/>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85800" y="609600"/>
            <a:ext cx="8458200" cy="762000"/>
          </a:xfrm>
          <a:noFill/>
        </p:spPr>
        <p:txBody>
          <a:bodyPr lIns="90488" tIns="44450" rIns="90488" bIns="44450" anchor="ctr">
            <a:normAutofit fontScale="90000"/>
          </a:bodyPr>
          <a:lstStyle/>
          <a:p>
            <a:r>
              <a:rPr lang="en-GB" sz="5400" b="1" dirty="0" smtClean="0">
                <a:solidFill>
                  <a:schemeClr val="tx1"/>
                </a:solidFill>
                <a:effectLst>
                  <a:outerShdw blurRad="38100" dist="38100" dir="2700000" algn="tl">
                    <a:srgbClr val="000000"/>
                  </a:outerShdw>
                </a:effectLst>
                <a:cs typeface="Arial" charset="0"/>
              </a:rPr>
              <a:t>Multiple expertise is needed</a:t>
            </a:r>
            <a:r>
              <a:rPr lang="en-GB" sz="5400" b="1" dirty="0" smtClean="0">
                <a:solidFill>
                  <a:schemeClr val="tx1"/>
                </a:solidFill>
                <a:cs typeface="Arial" charset="0"/>
              </a:rPr>
              <a:t> !</a:t>
            </a:r>
            <a:r>
              <a:rPr lang="en-GB" sz="5400" b="1" dirty="0" smtClean="0">
                <a:solidFill>
                  <a:schemeClr val="folHlink"/>
                </a:solidFill>
                <a:cs typeface="Arial" charset="0"/>
              </a:rPr>
              <a:t/>
            </a:r>
            <a:br>
              <a:rPr lang="en-GB" sz="5400" b="1" dirty="0" smtClean="0">
                <a:solidFill>
                  <a:schemeClr val="folHlink"/>
                </a:solidFill>
                <a:cs typeface="Arial" charset="0"/>
              </a:rPr>
            </a:br>
            <a:endParaRPr lang="en-GB" dirty="0" smtClean="0">
              <a:solidFill>
                <a:schemeClr val="tx1"/>
              </a:solidFill>
            </a:endParaRPr>
          </a:p>
        </p:txBody>
      </p:sp>
      <p:sp>
        <p:nvSpPr>
          <p:cNvPr id="53252" name="Rectangle 3"/>
          <p:cNvSpPr>
            <a:spLocks noChangeArrowheads="1"/>
          </p:cNvSpPr>
          <p:nvPr/>
        </p:nvSpPr>
        <p:spPr bwMode="auto">
          <a:xfrm>
            <a:off x="4573588" y="1754188"/>
            <a:ext cx="4416425" cy="454025"/>
          </a:xfrm>
          <a:prstGeom prst="rect">
            <a:avLst/>
          </a:prstGeom>
          <a:noFill/>
          <a:ln w="12700">
            <a:noFill/>
            <a:miter lim="800000"/>
            <a:headEnd/>
            <a:tailEnd/>
          </a:ln>
        </p:spPr>
        <p:txBody>
          <a:bodyPr lIns="90488" tIns="44450" rIns="90488" bIns="44450">
            <a:spAutoFit/>
          </a:bodyPr>
          <a:lstStyle/>
          <a:p>
            <a:pPr defTabSz="762000">
              <a:spcBef>
                <a:spcPct val="50000"/>
              </a:spcBef>
            </a:pPr>
            <a:r>
              <a:rPr lang="en-GB" sz="2400" b="1">
                <a:latin typeface="Times New Roman" pitchFamily="18" charset="0"/>
                <a:cs typeface="Arial" charset="0"/>
              </a:rPr>
              <a:t> </a:t>
            </a:r>
          </a:p>
        </p:txBody>
      </p:sp>
      <p:sp>
        <p:nvSpPr>
          <p:cNvPr id="135172" name="Rectangle 4"/>
          <p:cNvSpPr>
            <a:spLocks noChangeArrowheads="1"/>
          </p:cNvSpPr>
          <p:nvPr/>
        </p:nvSpPr>
        <p:spPr bwMode="auto">
          <a:xfrm>
            <a:off x="533400" y="457200"/>
            <a:ext cx="7313613" cy="520655"/>
          </a:xfrm>
          <a:prstGeom prst="rect">
            <a:avLst/>
          </a:prstGeom>
          <a:noFill/>
          <a:ln w="12700">
            <a:noFill/>
            <a:miter lim="800000"/>
            <a:headEnd/>
            <a:tailEnd/>
          </a:ln>
          <a:effectLst/>
        </p:spPr>
        <p:txBody>
          <a:bodyPr lIns="90488" tIns="44450" rIns="90488" bIns="44450">
            <a:spAutoFit/>
          </a:bodyPr>
          <a:lstStyle/>
          <a:p>
            <a:pPr algn="ctr" defTabSz="762000">
              <a:spcBef>
                <a:spcPct val="50000"/>
              </a:spcBef>
              <a:defRPr/>
            </a:pPr>
            <a:r>
              <a:rPr lang="en-GB" sz="2800" dirty="0">
                <a:solidFill>
                  <a:srgbClr val="FFFFFF"/>
                </a:solidFill>
                <a:effectLst>
                  <a:outerShdw blurRad="38100" dist="38100" dir="2700000" algn="tl">
                    <a:srgbClr val="000000"/>
                  </a:outerShdw>
                </a:effectLst>
                <a:latin typeface="Univers (W1)" pitchFamily="34" charset="0"/>
                <a:cs typeface="Arial" charset="0"/>
              </a:rPr>
              <a:t> </a:t>
            </a:r>
            <a:endParaRPr lang="en-GB" sz="3600" b="1" dirty="0">
              <a:solidFill>
                <a:schemeClr val="folHlink"/>
              </a:solidFill>
              <a:cs typeface="Arial" charset="0"/>
            </a:endParaRPr>
          </a:p>
        </p:txBody>
      </p:sp>
      <p:sp>
        <p:nvSpPr>
          <p:cNvPr id="53254" name="AutoShape 5"/>
          <p:cNvSpPr>
            <a:spLocks noChangeArrowheads="1"/>
          </p:cNvSpPr>
          <p:nvPr/>
        </p:nvSpPr>
        <p:spPr bwMode="auto">
          <a:xfrm>
            <a:off x="876300" y="3422650"/>
            <a:ext cx="2130425" cy="2082800"/>
          </a:xfrm>
          <a:prstGeom prst="cube">
            <a:avLst>
              <a:gd name="adj" fmla="val 24995"/>
            </a:avLst>
          </a:prstGeom>
          <a:gradFill rotWithShape="0">
            <a:gsLst>
              <a:gs pos="0">
                <a:srgbClr val="00B7A5"/>
              </a:gs>
              <a:gs pos="100000">
                <a:srgbClr val="CCF1ED"/>
              </a:gs>
            </a:gsLst>
            <a:lin ang="5400000" scaled="1"/>
          </a:gradFill>
          <a:ln w="12700">
            <a:solidFill>
              <a:schemeClr val="tx2"/>
            </a:solidFill>
            <a:miter lim="800000"/>
            <a:headEnd/>
            <a:tailEnd/>
          </a:ln>
        </p:spPr>
        <p:txBody>
          <a:bodyPr wrap="none" anchor="ctr"/>
          <a:lstStyle/>
          <a:p>
            <a:endParaRPr lang="en-US"/>
          </a:p>
        </p:txBody>
      </p:sp>
      <p:sp>
        <p:nvSpPr>
          <p:cNvPr id="53255" name="AutoShape 6"/>
          <p:cNvSpPr>
            <a:spLocks noChangeArrowheads="1"/>
          </p:cNvSpPr>
          <p:nvPr/>
        </p:nvSpPr>
        <p:spPr bwMode="auto">
          <a:xfrm>
            <a:off x="2651125" y="3292475"/>
            <a:ext cx="2130425" cy="2082800"/>
          </a:xfrm>
          <a:prstGeom prst="cube">
            <a:avLst>
              <a:gd name="adj" fmla="val 24995"/>
            </a:avLst>
          </a:prstGeom>
          <a:gradFill rotWithShape="0">
            <a:gsLst>
              <a:gs pos="0">
                <a:srgbClr val="F76681"/>
              </a:gs>
              <a:gs pos="100000">
                <a:srgbClr val="FDD1D9"/>
              </a:gs>
            </a:gsLst>
            <a:lin ang="5400000" scaled="1"/>
          </a:gradFill>
          <a:ln w="12700">
            <a:solidFill>
              <a:schemeClr val="tx2"/>
            </a:solidFill>
            <a:miter lim="800000"/>
            <a:headEnd/>
            <a:tailEnd/>
          </a:ln>
        </p:spPr>
        <p:txBody>
          <a:bodyPr wrap="none" anchor="ctr"/>
          <a:lstStyle/>
          <a:p>
            <a:endParaRPr lang="en-US"/>
          </a:p>
        </p:txBody>
      </p:sp>
      <p:sp>
        <p:nvSpPr>
          <p:cNvPr id="53256" name="AutoShape 7"/>
          <p:cNvSpPr>
            <a:spLocks noChangeArrowheads="1"/>
          </p:cNvSpPr>
          <p:nvPr/>
        </p:nvSpPr>
        <p:spPr bwMode="auto">
          <a:xfrm>
            <a:off x="1243013" y="1720850"/>
            <a:ext cx="2130425" cy="2082800"/>
          </a:xfrm>
          <a:prstGeom prst="cube">
            <a:avLst>
              <a:gd name="adj" fmla="val 24995"/>
            </a:avLst>
          </a:prstGeom>
          <a:gradFill rotWithShape="0">
            <a:gsLst>
              <a:gs pos="0">
                <a:srgbClr val="F6BF69"/>
              </a:gs>
              <a:gs pos="100000">
                <a:srgbClr val="FAD9A5"/>
              </a:gs>
            </a:gsLst>
            <a:lin ang="5400000" scaled="1"/>
          </a:gradFill>
          <a:ln w="12700">
            <a:solidFill>
              <a:schemeClr val="tx2"/>
            </a:solidFill>
            <a:miter lim="800000"/>
            <a:headEnd/>
            <a:tailEnd/>
          </a:ln>
        </p:spPr>
        <p:txBody>
          <a:bodyPr wrap="none" anchor="ctr"/>
          <a:lstStyle/>
          <a:p>
            <a:endParaRPr lang="en-US"/>
          </a:p>
        </p:txBody>
      </p:sp>
      <p:sp>
        <p:nvSpPr>
          <p:cNvPr id="53257" name="AutoShape 8"/>
          <p:cNvSpPr>
            <a:spLocks noChangeArrowheads="1"/>
          </p:cNvSpPr>
          <p:nvPr/>
        </p:nvSpPr>
        <p:spPr bwMode="auto">
          <a:xfrm>
            <a:off x="4487863" y="3095625"/>
            <a:ext cx="2130425" cy="2082800"/>
          </a:xfrm>
          <a:prstGeom prst="cube">
            <a:avLst>
              <a:gd name="adj" fmla="val 24995"/>
            </a:avLst>
          </a:prstGeom>
          <a:gradFill rotWithShape="0">
            <a:gsLst>
              <a:gs pos="0">
                <a:srgbClr val="FCFEB9"/>
              </a:gs>
              <a:gs pos="100000">
                <a:srgbClr val="FEFFEA"/>
              </a:gs>
            </a:gsLst>
            <a:lin ang="5400000" scaled="1"/>
          </a:gradFill>
          <a:ln w="12700">
            <a:solidFill>
              <a:schemeClr val="tx2"/>
            </a:solidFill>
            <a:miter lim="800000"/>
            <a:headEnd/>
            <a:tailEnd/>
          </a:ln>
        </p:spPr>
        <p:txBody>
          <a:bodyPr wrap="none" anchor="ctr"/>
          <a:lstStyle/>
          <a:p>
            <a:endParaRPr lang="en-US"/>
          </a:p>
        </p:txBody>
      </p:sp>
      <p:sp>
        <p:nvSpPr>
          <p:cNvPr id="53258" name="AutoShape 9"/>
          <p:cNvSpPr>
            <a:spLocks noChangeArrowheads="1"/>
          </p:cNvSpPr>
          <p:nvPr/>
        </p:nvSpPr>
        <p:spPr bwMode="auto">
          <a:xfrm>
            <a:off x="3079750" y="1524000"/>
            <a:ext cx="2130425" cy="2082800"/>
          </a:xfrm>
          <a:prstGeom prst="cube">
            <a:avLst>
              <a:gd name="adj" fmla="val 24995"/>
            </a:avLst>
          </a:prstGeom>
          <a:gradFill rotWithShape="0">
            <a:gsLst>
              <a:gs pos="0">
                <a:srgbClr val="A2C1FE"/>
              </a:gs>
              <a:gs pos="100000">
                <a:srgbClr val="BED3FE"/>
              </a:gs>
            </a:gsLst>
            <a:lin ang="5400000" scaled="1"/>
          </a:gradFill>
          <a:ln w="12700">
            <a:solidFill>
              <a:schemeClr val="tx2"/>
            </a:solidFill>
            <a:miter lim="800000"/>
            <a:headEnd/>
            <a:tailEnd/>
          </a:ln>
        </p:spPr>
        <p:txBody>
          <a:bodyPr wrap="none" anchor="ctr"/>
          <a:lstStyle/>
          <a:p>
            <a:endParaRPr lang="en-US"/>
          </a:p>
        </p:txBody>
      </p:sp>
      <p:sp>
        <p:nvSpPr>
          <p:cNvPr id="53259" name="Rectangle 10"/>
          <p:cNvSpPr>
            <a:spLocks noChangeArrowheads="1"/>
          </p:cNvSpPr>
          <p:nvPr/>
        </p:nvSpPr>
        <p:spPr bwMode="auto">
          <a:xfrm>
            <a:off x="1166813" y="2647950"/>
            <a:ext cx="1673225" cy="6985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rgbClr val="000000"/>
                </a:solidFill>
                <a:cs typeface="Arial" charset="0"/>
              </a:rPr>
              <a:t>Infectious diseases</a:t>
            </a:r>
          </a:p>
        </p:txBody>
      </p:sp>
      <p:sp>
        <p:nvSpPr>
          <p:cNvPr id="53260" name="Rectangle 11"/>
          <p:cNvSpPr>
            <a:spLocks noChangeArrowheads="1"/>
          </p:cNvSpPr>
          <p:nvPr/>
        </p:nvSpPr>
        <p:spPr bwMode="auto">
          <a:xfrm>
            <a:off x="990600" y="4419600"/>
            <a:ext cx="1524000" cy="758825"/>
          </a:xfrm>
          <a:prstGeom prst="rect">
            <a:avLst/>
          </a:prstGeom>
          <a:noFill/>
          <a:ln w="12700">
            <a:noFill/>
            <a:miter lim="800000"/>
            <a:headEnd/>
            <a:tailEnd/>
          </a:ln>
        </p:spPr>
        <p:txBody>
          <a:bodyPr lIns="90488" tIns="44450" rIns="90488" bIns="44450">
            <a:spAutoFit/>
          </a:bodyPr>
          <a:lstStyle/>
          <a:p>
            <a:pPr defTabSz="762000"/>
            <a:r>
              <a:rPr lang="en-GB" b="1">
                <a:solidFill>
                  <a:srgbClr val="000000"/>
                </a:solidFill>
                <a:cs typeface="Arial" charset="0"/>
              </a:rPr>
              <a:t>Epidemio-</a:t>
            </a:r>
          </a:p>
          <a:p>
            <a:pPr algn="ctr" defTabSz="762000">
              <a:lnSpc>
                <a:spcPct val="70000"/>
              </a:lnSpc>
              <a:spcBef>
                <a:spcPct val="50000"/>
              </a:spcBef>
            </a:pPr>
            <a:r>
              <a:rPr lang="en-GB" b="1">
                <a:solidFill>
                  <a:srgbClr val="000000"/>
                </a:solidFill>
                <a:cs typeface="Arial" charset="0"/>
              </a:rPr>
              <a:t>logy</a:t>
            </a:r>
          </a:p>
        </p:txBody>
      </p:sp>
      <p:sp>
        <p:nvSpPr>
          <p:cNvPr id="53261" name="Rectangle 12"/>
          <p:cNvSpPr>
            <a:spLocks noChangeArrowheads="1"/>
          </p:cNvSpPr>
          <p:nvPr/>
        </p:nvSpPr>
        <p:spPr bwMode="auto">
          <a:xfrm>
            <a:off x="3025775" y="2233613"/>
            <a:ext cx="1749425" cy="6985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rgbClr val="000000"/>
                </a:solidFill>
                <a:cs typeface="Arial" charset="0"/>
              </a:rPr>
              <a:t>Public Health</a:t>
            </a:r>
          </a:p>
        </p:txBody>
      </p:sp>
      <p:sp>
        <p:nvSpPr>
          <p:cNvPr id="53262" name="Rectangle 13"/>
          <p:cNvSpPr>
            <a:spLocks noChangeArrowheads="1"/>
          </p:cNvSpPr>
          <p:nvPr/>
        </p:nvSpPr>
        <p:spPr bwMode="auto">
          <a:xfrm>
            <a:off x="2444750" y="4067175"/>
            <a:ext cx="2054225" cy="10033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rgbClr val="000000"/>
                </a:solidFill>
                <a:cs typeface="Arial" charset="0"/>
              </a:rPr>
              <a:t>International field experience</a:t>
            </a:r>
          </a:p>
        </p:txBody>
      </p:sp>
      <p:sp>
        <p:nvSpPr>
          <p:cNvPr id="53263" name="AutoShape 14"/>
          <p:cNvSpPr>
            <a:spLocks noChangeArrowheads="1"/>
          </p:cNvSpPr>
          <p:nvPr/>
        </p:nvSpPr>
        <p:spPr bwMode="auto">
          <a:xfrm>
            <a:off x="5895975" y="3619500"/>
            <a:ext cx="2130425" cy="2082800"/>
          </a:xfrm>
          <a:prstGeom prst="cube">
            <a:avLst>
              <a:gd name="adj" fmla="val 24995"/>
            </a:avLst>
          </a:prstGeom>
          <a:gradFill rotWithShape="0">
            <a:gsLst>
              <a:gs pos="0">
                <a:srgbClr val="B760F9"/>
              </a:gs>
              <a:gs pos="100000">
                <a:srgbClr val="E9CFFD"/>
              </a:gs>
            </a:gsLst>
            <a:lin ang="5400000" scaled="1"/>
          </a:gradFill>
          <a:ln w="12700">
            <a:solidFill>
              <a:schemeClr val="tx2"/>
            </a:solidFill>
            <a:miter lim="800000"/>
            <a:headEnd/>
            <a:tailEnd/>
          </a:ln>
        </p:spPr>
        <p:txBody>
          <a:bodyPr wrap="none" anchor="ctr"/>
          <a:lstStyle/>
          <a:p>
            <a:endParaRPr lang="en-US"/>
          </a:p>
        </p:txBody>
      </p:sp>
      <p:sp>
        <p:nvSpPr>
          <p:cNvPr id="53264" name="Rectangle 15"/>
          <p:cNvSpPr>
            <a:spLocks noChangeArrowheads="1"/>
          </p:cNvSpPr>
          <p:nvPr/>
        </p:nvSpPr>
        <p:spPr bwMode="auto">
          <a:xfrm>
            <a:off x="5689600" y="4524375"/>
            <a:ext cx="2054225" cy="6985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rgbClr val="000000"/>
                </a:solidFill>
                <a:cs typeface="Arial" charset="0"/>
              </a:rPr>
              <a:t>Information management</a:t>
            </a:r>
          </a:p>
        </p:txBody>
      </p:sp>
      <p:sp>
        <p:nvSpPr>
          <p:cNvPr id="53265" name="Rectangle 16"/>
          <p:cNvSpPr>
            <a:spLocks noChangeArrowheads="1"/>
          </p:cNvSpPr>
          <p:nvPr/>
        </p:nvSpPr>
        <p:spPr bwMode="auto">
          <a:xfrm>
            <a:off x="4343400" y="4067175"/>
            <a:ext cx="1749425" cy="3937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chemeClr val="tx2"/>
                </a:solidFill>
                <a:cs typeface="Arial" charset="0"/>
              </a:rPr>
              <a:t>Laboratory</a:t>
            </a:r>
            <a:endParaRPr lang="en-GB" b="1">
              <a:solidFill>
                <a:schemeClr val="hlink"/>
              </a:solidFill>
              <a:cs typeface="Arial" charset="0"/>
            </a:endParaRPr>
          </a:p>
        </p:txBody>
      </p:sp>
      <p:sp>
        <p:nvSpPr>
          <p:cNvPr id="53266" name="AutoShape 17"/>
          <p:cNvSpPr>
            <a:spLocks noChangeArrowheads="1"/>
          </p:cNvSpPr>
          <p:nvPr/>
        </p:nvSpPr>
        <p:spPr bwMode="auto">
          <a:xfrm>
            <a:off x="4794250" y="1917700"/>
            <a:ext cx="2130425" cy="2082800"/>
          </a:xfrm>
          <a:prstGeom prst="cube">
            <a:avLst>
              <a:gd name="adj" fmla="val 24995"/>
            </a:avLst>
          </a:prstGeom>
          <a:gradFill rotWithShape="0">
            <a:gsLst>
              <a:gs pos="0">
                <a:srgbClr val="00AE00"/>
              </a:gs>
              <a:gs pos="100000">
                <a:srgbClr val="B2E7B2"/>
              </a:gs>
            </a:gsLst>
            <a:lin ang="5400000" scaled="1"/>
          </a:gradFill>
          <a:ln w="12700">
            <a:solidFill>
              <a:schemeClr val="tx2"/>
            </a:solidFill>
            <a:miter lim="800000"/>
            <a:headEnd/>
            <a:tailEnd/>
          </a:ln>
        </p:spPr>
        <p:txBody>
          <a:bodyPr wrap="none" anchor="ctr"/>
          <a:lstStyle/>
          <a:p>
            <a:endParaRPr lang="en-US"/>
          </a:p>
        </p:txBody>
      </p:sp>
      <p:sp>
        <p:nvSpPr>
          <p:cNvPr id="53267" name="Rectangle 18"/>
          <p:cNvSpPr>
            <a:spLocks noChangeArrowheads="1"/>
          </p:cNvSpPr>
          <p:nvPr/>
        </p:nvSpPr>
        <p:spPr bwMode="auto">
          <a:xfrm>
            <a:off x="4656138" y="2822575"/>
            <a:ext cx="1978025" cy="698500"/>
          </a:xfrm>
          <a:prstGeom prst="rect">
            <a:avLst/>
          </a:prstGeom>
          <a:noFill/>
          <a:ln w="12700">
            <a:noFill/>
            <a:miter lim="800000"/>
            <a:headEnd/>
            <a:tailEnd/>
          </a:ln>
        </p:spPr>
        <p:txBody>
          <a:bodyPr lIns="90488" tIns="44450" rIns="90488" bIns="44450">
            <a:spAutoFit/>
          </a:bodyPr>
          <a:lstStyle/>
          <a:p>
            <a:pPr algn="ctr" defTabSz="762000">
              <a:spcBef>
                <a:spcPct val="50000"/>
              </a:spcBef>
            </a:pPr>
            <a:r>
              <a:rPr lang="en-GB" b="1">
                <a:solidFill>
                  <a:srgbClr val="000000"/>
                </a:solidFill>
                <a:cs typeface="Arial" charset="0"/>
              </a:rPr>
              <a:t>Telecom. &amp; Informatics</a:t>
            </a:r>
          </a:p>
        </p:txBody>
      </p:sp>
    </p:spTree>
  </p:cSld>
  <p:clrMapOvr>
    <a:masterClrMapping/>
  </p:clrMapOvr>
  <p:transition advTm="3598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Rectangle 6"/>
          <p:cNvSpPr>
            <a:spLocks noGrp="1" noChangeArrowheads="1"/>
          </p:cNvSpPr>
          <p:nvPr>
            <p:ph type="title"/>
          </p:nvPr>
        </p:nvSpPr>
        <p:spPr>
          <a:xfrm>
            <a:off x="304800" y="-228600"/>
            <a:ext cx="8458200" cy="1143000"/>
          </a:xfrm>
        </p:spPr>
        <p:txBody>
          <a:bodyPr>
            <a:normAutofit fontScale="90000"/>
          </a:bodyPr>
          <a:lstStyle/>
          <a:p>
            <a:r>
              <a:rPr lang="en-US" sz="4000" b="1" dirty="0">
                <a:solidFill>
                  <a:schemeClr val="tx1"/>
                </a:solidFill>
              </a:rPr>
              <a:t>Network </a:t>
            </a:r>
            <a:r>
              <a:rPr lang="en-US" sz="4000" b="1" dirty="0" smtClean="0">
                <a:solidFill>
                  <a:schemeClr val="tx1"/>
                </a:solidFill>
              </a:rPr>
              <a:t>Example – </a:t>
            </a:r>
            <a:r>
              <a:rPr lang="en-US" sz="4000" b="1" dirty="0" err="1" smtClean="0">
                <a:solidFill>
                  <a:schemeClr val="tx1"/>
                </a:solidFill>
              </a:rPr>
              <a:t>Foodborne</a:t>
            </a:r>
            <a:r>
              <a:rPr lang="en-US" sz="4000" b="1" dirty="0" smtClean="0">
                <a:solidFill>
                  <a:schemeClr val="tx1"/>
                </a:solidFill>
              </a:rPr>
              <a:t> Investigation</a:t>
            </a:r>
            <a:endParaRPr lang="en-US" sz="4000" b="1" dirty="0">
              <a:solidFill>
                <a:schemeClr val="tx1"/>
              </a:solidFill>
            </a:endParaRPr>
          </a:p>
        </p:txBody>
      </p:sp>
      <p:graphicFrame>
        <p:nvGraphicFramePr>
          <p:cNvPr id="70661" name="Object 5"/>
          <p:cNvGraphicFramePr>
            <a:graphicFrameLocks noChangeAspect="1"/>
          </p:cNvGraphicFramePr>
          <p:nvPr>
            <p:ph idx="1"/>
          </p:nvPr>
        </p:nvGraphicFramePr>
        <p:xfrm>
          <a:off x="5029200" y="1905000"/>
          <a:ext cx="4114800" cy="3036887"/>
        </p:xfrm>
        <a:graphic>
          <a:graphicData uri="http://schemas.openxmlformats.org/presentationml/2006/ole">
            <p:oleObj spid="_x0000_s61442" name="Worksheet" r:id="rId4" imgW="7073640" imgH="4578840" progId="Excel.Sheet.8">
              <p:embed/>
            </p:oleObj>
          </a:graphicData>
        </a:graphic>
      </p:graphicFrame>
      <p:pic>
        <p:nvPicPr>
          <p:cNvPr id="70664" name="Picture 8" descr="LCD99065"/>
          <p:cNvPicPr>
            <a:picLocks noChangeAspect="1" noChangeArrowheads="1"/>
          </p:cNvPicPr>
          <p:nvPr/>
        </p:nvPicPr>
        <p:blipFill>
          <a:blip r:embed="rId5"/>
          <a:srcRect/>
          <a:stretch>
            <a:fillRect/>
          </a:stretch>
        </p:blipFill>
        <p:spPr bwMode="auto">
          <a:xfrm>
            <a:off x="3581400" y="3886200"/>
            <a:ext cx="2362200" cy="2057400"/>
          </a:xfrm>
          <a:prstGeom prst="rect">
            <a:avLst/>
          </a:prstGeom>
          <a:noFill/>
          <a:ln w="38100">
            <a:solidFill>
              <a:srgbClr val="FFCC00"/>
            </a:solidFill>
            <a:miter lim="800000"/>
            <a:headEnd/>
            <a:tailEnd/>
          </a:ln>
        </p:spPr>
      </p:pic>
      <p:pic>
        <p:nvPicPr>
          <p:cNvPr id="70666" name="Picture 10" descr="salami"/>
          <p:cNvPicPr>
            <a:picLocks noChangeAspect="1" noChangeArrowheads="1"/>
          </p:cNvPicPr>
          <p:nvPr/>
        </p:nvPicPr>
        <p:blipFill>
          <a:blip r:embed="rId6"/>
          <a:srcRect/>
          <a:stretch>
            <a:fillRect/>
          </a:stretch>
        </p:blipFill>
        <p:spPr bwMode="auto">
          <a:xfrm>
            <a:off x="304800" y="3429000"/>
            <a:ext cx="1069975" cy="1143000"/>
          </a:xfrm>
          <a:prstGeom prst="rect">
            <a:avLst/>
          </a:prstGeom>
          <a:noFill/>
          <a:ln w="38100">
            <a:solidFill>
              <a:srgbClr val="FFCC00"/>
            </a:solidFill>
            <a:miter lim="800000"/>
            <a:headEnd/>
            <a:tailEnd/>
          </a:ln>
        </p:spPr>
      </p:pic>
      <p:sp>
        <p:nvSpPr>
          <p:cNvPr id="70667" name="Text Box 11"/>
          <p:cNvSpPr txBox="1">
            <a:spLocks noChangeArrowheads="1"/>
          </p:cNvSpPr>
          <p:nvPr/>
        </p:nvSpPr>
        <p:spPr bwMode="auto">
          <a:xfrm>
            <a:off x="2362200" y="1295400"/>
            <a:ext cx="4173002" cy="369332"/>
          </a:xfrm>
          <a:prstGeom prst="rect">
            <a:avLst/>
          </a:prstGeom>
          <a:noFill/>
          <a:ln w="9525">
            <a:noFill/>
            <a:miter lim="800000"/>
            <a:headEnd/>
            <a:tailEnd/>
          </a:ln>
          <a:effectLst/>
        </p:spPr>
        <p:txBody>
          <a:bodyPr wrap="none">
            <a:spAutoFit/>
          </a:bodyPr>
          <a:lstStyle/>
          <a:p>
            <a:r>
              <a:rPr lang="en-US" b="1" dirty="0" smtClean="0"/>
              <a:t>Health </a:t>
            </a:r>
            <a:r>
              <a:rPr lang="en-US" b="1" dirty="0"/>
              <a:t>Officer </a:t>
            </a:r>
            <a:r>
              <a:rPr lang="en-US" b="1" dirty="0" smtClean="0"/>
              <a:t>Leading Investigation</a:t>
            </a:r>
            <a:endParaRPr lang="en-US" b="1" dirty="0"/>
          </a:p>
        </p:txBody>
      </p:sp>
      <p:sp>
        <p:nvSpPr>
          <p:cNvPr id="70669" name="AutoShape 13"/>
          <p:cNvSpPr>
            <a:spLocks noChangeArrowheads="1"/>
          </p:cNvSpPr>
          <p:nvPr/>
        </p:nvSpPr>
        <p:spPr bwMode="auto">
          <a:xfrm>
            <a:off x="2362200" y="1752600"/>
            <a:ext cx="976313" cy="485775"/>
          </a:xfrm>
          <a:prstGeom prst="lef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70670" name="Text Box 14"/>
          <p:cNvSpPr txBox="1">
            <a:spLocks noChangeArrowheads="1"/>
          </p:cNvSpPr>
          <p:nvPr/>
        </p:nvSpPr>
        <p:spPr bwMode="auto">
          <a:xfrm>
            <a:off x="2438400" y="6019800"/>
            <a:ext cx="2283702" cy="646331"/>
          </a:xfrm>
          <a:prstGeom prst="rect">
            <a:avLst/>
          </a:prstGeom>
          <a:noFill/>
          <a:ln w="9525">
            <a:noFill/>
            <a:miter lim="800000"/>
            <a:headEnd/>
            <a:tailEnd/>
          </a:ln>
          <a:effectLst/>
        </p:spPr>
        <p:txBody>
          <a:bodyPr wrap="none">
            <a:spAutoFit/>
          </a:bodyPr>
          <a:lstStyle/>
          <a:p>
            <a:r>
              <a:rPr lang="en-US" b="1" dirty="0" smtClean="0"/>
              <a:t>Laboratory Testing </a:t>
            </a:r>
          </a:p>
          <a:p>
            <a:pPr algn="ctr"/>
            <a:r>
              <a:rPr lang="en-US" i="1" dirty="0" smtClean="0"/>
              <a:t>(Clinical &amp; PH)</a:t>
            </a:r>
            <a:endParaRPr lang="en-US" i="1" dirty="0"/>
          </a:p>
        </p:txBody>
      </p:sp>
      <p:sp>
        <p:nvSpPr>
          <p:cNvPr id="70671" name="AutoShape 15"/>
          <p:cNvSpPr>
            <a:spLocks noChangeArrowheads="1"/>
          </p:cNvSpPr>
          <p:nvPr/>
        </p:nvSpPr>
        <p:spPr bwMode="auto">
          <a:xfrm>
            <a:off x="2590800" y="52578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70672" name="Text Box 16"/>
          <p:cNvSpPr txBox="1">
            <a:spLocks noChangeArrowheads="1"/>
          </p:cNvSpPr>
          <p:nvPr/>
        </p:nvSpPr>
        <p:spPr bwMode="auto">
          <a:xfrm>
            <a:off x="5867400" y="6019800"/>
            <a:ext cx="3088602" cy="369332"/>
          </a:xfrm>
          <a:prstGeom prst="rect">
            <a:avLst/>
          </a:prstGeom>
          <a:noFill/>
          <a:ln w="9525">
            <a:noFill/>
            <a:miter lim="800000"/>
            <a:headEnd/>
            <a:tailEnd/>
          </a:ln>
          <a:effectLst/>
        </p:spPr>
        <p:txBody>
          <a:bodyPr wrap="none">
            <a:spAutoFit/>
          </a:bodyPr>
          <a:lstStyle/>
          <a:p>
            <a:r>
              <a:rPr lang="en-US" b="1" dirty="0"/>
              <a:t>Epidemiologists </a:t>
            </a:r>
            <a:r>
              <a:rPr lang="en-US" b="1" dirty="0" smtClean="0"/>
              <a:t>Analyzing</a:t>
            </a:r>
            <a:endParaRPr lang="en-US" b="1" dirty="0"/>
          </a:p>
        </p:txBody>
      </p:sp>
      <p:sp>
        <p:nvSpPr>
          <p:cNvPr id="70673" name="AutoShape 17"/>
          <p:cNvSpPr>
            <a:spLocks noChangeArrowheads="1"/>
          </p:cNvSpPr>
          <p:nvPr/>
        </p:nvSpPr>
        <p:spPr bwMode="auto">
          <a:xfrm rot="2898088">
            <a:off x="6226770" y="5047124"/>
            <a:ext cx="485775" cy="976313"/>
          </a:xfrm>
          <a:prstGeom prst="up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pic>
        <p:nvPicPr>
          <p:cNvPr id="70674" name="Picture 18" descr="6016">
            <a:hlinkClick r:id="rId7"/>
          </p:cNvPr>
          <p:cNvPicPr>
            <a:picLocks noChangeAspect="1" noChangeArrowheads="1"/>
          </p:cNvPicPr>
          <p:nvPr/>
        </p:nvPicPr>
        <p:blipFill>
          <a:blip r:embed="rId8"/>
          <a:srcRect/>
          <a:stretch>
            <a:fillRect/>
          </a:stretch>
        </p:blipFill>
        <p:spPr bwMode="auto">
          <a:xfrm>
            <a:off x="2438400" y="3124200"/>
            <a:ext cx="1524000" cy="1295400"/>
          </a:xfrm>
          <a:prstGeom prst="rect">
            <a:avLst/>
          </a:prstGeom>
          <a:noFill/>
          <a:ln w="38100">
            <a:solidFill>
              <a:srgbClr val="FFCC00"/>
            </a:solidFill>
            <a:miter lim="800000"/>
            <a:headEnd/>
            <a:tailEnd/>
          </a:ln>
        </p:spPr>
      </p:pic>
      <p:sp>
        <p:nvSpPr>
          <p:cNvPr id="70675" name="Line 19"/>
          <p:cNvSpPr>
            <a:spLocks noChangeShapeType="1"/>
          </p:cNvSpPr>
          <p:nvPr/>
        </p:nvSpPr>
        <p:spPr bwMode="auto">
          <a:xfrm flipH="1">
            <a:off x="990600" y="1447800"/>
            <a:ext cx="533400" cy="381000"/>
          </a:xfrm>
          <a:prstGeom prst="line">
            <a:avLst/>
          </a:prstGeom>
          <a:noFill/>
          <a:ln w="9525">
            <a:solidFill>
              <a:schemeClr val="tx1"/>
            </a:solidFill>
            <a:round/>
            <a:headEnd/>
            <a:tailEnd type="triangle" w="med" len="med"/>
          </a:ln>
          <a:effectLst/>
        </p:spPr>
        <p:txBody>
          <a:bodyPr/>
          <a:lstStyle/>
          <a:p>
            <a:endParaRPr lang="en-US"/>
          </a:p>
        </p:txBody>
      </p:sp>
      <p:sp>
        <p:nvSpPr>
          <p:cNvPr id="70676" name="Line 20"/>
          <p:cNvSpPr>
            <a:spLocks noChangeShapeType="1"/>
          </p:cNvSpPr>
          <p:nvPr/>
        </p:nvSpPr>
        <p:spPr bwMode="auto">
          <a:xfrm>
            <a:off x="838200" y="4800600"/>
            <a:ext cx="152400" cy="381000"/>
          </a:xfrm>
          <a:prstGeom prst="line">
            <a:avLst/>
          </a:prstGeom>
          <a:noFill/>
          <a:ln w="9525">
            <a:solidFill>
              <a:schemeClr val="tx1"/>
            </a:solidFill>
            <a:round/>
            <a:headEnd/>
            <a:tailEnd type="triangle" w="med" len="med"/>
          </a:ln>
          <a:effectLst/>
        </p:spPr>
        <p:txBody>
          <a:bodyPr/>
          <a:lstStyle/>
          <a:p>
            <a:endParaRPr lang="en-US"/>
          </a:p>
        </p:txBody>
      </p:sp>
      <p:sp>
        <p:nvSpPr>
          <p:cNvPr id="70680" name="Text Box 24"/>
          <p:cNvSpPr txBox="1">
            <a:spLocks noChangeArrowheads="1"/>
          </p:cNvSpPr>
          <p:nvPr/>
        </p:nvSpPr>
        <p:spPr bwMode="auto">
          <a:xfrm>
            <a:off x="4479925" y="4227513"/>
            <a:ext cx="806450" cy="366712"/>
          </a:xfrm>
          <a:prstGeom prst="rect">
            <a:avLst/>
          </a:prstGeom>
          <a:noFill/>
          <a:ln w="9525">
            <a:noFill/>
            <a:miter lim="800000"/>
            <a:headEnd/>
            <a:tailEnd/>
          </a:ln>
          <a:effectLst/>
        </p:spPr>
        <p:txBody>
          <a:bodyPr wrap="none">
            <a:spAutoFit/>
          </a:bodyPr>
          <a:lstStyle/>
          <a:p>
            <a:r>
              <a:rPr lang="en-US" b="1">
                <a:solidFill>
                  <a:srgbClr val="FF0066"/>
                </a:solidFill>
              </a:rPr>
              <a:t>PFGE</a:t>
            </a:r>
          </a:p>
        </p:txBody>
      </p:sp>
      <p:sp>
        <p:nvSpPr>
          <p:cNvPr id="70681" name="Text Box 25"/>
          <p:cNvSpPr txBox="1">
            <a:spLocks noChangeArrowheads="1"/>
          </p:cNvSpPr>
          <p:nvPr/>
        </p:nvSpPr>
        <p:spPr bwMode="auto">
          <a:xfrm>
            <a:off x="2727325" y="3313113"/>
            <a:ext cx="857250" cy="366712"/>
          </a:xfrm>
          <a:prstGeom prst="rect">
            <a:avLst/>
          </a:prstGeom>
          <a:noFill/>
          <a:ln w="9525">
            <a:noFill/>
            <a:miter lim="800000"/>
            <a:headEnd/>
            <a:tailEnd/>
          </a:ln>
          <a:effectLst/>
        </p:spPr>
        <p:txBody>
          <a:bodyPr wrap="none">
            <a:spAutoFit/>
          </a:bodyPr>
          <a:lstStyle/>
          <a:p>
            <a:r>
              <a:rPr lang="en-US" b="1" i="1"/>
              <a:t>E. coli</a:t>
            </a:r>
          </a:p>
        </p:txBody>
      </p:sp>
      <p:pic>
        <p:nvPicPr>
          <p:cNvPr id="19" name="Picture 4" descr="http://previews.123rf.com/images/aleutie/aleutie1412/aleutie141200018/34553462-Femme-dans-la-science-Attractive-femme-noire-dans-une-blouse-de-laboratoire-regardant-une-mol-cule-d-Banque-d'images.jpg"/>
          <p:cNvPicPr>
            <a:picLocks noChangeAspect="1" noChangeArrowheads="1"/>
          </p:cNvPicPr>
          <p:nvPr/>
        </p:nvPicPr>
        <p:blipFill>
          <a:blip r:embed="rId9" cstate="print"/>
          <a:srcRect l="22222"/>
          <a:stretch>
            <a:fillRect/>
          </a:stretch>
        </p:blipFill>
        <p:spPr bwMode="auto">
          <a:xfrm>
            <a:off x="7162800" y="4953000"/>
            <a:ext cx="990600" cy="1077686"/>
          </a:xfrm>
          <a:prstGeom prst="rect">
            <a:avLst/>
          </a:prstGeom>
          <a:noFill/>
        </p:spPr>
      </p:pic>
      <p:pic>
        <p:nvPicPr>
          <p:cNvPr id="20" name="Picture 18" descr="http://classroomclipart.com/images/gallery/Clipart/Science/girl-doing-experiment-petri-dish-microscope.jpg"/>
          <p:cNvPicPr>
            <a:picLocks noChangeAspect="1" noChangeArrowheads="1"/>
          </p:cNvPicPr>
          <p:nvPr/>
        </p:nvPicPr>
        <p:blipFill>
          <a:blip r:embed="rId10" cstate="print"/>
          <a:srcRect l="10345"/>
          <a:stretch>
            <a:fillRect/>
          </a:stretch>
        </p:blipFill>
        <p:spPr bwMode="auto">
          <a:xfrm>
            <a:off x="381000" y="5250873"/>
            <a:ext cx="1981200" cy="1607127"/>
          </a:xfrm>
          <a:prstGeom prst="rect">
            <a:avLst/>
          </a:prstGeom>
          <a:noFill/>
        </p:spPr>
      </p:pic>
      <p:pic>
        <p:nvPicPr>
          <p:cNvPr id="61444" name="Picture 4" descr="http://images.clipartof.com/thumbnails/5920-Food-Health-Inspector-Inspecting-A-Dirty-Kitchen-At-A-Restaurant-Clipart-Picture.jpg"/>
          <p:cNvPicPr>
            <a:picLocks noChangeAspect="1" noChangeArrowheads="1"/>
          </p:cNvPicPr>
          <p:nvPr/>
        </p:nvPicPr>
        <p:blipFill>
          <a:blip r:embed="rId11"/>
          <a:srcRect b="17808"/>
          <a:stretch>
            <a:fillRect/>
          </a:stretch>
        </p:blipFill>
        <p:spPr bwMode="auto">
          <a:xfrm>
            <a:off x="228600" y="1905000"/>
            <a:ext cx="1428750" cy="1143000"/>
          </a:xfrm>
          <a:prstGeom prst="rect">
            <a:avLst/>
          </a:prstGeom>
          <a:noFill/>
        </p:spPr>
      </p:pic>
      <p:pic>
        <p:nvPicPr>
          <p:cNvPr id="22" name="Picture 21" descr="http://images.clipartpanda.com/smallpox-clipart-medical-symbol.png"/>
          <p:cNvPicPr/>
          <p:nvPr/>
        </p:nvPicPr>
        <p:blipFill>
          <a:blip r:embed="rId12"/>
          <a:srcRect/>
          <a:stretch>
            <a:fillRect/>
          </a:stretch>
        </p:blipFill>
        <p:spPr bwMode="auto">
          <a:xfrm>
            <a:off x="1447800" y="1066800"/>
            <a:ext cx="908998" cy="1083454"/>
          </a:xfrm>
          <a:prstGeom prst="rect">
            <a:avLst/>
          </a:prstGeom>
          <a:noFill/>
          <a:ln w="9525">
            <a:noFill/>
            <a:miter lim="800000"/>
            <a:headEnd/>
            <a:tailEnd/>
          </a:ln>
        </p:spPr>
      </p:pic>
      <p:sp>
        <p:nvSpPr>
          <p:cNvPr id="23" name="Line 19"/>
          <p:cNvSpPr>
            <a:spLocks noChangeShapeType="1"/>
          </p:cNvSpPr>
          <p:nvPr/>
        </p:nvSpPr>
        <p:spPr bwMode="auto">
          <a:xfrm>
            <a:off x="533400" y="3124200"/>
            <a:ext cx="45719" cy="228600"/>
          </a:xfrm>
          <a:prstGeom prst="line">
            <a:avLst/>
          </a:prstGeom>
          <a:noFill/>
          <a:ln w="9525">
            <a:solidFill>
              <a:schemeClr val="tx1"/>
            </a:solidFill>
            <a:round/>
            <a:headEnd/>
            <a:tailEnd type="triangle" w="med" len="med"/>
          </a:ln>
          <a:effectLst/>
        </p:spPr>
        <p:txBody>
          <a:bodyPr/>
          <a:lstStyle/>
          <a:p>
            <a:endParaRPr lang="en-US"/>
          </a:p>
        </p:txBody>
      </p:sp>
      <p:sp>
        <p:nvSpPr>
          <p:cNvPr id="24" name="Text Box 14"/>
          <p:cNvSpPr txBox="1">
            <a:spLocks noChangeArrowheads="1"/>
          </p:cNvSpPr>
          <p:nvPr/>
        </p:nvSpPr>
        <p:spPr bwMode="auto">
          <a:xfrm>
            <a:off x="1524000" y="2362200"/>
            <a:ext cx="3258841" cy="369332"/>
          </a:xfrm>
          <a:prstGeom prst="rect">
            <a:avLst/>
          </a:prstGeom>
          <a:noFill/>
          <a:ln w="9525">
            <a:noFill/>
            <a:miter lim="800000"/>
            <a:headEnd/>
            <a:tailEnd/>
          </a:ln>
          <a:effectLst/>
        </p:spPr>
        <p:txBody>
          <a:bodyPr wrap="none">
            <a:spAutoFit/>
          </a:bodyPr>
          <a:lstStyle/>
          <a:p>
            <a:r>
              <a:rPr lang="en-US" b="1" dirty="0" smtClean="0"/>
              <a:t>Environmentalist Collecting</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Tools that PH Microbiologists Use to Detect Infectious Diseases</a:t>
            </a:r>
            <a:endParaRPr lang="en-US" dirty="0"/>
          </a:p>
        </p:txBody>
      </p:sp>
      <p:pic>
        <p:nvPicPr>
          <p:cNvPr id="4" name="Content Placeholder 3" descr="http://musique.ac-rouen.fr/premier_degre/presteia76/images/images/BD05179_.gif"/>
          <p:cNvPicPr>
            <a:picLocks noGrp="1"/>
          </p:cNvPicPr>
          <p:nvPr>
            <p:ph idx="4294967295"/>
          </p:nvPr>
        </p:nvPicPr>
        <p:blipFill>
          <a:blip r:embed="rId2"/>
          <a:srcRect/>
          <a:stretch>
            <a:fillRect/>
          </a:stretch>
        </p:blipFill>
        <p:spPr bwMode="auto">
          <a:xfrm>
            <a:off x="3352800" y="1828800"/>
            <a:ext cx="4476750" cy="445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lidesharecdn.com/serology-110707203122-phpapp02/95/serology-in-infectious-diseases-33-728.jpg?cb=1310070868"/>
          <p:cNvPicPr/>
          <p:nvPr/>
        </p:nvPicPr>
        <p:blipFill>
          <a:blip r:embed="rId2"/>
          <a:srcRect l="4058" b="7639"/>
          <a:stretch>
            <a:fillRect/>
          </a:stretch>
        </p:blipFill>
        <p:spPr bwMode="auto">
          <a:xfrm>
            <a:off x="228600" y="2895600"/>
            <a:ext cx="4845257" cy="3657600"/>
          </a:xfrm>
          <a:prstGeom prst="rect">
            <a:avLst/>
          </a:prstGeom>
          <a:noFill/>
          <a:ln w="9525">
            <a:noFill/>
            <a:miter lim="800000"/>
            <a:headEnd/>
            <a:tailEnd/>
          </a:ln>
        </p:spPr>
      </p:pic>
      <p:pic>
        <p:nvPicPr>
          <p:cNvPr id="3" name="Picture 2" descr="Image result for technology to identify infectious diseases"/>
          <p:cNvPicPr/>
          <p:nvPr/>
        </p:nvPicPr>
        <p:blipFill>
          <a:blip r:embed="rId3"/>
          <a:srcRect/>
          <a:stretch>
            <a:fillRect/>
          </a:stretch>
        </p:blipFill>
        <p:spPr bwMode="auto">
          <a:xfrm>
            <a:off x="5410200" y="3429000"/>
            <a:ext cx="3276600" cy="2362200"/>
          </a:xfrm>
          <a:prstGeom prst="rect">
            <a:avLst/>
          </a:prstGeom>
          <a:noFill/>
          <a:ln w="9525">
            <a:noFill/>
            <a:miter lim="800000"/>
            <a:headEnd/>
            <a:tailEnd/>
          </a:ln>
        </p:spPr>
      </p:pic>
      <p:pic>
        <p:nvPicPr>
          <p:cNvPr id="5" name="Picture 4" descr="http://www.cdc.gov/media/dpk/2013/images/vitalSigns/listeria/img14.jpg"/>
          <p:cNvPicPr/>
          <p:nvPr/>
        </p:nvPicPr>
        <p:blipFill>
          <a:blip r:embed="rId4" cstate="print">
            <a:lum bright="20000"/>
          </a:blip>
          <a:srcRect/>
          <a:stretch>
            <a:fillRect/>
          </a:stretch>
        </p:blipFill>
        <p:spPr bwMode="auto">
          <a:xfrm>
            <a:off x="2514600" y="0"/>
            <a:ext cx="4876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tdtestoptions.info/wp-content/uploads/2015/10/Where-Can-I-Get-an-STD-Test-FREE-300x269.jpeg"/>
          <p:cNvPicPr/>
          <p:nvPr/>
        </p:nvPicPr>
        <p:blipFill>
          <a:blip r:embed="rId2"/>
          <a:srcRect l="7687" t="16267" r="7826" b="17006"/>
          <a:stretch>
            <a:fillRect/>
          </a:stretch>
        </p:blipFill>
        <p:spPr bwMode="auto">
          <a:xfrm>
            <a:off x="1447800" y="762000"/>
            <a:ext cx="3352800" cy="2743200"/>
          </a:xfrm>
          <a:prstGeom prst="rect">
            <a:avLst/>
          </a:prstGeom>
          <a:noFill/>
          <a:ln w="9525">
            <a:noFill/>
            <a:miter lim="800000"/>
            <a:headEnd/>
            <a:tailEnd/>
          </a:ln>
        </p:spPr>
      </p:pic>
      <p:pic>
        <p:nvPicPr>
          <p:cNvPr id="3" name="Picture 2" descr="http://image.slidesharecdn.com/syphalis-final-naglaa-150314142519-conversion-gate01/95/syphalis-final-naglaa-27-638.jpg?cb=1426343444"/>
          <p:cNvPicPr/>
          <p:nvPr/>
        </p:nvPicPr>
        <p:blipFill>
          <a:blip r:embed="rId3"/>
          <a:srcRect/>
          <a:stretch>
            <a:fillRect/>
          </a:stretch>
        </p:blipFill>
        <p:spPr bwMode="auto">
          <a:xfrm>
            <a:off x="1371600" y="3733800"/>
            <a:ext cx="3276600" cy="2514600"/>
          </a:xfrm>
          <a:prstGeom prst="rect">
            <a:avLst/>
          </a:prstGeom>
          <a:noFill/>
          <a:ln w="9525">
            <a:noFill/>
            <a:miter lim="800000"/>
            <a:headEnd/>
            <a:tailEnd/>
          </a:ln>
        </p:spPr>
      </p:pic>
      <p:pic>
        <p:nvPicPr>
          <p:cNvPr id="4" name="Picture 3" descr="http://www.hologic.com/sites/default/files/product-hero-images/Panther_Hero4.jpg"/>
          <p:cNvPicPr/>
          <p:nvPr/>
        </p:nvPicPr>
        <p:blipFill>
          <a:blip r:embed="rId4">
            <a:lum bright="10000"/>
          </a:blip>
          <a:srcRect l="26018" r="27517"/>
          <a:stretch>
            <a:fillRect/>
          </a:stretch>
        </p:blipFill>
        <p:spPr bwMode="auto">
          <a:xfrm>
            <a:off x="4953000" y="914400"/>
            <a:ext cx="3886200" cy="4659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image.slidesharecdn.com/molecularmethodsindiagnosisofinfectiousdiseases-090426111509-phpapp02/95/molecular-methods-in-diagnosis-of-infectious-diseases-52-728.jpg?cb=1240744562"/>
          <p:cNvPicPr>
            <a:picLocks noChangeAspect="1" noChangeArrowheads="1"/>
          </p:cNvPicPr>
          <p:nvPr/>
        </p:nvPicPr>
        <p:blipFill>
          <a:blip r:embed="rId2"/>
          <a:srcRect/>
          <a:stretch>
            <a:fillRect/>
          </a:stretch>
        </p:blipFill>
        <p:spPr bwMode="auto">
          <a:xfrm>
            <a:off x="4267200" y="3581400"/>
            <a:ext cx="4063999" cy="3048000"/>
          </a:xfrm>
          <a:prstGeom prst="rect">
            <a:avLst/>
          </a:prstGeom>
          <a:noFill/>
        </p:spPr>
      </p:pic>
      <p:pic>
        <p:nvPicPr>
          <p:cNvPr id="3" name="Picture 2" descr="http://image.slidesharecdn.com/technologyin-160303054109/95/technology-in-health-infectiousdiseases-25-638.jpg?cb=1456983691"/>
          <p:cNvPicPr/>
          <p:nvPr/>
        </p:nvPicPr>
        <p:blipFill>
          <a:blip r:embed="rId3"/>
          <a:srcRect t="7347" r="8059"/>
          <a:stretch>
            <a:fillRect/>
          </a:stretch>
        </p:blipFill>
        <p:spPr bwMode="auto">
          <a:xfrm>
            <a:off x="609600" y="685800"/>
            <a:ext cx="4419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ghtDx"/>
          <p:cNvPicPr/>
          <p:nvPr/>
        </p:nvPicPr>
        <p:blipFill>
          <a:blip r:embed="rId2"/>
          <a:srcRect/>
          <a:stretch>
            <a:fillRect/>
          </a:stretch>
        </p:blipFill>
        <p:spPr bwMode="auto">
          <a:xfrm>
            <a:off x="609600" y="304800"/>
            <a:ext cx="4459406" cy="3426244"/>
          </a:xfrm>
          <a:prstGeom prst="rect">
            <a:avLst/>
          </a:prstGeom>
          <a:noFill/>
          <a:ln w="9525">
            <a:noFill/>
            <a:miter lim="800000"/>
            <a:headEnd/>
            <a:tailEnd/>
          </a:ln>
        </p:spPr>
      </p:pic>
      <p:pic>
        <p:nvPicPr>
          <p:cNvPr id="3" name="Picture 2" descr="http://news.mayomedicallaboratories.com/files/2015/04/maldi-tofworkflow.jpeg"/>
          <p:cNvPicPr/>
          <p:nvPr/>
        </p:nvPicPr>
        <p:blipFill>
          <a:blip r:embed="rId3"/>
          <a:srcRect/>
          <a:stretch>
            <a:fillRect/>
          </a:stretch>
        </p:blipFill>
        <p:spPr bwMode="auto">
          <a:xfrm>
            <a:off x="4038600" y="1828800"/>
            <a:ext cx="5105400" cy="4655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sianscientist.com/wp-content/uploads/bfi_thumb/Veredus-Lab-On-A-Chip-Detects-Tropical-Disease-Infections-2u9t68x8yompaeri90a5ts.jpg"/>
          <p:cNvPicPr/>
          <p:nvPr/>
        </p:nvPicPr>
        <p:blipFill>
          <a:blip r:embed="rId2"/>
          <a:srcRect l="5277"/>
          <a:stretch>
            <a:fillRect/>
          </a:stretch>
        </p:blipFill>
        <p:spPr bwMode="auto">
          <a:xfrm>
            <a:off x="1066800" y="4038600"/>
            <a:ext cx="3581400" cy="2209800"/>
          </a:xfrm>
          <a:prstGeom prst="rect">
            <a:avLst/>
          </a:prstGeom>
          <a:noFill/>
          <a:ln w="9525">
            <a:noFill/>
            <a:miter lim="800000"/>
            <a:headEnd/>
            <a:tailEnd/>
          </a:ln>
        </p:spPr>
      </p:pic>
      <p:pic>
        <p:nvPicPr>
          <p:cNvPr id="3" name="Picture 2" descr="http://img-2.gizmag.com/diseasedevice-6.jpg?auto=format%2Ccompress&amp;ch=Width%2CDPR&amp;fit=max&amp;h=700&amp;q=60&amp;w=700&amp;s=3fcf588e038293e4e51cbc81f0f3b08d"/>
          <p:cNvPicPr/>
          <p:nvPr/>
        </p:nvPicPr>
        <p:blipFill>
          <a:blip r:embed="rId3"/>
          <a:srcRect/>
          <a:stretch>
            <a:fillRect/>
          </a:stretch>
        </p:blipFill>
        <p:spPr bwMode="auto">
          <a:xfrm>
            <a:off x="4800600" y="4038600"/>
            <a:ext cx="3657600" cy="2362200"/>
          </a:xfrm>
          <a:prstGeom prst="rect">
            <a:avLst/>
          </a:prstGeom>
          <a:noFill/>
          <a:ln w="9525">
            <a:noFill/>
            <a:miter lim="800000"/>
            <a:headEnd/>
            <a:tailEnd/>
          </a:ln>
        </p:spPr>
      </p:pic>
      <p:pic>
        <p:nvPicPr>
          <p:cNvPr id="4" name="Picture 3" descr="Article title: A Faster and Cheaper Method to Detect Agents of Disease; article blurb: Livermore's pathogen detection technology identifies nearly 6,000 different microbes within 24 hours."/>
          <p:cNvPicPr/>
          <p:nvPr/>
        </p:nvPicPr>
        <p:blipFill>
          <a:blip r:embed="rId4"/>
          <a:srcRect l="2448" t="6757" r="2861" b="48704"/>
          <a:stretch>
            <a:fillRect/>
          </a:stretch>
        </p:blipFill>
        <p:spPr bwMode="auto">
          <a:xfrm>
            <a:off x="457200" y="533400"/>
            <a:ext cx="838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828800"/>
            <a:ext cx="6629400" cy="3077766"/>
          </a:xfrm>
          <a:prstGeom prst="rect">
            <a:avLst/>
          </a:prstGeom>
          <a:noFill/>
        </p:spPr>
        <p:txBody>
          <a:bodyPr wrap="square" rtlCol="0">
            <a:spAutoFit/>
          </a:bodyPr>
          <a:lstStyle/>
          <a:p>
            <a:pPr algn="ctr"/>
            <a:r>
              <a:rPr lang="en-US" sz="6600" dirty="0" smtClean="0"/>
              <a:t>DISCLAIMER:</a:t>
            </a:r>
          </a:p>
          <a:p>
            <a:pPr algn="ctr"/>
            <a:endParaRPr lang="en-US" sz="3200" dirty="0"/>
          </a:p>
          <a:p>
            <a:pPr algn="ctr"/>
            <a:r>
              <a:rPr lang="en-US" sz="3200" i="1" dirty="0" smtClean="0"/>
              <a:t>I have no conflict of interest </a:t>
            </a:r>
          </a:p>
          <a:p>
            <a:pPr algn="ctr"/>
            <a:r>
              <a:rPr lang="en-US" sz="3200" i="1" dirty="0" smtClean="0"/>
              <a:t>relevant to this </a:t>
            </a:r>
          </a:p>
          <a:p>
            <a:pPr algn="ctr"/>
            <a:r>
              <a:rPr lang="en-US" sz="3200" i="1" dirty="0" smtClean="0"/>
              <a:t>talk.</a:t>
            </a:r>
            <a:endParaRPr lang="en-US" sz="32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lidesharecdn.com/kbv62qgwsjewl9eapzd9-signature-0932dc73dfc56dac0e1c3fd719b287ef426e6f97c86c644192325df6037f3faf-poli-150204053528-conversion-gate02/95/the-chills-and-thrills-of-whole-genome-sequencing-4-638.jpg?cb=1423028428"/>
          <p:cNvPicPr/>
          <p:nvPr/>
        </p:nvPicPr>
        <p:blipFill>
          <a:blip r:embed="rId2"/>
          <a:srcRect/>
          <a:stretch>
            <a:fillRect/>
          </a:stretch>
        </p:blipFill>
        <p:spPr bwMode="auto">
          <a:xfrm>
            <a:off x="609600" y="533400"/>
            <a:ext cx="78486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dc.gov/pulsenet/images/pfge-process-900px.jpg"/>
          <p:cNvPicPr/>
          <p:nvPr/>
        </p:nvPicPr>
        <p:blipFill>
          <a:blip r:embed="rId2" cstate="print"/>
          <a:srcRect/>
          <a:stretch>
            <a:fillRect/>
          </a:stretch>
        </p:blipFill>
        <p:spPr bwMode="auto">
          <a:xfrm>
            <a:off x="2895600" y="0"/>
            <a:ext cx="3341946" cy="2586250"/>
          </a:xfrm>
          <a:prstGeom prst="rect">
            <a:avLst/>
          </a:prstGeom>
          <a:noFill/>
          <a:ln w="9525">
            <a:noFill/>
            <a:miter lim="800000"/>
            <a:headEnd/>
            <a:tailEnd/>
          </a:ln>
        </p:spPr>
      </p:pic>
      <p:pic>
        <p:nvPicPr>
          <p:cNvPr id="3" name="Picture 2" descr="http://bio3400.nicerweb.com/Locked/media/ch19/19_19-pulsed-field-gel-electrophoresis.jpg"/>
          <p:cNvPicPr/>
          <p:nvPr/>
        </p:nvPicPr>
        <p:blipFill>
          <a:blip r:embed="rId3"/>
          <a:srcRect/>
          <a:stretch>
            <a:fillRect/>
          </a:stretch>
        </p:blipFill>
        <p:spPr bwMode="auto">
          <a:xfrm>
            <a:off x="228600" y="2590800"/>
            <a:ext cx="2667000" cy="1828800"/>
          </a:xfrm>
          <a:prstGeom prst="rect">
            <a:avLst/>
          </a:prstGeom>
          <a:noFill/>
          <a:ln w="9525">
            <a:noFill/>
            <a:miter lim="800000"/>
            <a:headEnd/>
            <a:tailEnd/>
          </a:ln>
        </p:spPr>
      </p:pic>
      <p:pic>
        <p:nvPicPr>
          <p:cNvPr id="4" name="Picture 3" descr="https://openi.nlm.nih.gov/imgs/512/315/2727516/2727516_1471-2180-9-155-1.png"/>
          <p:cNvPicPr/>
          <p:nvPr/>
        </p:nvPicPr>
        <p:blipFill>
          <a:blip r:embed="rId4"/>
          <a:srcRect/>
          <a:stretch>
            <a:fillRect/>
          </a:stretch>
        </p:blipFill>
        <p:spPr bwMode="auto">
          <a:xfrm>
            <a:off x="2895600" y="2514600"/>
            <a:ext cx="3267148" cy="1875430"/>
          </a:xfrm>
          <a:prstGeom prst="rect">
            <a:avLst/>
          </a:prstGeom>
          <a:noFill/>
          <a:ln w="9525">
            <a:noFill/>
            <a:miter lim="800000"/>
            <a:headEnd/>
            <a:tailEnd/>
          </a:ln>
        </p:spPr>
      </p:pic>
      <p:pic>
        <p:nvPicPr>
          <p:cNvPr id="5" name="Picture 4" descr="https://foodsafety.foodscience.cornell.edu/sites/foodsafety.foodscience.cornell.edu/files/shared/images/pfge1_1.jpg"/>
          <p:cNvPicPr/>
          <p:nvPr/>
        </p:nvPicPr>
        <p:blipFill>
          <a:blip r:embed="rId5"/>
          <a:srcRect/>
          <a:stretch>
            <a:fillRect/>
          </a:stretch>
        </p:blipFill>
        <p:spPr bwMode="auto">
          <a:xfrm>
            <a:off x="6096000" y="2514600"/>
            <a:ext cx="2859405" cy="1992630"/>
          </a:xfrm>
          <a:prstGeom prst="rect">
            <a:avLst/>
          </a:prstGeom>
          <a:noFill/>
          <a:ln w="9525">
            <a:noFill/>
            <a:miter lim="800000"/>
            <a:headEnd/>
            <a:tailEnd/>
          </a:ln>
        </p:spPr>
      </p:pic>
      <p:pic>
        <p:nvPicPr>
          <p:cNvPr id="6" name="Picture 5" descr="http://jcm.asm.org/content/41/11/5113/F1.large.jpg"/>
          <p:cNvPicPr/>
          <p:nvPr/>
        </p:nvPicPr>
        <p:blipFill>
          <a:blip r:embed="rId6"/>
          <a:srcRect/>
          <a:stretch>
            <a:fillRect/>
          </a:stretch>
        </p:blipFill>
        <p:spPr bwMode="auto">
          <a:xfrm>
            <a:off x="4191000" y="4419600"/>
            <a:ext cx="3533917" cy="2135837"/>
          </a:xfrm>
          <a:prstGeom prst="rect">
            <a:avLst/>
          </a:prstGeom>
          <a:noFill/>
          <a:ln w="9525">
            <a:noFill/>
            <a:miter lim="800000"/>
            <a:headEnd/>
            <a:tailEnd/>
          </a:ln>
        </p:spPr>
      </p:pic>
      <p:pic>
        <p:nvPicPr>
          <p:cNvPr id="7" name="Picture 6" descr="http://wwwnc.cdc.gov/eid/images/05-1634-F2.gif"/>
          <p:cNvPicPr/>
          <p:nvPr/>
        </p:nvPicPr>
        <p:blipFill>
          <a:blip r:embed="rId7"/>
          <a:srcRect/>
          <a:stretch>
            <a:fillRect/>
          </a:stretch>
        </p:blipFill>
        <p:spPr bwMode="auto">
          <a:xfrm>
            <a:off x="1143000" y="4419600"/>
            <a:ext cx="2964949" cy="22518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arlerblog.com/uploads/image/Fig-1-pulsenet_logos.gif"/>
          <p:cNvPicPr/>
          <p:nvPr/>
        </p:nvPicPr>
        <p:blipFill>
          <a:blip r:embed="rId2"/>
          <a:srcRect/>
          <a:stretch>
            <a:fillRect/>
          </a:stretch>
        </p:blipFill>
        <p:spPr bwMode="auto">
          <a:xfrm>
            <a:off x="2514600" y="2357754"/>
            <a:ext cx="3487103" cy="2747646"/>
          </a:xfrm>
          <a:prstGeom prst="rect">
            <a:avLst/>
          </a:prstGeom>
          <a:noFill/>
          <a:ln w="9525">
            <a:noFill/>
            <a:miter lim="800000"/>
            <a:headEnd/>
            <a:tailEnd/>
          </a:ln>
        </p:spPr>
      </p:pic>
      <p:pic>
        <p:nvPicPr>
          <p:cNvPr id="4" name="Picture 3" descr="http://www.cdc.gov/pulsenet/images/pulsenet-lab-network-575px.jpg"/>
          <p:cNvPicPr/>
          <p:nvPr/>
        </p:nvPicPr>
        <p:blipFill>
          <a:blip r:embed="rId3">
            <a:lum bright="10000"/>
          </a:blip>
          <a:srcRect/>
          <a:stretch>
            <a:fillRect/>
          </a:stretch>
        </p:blipFill>
        <p:spPr bwMode="auto">
          <a:xfrm>
            <a:off x="381000" y="228600"/>
            <a:ext cx="3607131" cy="2430715"/>
          </a:xfrm>
          <a:prstGeom prst="rect">
            <a:avLst/>
          </a:prstGeom>
          <a:noFill/>
          <a:ln w="9525">
            <a:noFill/>
            <a:miter lim="800000"/>
            <a:headEnd/>
            <a:tailEnd/>
          </a:ln>
        </p:spPr>
      </p:pic>
      <p:pic>
        <p:nvPicPr>
          <p:cNvPr id="5" name="Picture 4" descr="http://www.cdc.gov/Features/dsPulseNetFoodborneIllness/dsPulseNetFoodborneIllness_b626px.png"/>
          <p:cNvPicPr/>
          <p:nvPr/>
        </p:nvPicPr>
        <p:blipFill>
          <a:blip r:embed="rId4"/>
          <a:srcRect/>
          <a:stretch>
            <a:fillRect/>
          </a:stretch>
        </p:blipFill>
        <p:spPr bwMode="auto">
          <a:xfrm>
            <a:off x="5105400" y="3962400"/>
            <a:ext cx="3572671" cy="26817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rschamberlain.com/AP%20BIOLOGY/DNA/Ch%2021%20Genomes%20and%20Their%20Evolutionlecture_files/image004.gif"/>
          <p:cNvPicPr/>
          <p:nvPr/>
        </p:nvPicPr>
        <p:blipFill>
          <a:blip r:embed="rId2"/>
          <a:srcRect/>
          <a:stretch>
            <a:fillRect/>
          </a:stretch>
        </p:blipFill>
        <p:spPr bwMode="auto">
          <a:xfrm>
            <a:off x="4575492" y="457200"/>
            <a:ext cx="4568508" cy="3810000"/>
          </a:xfrm>
          <a:prstGeom prst="rect">
            <a:avLst/>
          </a:prstGeom>
          <a:noFill/>
          <a:ln w="9525">
            <a:noFill/>
            <a:miter lim="800000"/>
            <a:headEnd/>
            <a:tailEnd/>
          </a:ln>
        </p:spPr>
      </p:pic>
      <p:pic>
        <p:nvPicPr>
          <p:cNvPr id="3" name="Picture 2" descr="http://www.educationnews.org/wp-content/uploads/2015/03/genome_sequencing.jpg"/>
          <p:cNvPicPr/>
          <p:nvPr/>
        </p:nvPicPr>
        <p:blipFill>
          <a:blip r:embed="rId3"/>
          <a:srcRect/>
          <a:stretch>
            <a:fillRect/>
          </a:stretch>
        </p:blipFill>
        <p:spPr bwMode="auto">
          <a:xfrm>
            <a:off x="381000" y="457200"/>
            <a:ext cx="4191000" cy="3200400"/>
          </a:xfrm>
          <a:prstGeom prst="rect">
            <a:avLst/>
          </a:prstGeom>
          <a:noFill/>
          <a:ln w="9525">
            <a:noFill/>
            <a:miter lim="800000"/>
            <a:headEnd/>
            <a:tailEnd/>
          </a:ln>
        </p:spPr>
      </p:pic>
      <p:pic>
        <p:nvPicPr>
          <p:cNvPr id="4" name="Picture 3" descr="Image result for whole genome sequencing"/>
          <p:cNvPicPr/>
          <p:nvPr/>
        </p:nvPicPr>
        <p:blipFill>
          <a:blip r:embed="rId4"/>
          <a:srcRect/>
          <a:stretch>
            <a:fillRect/>
          </a:stretch>
        </p:blipFill>
        <p:spPr bwMode="auto">
          <a:xfrm>
            <a:off x="914400" y="3657600"/>
            <a:ext cx="2743200" cy="2667000"/>
          </a:xfrm>
          <a:prstGeom prst="rect">
            <a:avLst/>
          </a:prstGeom>
          <a:noFill/>
          <a:ln w="9525">
            <a:noFill/>
            <a:miter lim="800000"/>
            <a:headEnd/>
            <a:tailEnd/>
          </a:ln>
        </p:spPr>
      </p:pic>
      <p:sp>
        <p:nvSpPr>
          <p:cNvPr id="5" name="Rectangle 4"/>
          <p:cNvSpPr/>
          <p:nvPr/>
        </p:nvSpPr>
        <p:spPr>
          <a:xfrm>
            <a:off x="914400" y="5257800"/>
            <a:ext cx="2057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s://www.thermofisher.com/content/dam/LifeTech/global/migrationimages/IONtorremnt-nextGen-hero1.jpg"/>
          <p:cNvPicPr/>
          <p:nvPr/>
        </p:nvPicPr>
        <p:blipFill>
          <a:blip r:embed="rId5"/>
          <a:srcRect t="14821" b="19643"/>
          <a:stretch>
            <a:fillRect/>
          </a:stretch>
        </p:blipFill>
        <p:spPr bwMode="auto">
          <a:xfrm>
            <a:off x="5105400" y="4495800"/>
            <a:ext cx="3107387" cy="1903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v1HwwKezMpc/TnZbnpZXvaI/AAAAAAAADPM/U4wAUgonRWo/s1600/whole-genome-seq-on-the-tab.gif"/>
          <p:cNvPicPr>
            <a:picLocks noChangeAspect="1" noChangeArrowheads="1"/>
          </p:cNvPicPr>
          <p:nvPr/>
        </p:nvPicPr>
        <p:blipFill>
          <a:blip r:embed="rId2"/>
          <a:srcRect/>
          <a:stretch>
            <a:fillRect/>
          </a:stretch>
        </p:blipFill>
        <p:spPr bwMode="auto">
          <a:xfrm>
            <a:off x="2438400" y="1371600"/>
            <a:ext cx="5181600" cy="5181600"/>
          </a:xfrm>
          <a:prstGeom prst="rect">
            <a:avLst/>
          </a:prstGeom>
          <a:noFill/>
        </p:spPr>
      </p:pic>
      <p:sp>
        <p:nvSpPr>
          <p:cNvPr id="3" name="Rectangle 2"/>
          <p:cNvSpPr/>
          <p:nvPr/>
        </p:nvSpPr>
        <p:spPr>
          <a:xfrm>
            <a:off x="609600" y="228600"/>
            <a:ext cx="7467600" cy="1200329"/>
          </a:xfrm>
          <a:prstGeom prst="rect">
            <a:avLst/>
          </a:prstGeom>
        </p:spPr>
        <p:txBody>
          <a:bodyPr wrap="square">
            <a:spAutoFit/>
          </a:bodyPr>
          <a:lstStyle/>
          <a:p>
            <a:r>
              <a:rPr lang="en-US" sz="3600" b="1" dirty="0"/>
              <a:t>Are </a:t>
            </a:r>
            <a:r>
              <a:rPr lang="en-US" sz="3600" b="1" dirty="0" smtClean="0"/>
              <a:t>we ready </a:t>
            </a:r>
            <a:r>
              <a:rPr lang="en-US" sz="3600" b="1" dirty="0"/>
              <a:t>for whole genome sequencing?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amaprod.silverchaircdn.com/data/Journals/JAMA/4495/m_jmn90137fa.png"/>
          <p:cNvPicPr/>
          <p:nvPr/>
        </p:nvPicPr>
        <p:blipFill>
          <a:blip r:embed="rId2"/>
          <a:srcRect/>
          <a:stretch>
            <a:fillRect/>
          </a:stretch>
        </p:blipFill>
        <p:spPr bwMode="auto">
          <a:xfrm>
            <a:off x="2590800" y="457200"/>
            <a:ext cx="3810000" cy="2057400"/>
          </a:xfrm>
          <a:prstGeom prst="rect">
            <a:avLst/>
          </a:prstGeom>
          <a:noFill/>
          <a:ln w="9525">
            <a:noFill/>
            <a:miter lim="800000"/>
            <a:headEnd/>
            <a:tailEnd/>
          </a:ln>
        </p:spPr>
      </p:pic>
      <p:pic>
        <p:nvPicPr>
          <p:cNvPr id="3" name="Picture 2" descr="http://image.slideserve.com/717192/emerging-infectious-diseases-n.jpg"/>
          <p:cNvPicPr/>
          <p:nvPr/>
        </p:nvPicPr>
        <p:blipFill>
          <a:blip r:embed="rId3"/>
          <a:srcRect l="5128" t="6835" r="5128" b="7726"/>
          <a:stretch>
            <a:fillRect/>
          </a:stretch>
        </p:blipFill>
        <p:spPr bwMode="auto">
          <a:xfrm>
            <a:off x="1752600" y="2590800"/>
            <a:ext cx="5334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5200"/>
            <a:ext cx="7772400" cy="1362456"/>
          </a:xfrm>
        </p:spPr>
        <p:txBody>
          <a:bodyPr/>
          <a:lstStyle/>
          <a:p>
            <a:r>
              <a:rPr smtClean="0"/>
              <a:t>Role of the Microbiology Laboratory in Infectious Disease Surveillance, Alert and Response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chor="t">
            <a:normAutofit fontScale="90000"/>
          </a:bodyPr>
          <a:lstStyle/>
          <a:p>
            <a:r>
              <a:rPr lang="en-US" sz="5400" dirty="0" smtClean="0"/>
              <a:t> How are Infectious Diseases Surveyed?</a:t>
            </a:r>
            <a:br>
              <a:rPr lang="en-US" sz="5400"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457200" y="1524000"/>
            <a:ext cx="8229600" cy="5029200"/>
          </a:xfrm>
        </p:spPr>
        <p:txBody>
          <a:bodyPr>
            <a:normAutofit lnSpcReduction="10000"/>
          </a:bodyPr>
          <a:lstStyle/>
          <a:p>
            <a:endParaRPr lang="en-US" dirty="0" smtClean="0"/>
          </a:p>
          <a:p>
            <a:r>
              <a:rPr lang="en-US" dirty="0" smtClean="0"/>
              <a:t>Surveillance -ongoing and systematic collection, analysis and interpretation of essential health data</a:t>
            </a:r>
          </a:p>
          <a:p>
            <a:pPr lvl="1"/>
            <a:r>
              <a:rPr lang="en-US" dirty="0" smtClean="0"/>
              <a:t>Data used for planning, implementation and evaluation of public health practice</a:t>
            </a:r>
          </a:p>
          <a:p>
            <a:r>
              <a:rPr lang="en-US" dirty="0" smtClean="0"/>
              <a:t>Recent experiences of emerging microbial threats, the re-emergence of infectious disease problems and the possibility of bioterrorism are evidence for the need to implement infectious disease surveillance programs. </a:t>
            </a:r>
          </a:p>
          <a:p>
            <a:pPr lvl="1"/>
            <a:r>
              <a:rPr lang="en-US" dirty="0" smtClean="0"/>
              <a:t>Microbiology laboratories play a pivotal role  </a:t>
            </a:r>
          </a:p>
          <a:p>
            <a:pPr lvl="1"/>
            <a:r>
              <a:rPr lang="en-US" dirty="0" smtClean="0"/>
              <a:t>They have the first opportunity to detect these problems and should participate in the design of reporting strategies and dissemination of this information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solidFill>
                  <a:schemeClr val="tx1"/>
                </a:solidFill>
              </a:rPr>
              <a:t>ROLE OF THE PUBLIC HEALTH PROFESSIONAL (1)</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Establish surveillance for: </a:t>
            </a:r>
          </a:p>
          <a:p>
            <a:pPr lvl="1"/>
            <a:r>
              <a:rPr lang="en-US" dirty="0" smtClean="0"/>
              <a:t>Unusual diseases</a:t>
            </a:r>
          </a:p>
          <a:p>
            <a:pPr lvl="1"/>
            <a:r>
              <a:rPr lang="en-US" dirty="0" smtClean="0"/>
              <a:t>Drug resistant agents</a:t>
            </a:r>
          </a:p>
          <a:p>
            <a:r>
              <a:rPr lang="en-US" dirty="0" smtClean="0"/>
              <a:t>Assure laboratory capacity to investigate new agents (e.g., high-throughput labs)</a:t>
            </a:r>
          </a:p>
          <a:p>
            <a:r>
              <a:rPr lang="en-US" dirty="0" smtClean="0"/>
              <a:t>Develop plans for handling outbreaks of unknown agents</a:t>
            </a:r>
          </a:p>
          <a:p>
            <a:r>
              <a:rPr lang="en-US" dirty="0" smtClean="0"/>
              <a:t>Inform physicians about responsible antimicrobial use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solidFill>
                  <a:schemeClr val="tx1"/>
                </a:solidFill>
              </a:rPr>
              <a:t>ROLE OF THE PUBLIC HEALTH PROFESSIONAL (2)</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Educate public about </a:t>
            </a:r>
          </a:p>
          <a:p>
            <a:pPr lvl="1"/>
            <a:r>
              <a:rPr lang="en-US" dirty="0" smtClean="0"/>
              <a:t>Responsible drug compliance</a:t>
            </a:r>
          </a:p>
          <a:p>
            <a:pPr lvl="1"/>
            <a:r>
              <a:rPr lang="en-US" dirty="0" smtClean="0"/>
              <a:t>Emergence of new agents</a:t>
            </a:r>
          </a:p>
          <a:p>
            <a:pPr lvl="1"/>
            <a:r>
              <a:rPr lang="en-US" dirty="0" smtClean="0"/>
              <a:t>Infection sources</a:t>
            </a:r>
          </a:p>
          <a:p>
            <a:pPr lvl="2"/>
            <a:r>
              <a:rPr lang="en-US" sz="2000" dirty="0" smtClean="0"/>
              <a:t>Vector control</a:t>
            </a:r>
          </a:p>
          <a:p>
            <a:pPr lvl="2"/>
            <a:r>
              <a:rPr lang="en-US" sz="2000" dirty="0" smtClean="0"/>
              <a:t>Malaria prophylaxis</a:t>
            </a:r>
          </a:p>
          <a:p>
            <a:r>
              <a:rPr lang="en-US" sz="2800" dirty="0" smtClean="0"/>
              <a:t>Be aware of potential adverse effects of intervention strategies </a:t>
            </a:r>
          </a:p>
          <a:p>
            <a:r>
              <a:rPr lang="en-US" sz="2800" dirty="0" smtClean="0"/>
              <a:t>Anticipate future health problems</a:t>
            </a:r>
          </a:p>
          <a:p>
            <a:r>
              <a:rPr lang="en-US" sz="2800" dirty="0" smtClean="0"/>
              <a:t>Promote health and maximize human functional ability</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Objectives</a:t>
            </a:r>
            <a:endParaRPr lang="en-US" dirty="0"/>
          </a:p>
        </p:txBody>
      </p:sp>
      <p:sp>
        <p:nvSpPr>
          <p:cNvPr id="3" name="Content Placeholder 2"/>
          <p:cNvSpPr>
            <a:spLocks noGrp="1"/>
          </p:cNvSpPr>
          <p:nvPr>
            <p:ph idx="1"/>
          </p:nvPr>
        </p:nvSpPr>
        <p:spPr>
          <a:xfrm>
            <a:off x="381000" y="1447800"/>
            <a:ext cx="8534400" cy="4953000"/>
          </a:xfrm>
        </p:spPr>
        <p:txBody>
          <a:bodyPr>
            <a:normAutofit/>
          </a:bodyPr>
          <a:lstStyle/>
          <a:p>
            <a:r>
              <a:rPr lang="en-US" dirty="0" smtClean="0"/>
              <a:t>Describe primary responsibilities of a public health microbiologist.</a:t>
            </a:r>
          </a:p>
          <a:p>
            <a:r>
              <a:rPr lang="en-US" dirty="0" smtClean="0"/>
              <a:t>Demonstrate examples of new technologies used to detect emerging infectious diseases.</a:t>
            </a:r>
          </a:p>
          <a:p>
            <a:r>
              <a:rPr lang="en-US" dirty="0" smtClean="0"/>
              <a:t>Define the public health microbiologist's role in the detection, surveillance, investigation of microbial diseases.</a:t>
            </a:r>
          </a:p>
          <a:p>
            <a:r>
              <a:rPr lang="en-US" dirty="0" smtClean="0"/>
              <a:t>Provide real-life examples that demonstrate the public health microbiologist's role in the detection, surveillance, investigation of microbial diseases.</a:t>
            </a:r>
            <a:endParaRPr lang="en-US" dirty="0"/>
          </a:p>
        </p:txBody>
      </p:sp>
      <p:sp>
        <p:nvSpPr>
          <p:cNvPr id="4" name="Rectangle 3"/>
          <p:cNvSpPr/>
          <p:nvPr/>
        </p:nvSpPr>
        <p:spPr>
          <a:xfrm>
            <a:off x="2209800" y="2209800"/>
            <a:ext cx="4572000" cy="1200329"/>
          </a:xfrm>
          <a:prstGeom prst="rect">
            <a:avLst/>
          </a:prstGeom>
        </p:spPr>
        <p:txBody>
          <a:bodyPr>
            <a:spAutoFit/>
          </a:bodyPr>
          <a:lstStyle/>
          <a:p>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304800"/>
            <a:ext cx="8458200" cy="1143000"/>
          </a:xfrm>
          <a:noFill/>
        </p:spPr>
        <p:txBody>
          <a:bodyPr lIns="90488" tIns="44450" rIns="90488" bIns="44450" anchor="ctr">
            <a:noAutofit/>
          </a:bodyPr>
          <a:lstStyle/>
          <a:p>
            <a:pPr eaLnBrk="1" hangingPunct="1"/>
            <a:r>
              <a:rPr lang="en-GB" sz="4400" dirty="0" smtClean="0">
                <a:solidFill>
                  <a:schemeClr val="tx1"/>
                </a:solidFill>
              </a:rPr>
              <a:t>National Surveillance: Current Situation</a:t>
            </a:r>
          </a:p>
        </p:txBody>
      </p:sp>
      <p:sp>
        <p:nvSpPr>
          <p:cNvPr id="46084" name="Rectangle 4"/>
          <p:cNvSpPr>
            <a:spLocks noGrp="1" noChangeArrowheads="1"/>
          </p:cNvSpPr>
          <p:nvPr>
            <p:ph type="body" idx="1"/>
          </p:nvPr>
        </p:nvSpPr>
        <p:spPr>
          <a:xfrm>
            <a:off x="457200" y="1524000"/>
            <a:ext cx="8382000" cy="5029200"/>
          </a:xfrm>
        </p:spPr>
        <p:txBody>
          <a:bodyPr/>
          <a:lstStyle/>
          <a:p>
            <a:pPr eaLnBrk="1" hangingPunct="1">
              <a:lnSpc>
                <a:spcPct val="80000"/>
              </a:lnSpc>
            </a:pPr>
            <a:r>
              <a:rPr lang="en-GB" dirty="0" smtClean="0"/>
              <a:t>Independent vertical control programmes</a:t>
            </a:r>
          </a:p>
          <a:p>
            <a:pPr eaLnBrk="1" hangingPunct="1">
              <a:lnSpc>
                <a:spcPct val="80000"/>
              </a:lnSpc>
            </a:pPr>
            <a:r>
              <a:rPr lang="en-GB" dirty="0" smtClean="0"/>
              <a:t>Surveillance gaps for important diseases</a:t>
            </a:r>
          </a:p>
          <a:p>
            <a:pPr eaLnBrk="1" hangingPunct="1">
              <a:lnSpc>
                <a:spcPct val="80000"/>
              </a:lnSpc>
            </a:pPr>
            <a:r>
              <a:rPr lang="en-GB" dirty="0" smtClean="0"/>
              <a:t>Limited capacity in field epidemiology, laboratory diagnostic testing, rapid field investigations</a:t>
            </a:r>
          </a:p>
          <a:p>
            <a:pPr eaLnBrk="1" hangingPunct="1">
              <a:lnSpc>
                <a:spcPct val="80000"/>
              </a:lnSpc>
            </a:pPr>
            <a:r>
              <a:rPr lang="en-GB" dirty="0" smtClean="0"/>
              <a:t>Inappropriate case definitions</a:t>
            </a:r>
          </a:p>
          <a:p>
            <a:pPr>
              <a:lnSpc>
                <a:spcPct val="80000"/>
              </a:lnSpc>
            </a:pPr>
            <a:r>
              <a:rPr lang="en-US" dirty="0" smtClean="0">
                <a:cs typeface="Times New Roman" pitchFamily="18" charset="0"/>
              </a:rPr>
              <a:t>Global surveillance and intervention programs must be developed to prevent new epidemics and pandemics.</a:t>
            </a:r>
          </a:p>
          <a:p>
            <a:pPr>
              <a:lnSpc>
                <a:spcPct val="80000"/>
              </a:lnSpc>
            </a:pPr>
            <a:r>
              <a:rPr lang="en-US" dirty="0" smtClean="0">
                <a:cs typeface="Times New Roman" pitchFamily="18" charset="0"/>
              </a:rPr>
              <a:t>Prevention and containment measures rely on a well-prepared public health infrastructure and PHL plays a most important role.</a:t>
            </a:r>
          </a:p>
          <a:p>
            <a:pPr>
              <a:lnSpc>
                <a:spcPct val="80000"/>
              </a:lnSpc>
            </a:pPr>
            <a:r>
              <a:rPr lang="en-US" dirty="0" smtClean="0">
                <a:cs typeface="Times New Roman" pitchFamily="18" charset="0"/>
              </a:rPr>
              <a:t>Changes in host, vector, or pathogen conditions, whether natural or artificial, can result in conditions that encourage the explosive emergence or reemergence of certain infectious diseases</a:t>
            </a:r>
          </a:p>
          <a:p>
            <a:pPr>
              <a:lnSpc>
                <a:spcPct val="80000"/>
              </a:lnSpc>
            </a:pPr>
            <a:endParaRPr lang="en-US" dirty="0" smtClean="0">
              <a:cs typeface="Times New Roman" pitchFamily="18" charset="0"/>
            </a:endParaRPr>
          </a:p>
          <a:p>
            <a:pPr eaLnBrk="1" hangingPunct="1">
              <a:lnSpc>
                <a:spcPct val="80000"/>
              </a:lnSpc>
            </a:pPr>
            <a:endParaRPr lang="en-GB" dirty="0" smtClean="0"/>
          </a:p>
        </p:txBody>
      </p:sp>
      <p:sp>
        <p:nvSpPr>
          <p:cNvPr id="46085" name="Rectangle 3"/>
          <p:cNvSpPr>
            <a:spLocks noChangeArrowheads="1"/>
          </p:cNvSpPr>
          <p:nvPr/>
        </p:nvSpPr>
        <p:spPr bwMode="auto">
          <a:xfrm>
            <a:off x="228600" y="1828800"/>
            <a:ext cx="8686800" cy="4419600"/>
          </a:xfrm>
          <a:prstGeom prst="rect">
            <a:avLst/>
          </a:prstGeom>
          <a:noFill/>
          <a:ln w="12700">
            <a:noFill/>
            <a:miter lim="800000"/>
            <a:headEnd/>
            <a:tailEnd/>
          </a:ln>
        </p:spPr>
        <p:txBody>
          <a:bodyPr lIns="90488" tIns="44450" rIns="90488" bIns="44450"/>
          <a:lstStyle/>
          <a:p>
            <a:pPr marL="342900" indent="-342900" algn="just">
              <a:lnSpc>
                <a:spcPct val="90000"/>
              </a:lnSpc>
              <a:spcBef>
                <a:spcPct val="50000"/>
              </a:spcBef>
              <a:buFontTx/>
              <a:buChar char="•"/>
            </a:pPr>
            <a:endParaRPr lang="en-GB" sz="2400">
              <a:latin typeface="Times New Roman" pitchFamily="18" charset="0"/>
              <a:cs typeface="Arial" charset="0"/>
            </a:endParaRPr>
          </a:p>
        </p:txBody>
      </p:sp>
    </p:spTree>
  </p:cSld>
  <p:clrMapOvr>
    <a:masterClrMapping/>
  </p:clrMapOvr>
  <p:transition advTm="93856"/>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991600" cy="1143000"/>
          </a:xfrm>
        </p:spPr>
        <p:txBody>
          <a:bodyPr>
            <a:normAutofit fontScale="90000"/>
          </a:bodyPr>
          <a:lstStyle/>
          <a:p>
            <a:r>
              <a:rPr lang="en-US" sz="5400" dirty="0" smtClean="0">
                <a:cs typeface="Times New Roman" pitchFamily="18" charset="0"/>
              </a:rPr>
              <a:t>Worldwide Surveillance Determines Incidence of Endemic, Epidemic, and Pandemic Disease</a:t>
            </a:r>
            <a:endParaRPr lang="en-US" dirty="0"/>
          </a:p>
        </p:txBody>
      </p:sp>
      <p:pic>
        <p:nvPicPr>
          <p:cNvPr id="4" name="Picture 2" descr="25_F02"/>
          <p:cNvPicPr>
            <a:picLocks noGrp="1" noChangeAspect="1" noChangeArrowheads="1"/>
          </p:cNvPicPr>
          <p:nvPr>
            <p:ph idx="1"/>
          </p:nvPr>
        </p:nvPicPr>
        <p:blipFill>
          <a:blip r:embed="rId2"/>
          <a:srcRect/>
          <a:stretch>
            <a:fillRect/>
          </a:stretch>
        </p:blipFill>
        <p:spPr bwMode="auto">
          <a:xfrm>
            <a:off x="533400" y="2209800"/>
            <a:ext cx="8182251"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fontScale="90000"/>
          </a:bodyPr>
          <a:lstStyle/>
          <a:p>
            <a:pPr eaLnBrk="1" hangingPunct="1"/>
            <a:r>
              <a:rPr lang="en-US" smtClean="0"/>
              <a:t>Examples of Emerging Infectious Diseases</a:t>
            </a:r>
          </a:p>
        </p:txBody>
      </p:sp>
      <p:sp>
        <p:nvSpPr>
          <p:cNvPr id="29700" name="Rectangle 3"/>
          <p:cNvSpPr>
            <a:spLocks noGrp="1" noChangeArrowheads="1"/>
          </p:cNvSpPr>
          <p:nvPr>
            <p:ph type="body" idx="1"/>
          </p:nvPr>
        </p:nvSpPr>
        <p:spPr>
          <a:xfrm>
            <a:off x="457200" y="2017713"/>
            <a:ext cx="8497888" cy="4230687"/>
          </a:xfrm>
        </p:spPr>
        <p:txBody>
          <a:bodyPr/>
          <a:lstStyle/>
          <a:p>
            <a:pPr eaLnBrk="1" hangingPunct="1"/>
            <a:r>
              <a:rPr lang="en-US" dirty="0" smtClean="0"/>
              <a:t>Hepatitis C- First identified in 1989</a:t>
            </a:r>
          </a:p>
          <a:p>
            <a:pPr lvl="1">
              <a:buFont typeface="Arial" pitchFamily="34" charset="0"/>
              <a:buChar char="•"/>
            </a:pPr>
            <a:r>
              <a:rPr lang="en-US" dirty="0" smtClean="0"/>
              <a:t>	In mid 1990s estimated global prevalence 3%</a:t>
            </a:r>
          </a:p>
          <a:p>
            <a:pPr eaLnBrk="1" hangingPunct="1"/>
            <a:r>
              <a:rPr lang="en-US" dirty="0" smtClean="0"/>
              <a:t>Hepatitis B- Identified several decades earlier</a:t>
            </a:r>
          </a:p>
          <a:p>
            <a:pPr lvl="1"/>
            <a:r>
              <a:rPr lang="en-US" dirty="0" smtClean="0"/>
              <a:t>	Upward trend in all countries</a:t>
            </a:r>
          </a:p>
          <a:p>
            <a:pPr lvl="1"/>
            <a:r>
              <a:rPr lang="en-US" dirty="0" smtClean="0"/>
              <a:t>	Prevalence &gt;90% in high-risk population</a:t>
            </a:r>
          </a:p>
          <a:p>
            <a:r>
              <a:rPr lang="en-US" dirty="0" err="1" smtClean="0"/>
              <a:t>Zoonoses</a:t>
            </a:r>
            <a:r>
              <a:rPr lang="en-US" dirty="0" smtClean="0"/>
              <a:t>- 1,415 microbes are infectious for human</a:t>
            </a:r>
          </a:p>
          <a:p>
            <a:pPr lvl="1"/>
            <a:r>
              <a:rPr lang="en-US" dirty="0" smtClean="0"/>
              <a:t>	Of these, 868 (61%) considered </a:t>
            </a:r>
            <a:r>
              <a:rPr lang="en-US" dirty="0" err="1" smtClean="0"/>
              <a:t>zoonotic</a:t>
            </a:r>
            <a:endParaRPr lang="en-US" dirty="0" smtClean="0"/>
          </a:p>
          <a:p>
            <a:pPr lvl="1"/>
            <a:r>
              <a:rPr lang="en-US" dirty="0" smtClean="0"/>
              <a:t>	70% of newly recognized pathogens are </a:t>
            </a:r>
            <a:r>
              <a:rPr lang="en-US" dirty="0" err="1" smtClean="0"/>
              <a:t>zoonoses</a:t>
            </a:r>
            <a:endParaRPr lang="en-US"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Infectious Disease Epidemics since 1980</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smtClean="0"/>
              <a:t>Dengue/DHF-1970s, SE Asia, global</a:t>
            </a:r>
          </a:p>
          <a:p>
            <a:r>
              <a:rPr lang="en-US" sz="2800" dirty="0" smtClean="0"/>
              <a:t>HIV/AIDS-1980s-Africa,global</a:t>
            </a:r>
          </a:p>
          <a:p>
            <a:r>
              <a:rPr lang="en-US" sz="2800" dirty="0" smtClean="0"/>
              <a:t>Drug resistant TB-1990s, US, global</a:t>
            </a:r>
          </a:p>
          <a:p>
            <a:r>
              <a:rPr lang="en-US" sz="2800" dirty="0" smtClean="0"/>
              <a:t>Cholera-1991-Americas</a:t>
            </a:r>
          </a:p>
          <a:p>
            <a:r>
              <a:rPr lang="en-US" sz="2800" dirty="0" smtClean="0"/>
              <a:t>Plague-1994-India, global</a:t>
            </a:r>
          </a:p>
          <a:p>
            <a:r>
              <a:rPr lang="en-US" sz="2800" dirty="0" smtClean="0"/>
              <a:t>Foot &amp; Mouth disease-1995,2000- Taiwan &amp; UK</a:t>
            </a:r>
          </a:p>
          <a:p>
            <a:r>
              <a:rPr lang="en-US" sz="2800" dirty="0" smtClean="0"/>
              <a:t>West Nile-1990s-Mediterranean, Americas</a:t>
            </a:r>
          </a:p>
          <a:p>
            <a:r>
              <a:rPr lang="en-US" sz="2800" dirty="0" smtClean="0"/>
              <a:t>BSE-1990s- UK, Canada,  US</a:t>
            </a:r>
          </a:p>
          <a:p>
            <a:r>
              <a:rPr lang="en-US" sz="2800" dirty="0" smtClean="0"/>
              <a:t>Swine fever, 1996- Netherlands</a:t>
            </a:r>
          </a:p>
          <a:p>
            <a:r>
              <a:rPr lang="en-US" sz="2800" dirty="0" smtClean="0"/>
              <a:t>H5N1 influenza-1997- HK-global</a:t>
            </a:r>
          </a:p>
          <a:p>
            <a:r>
              <a:rPr lang="en-US" sz="2800" dirty="0" err="1" smtClean="0"/>
              <a:t>Nipah</a:t>
            </a:r>
            <a:r>
              <a:rPr lang="en-US" sz="2800" dirty="0" smtClean="0"/>
              <a:t> encephalitis-1998-Malaysia,Asia</a:t>
            </a:r>
          </a:p>
          <a:p>
            <a:r>
              <a:rPr lang="en-US" sz="2800" dirty="0" smtClean="0"/>
              <a:t>SARS-2002- Asia, global</a:t>
            </a:r>
          </a:p>
          <a:p>
            <a:r>
              <a:rPr lang="en-US" sz="2800" dirty="0" smtClean="0"/>
              <a:t>Chikungunya-2004-Africa, Asia</a:t>
            </a:r>
          </a:p>
          <a:p>
            <a:r>
              <a:rPr lang="en-US" sz="2800" dirty="0" smtClean="0"/>
              <a:t>H1N1 influenza-2009-Mexico/global</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304800"/>
            <a:ext cx="8569325" cy="1216025"/>
          </a:xfrm>
        </p:spPr>
        <p:txBody>
          <a:bodyPr>
            <a:normAutofit fontScale="90000"/>
          </a:bodyPr>
          <a:lstStyle/>
          <a:p>
            <a:pPr eaLnBrk="1" hangingPunct="1"/>
            <a:r>
              <a:rPr lang="en-US" dirty="0" smtClean="0"/>
              <a:t>Emerging </a:t>
            </a:r>
            <a:r>
              <a:rPr lang="en-US" dirty="0" err="1" smtClean="0"/>
              <a:t>Zoonoses</a:t>
            </a:r>
            <a:r>
              <a:rPr lang="en-US" dirty="0" smtClean="0"/>
              <a:t>: Human-animal interface</a:t>
            </a:r>
          </a:p>
        </p:txBody>
      </p:sp>
      <p:pic>
        <p:nvPicPr>
          <p:cNvPr id="31748" name="Picture 3" descr="AIvirus"/>
          <p:cNvPicPr>
            <a:picLocks noGrp="1" noChangeAspect="1" noChangeArrowheads="1"/>
          </p:cNvPicPr>
          <p:nvPr>
            <p:ph sz="half" idx="1"/>
          </p:nvPr>
        </p:nvPicPr>
        <p:blipFill>
          <a:blip r:embed="rId3"/>
          <a:srcRect/>
          <a:stretch>
            <a:fillRect/>
          </a:stretch>
        </p:blipFill>
        <p:spPr>
          <a:xfrm>
            <a:off x="914400" y="1676400"/>
            <a:ext cx="1757878" cy="1473200"/>
          </a:xfrm>
          <a:noFill/>
        </p:spPr>
      </p:pic>
      <p:grpSp>
        <p:nvGrpSpPr>
          <p:cNvPr id="2" name="Group 4"/>
          <p:cNvGrpSpPr>
            <a:grpSpLocks/>
          </p:cNvGrpSpPr>
          <p:nvPr/>
        </p:nvGrpSpPr>
        <p:grpSpPr bwMode="auto">
          <a:xfrm>
            <a:off x="7010400" y="1981200"/>
            <a:ext cx="1327150" cy="1300163"/>
            <a:chOff x="2352" y="624"/>
            <a:chExt cx="792" cy="819"/>
          </a:xfrm>
        </p:grpSpPr>
        <p:pic>
          <p:nvPicPr>
            <p:cNvPr id="31770" name="Picture 5" descr="Marburg virus, electron micrograph"/>
            <p:cNvPicPr>
              <a:picLocks noChangeAspect="1" noChangeArrowheads="1"/>
            </p:cNvPicPr>
            <p:nvPr/>
          </p:nvPicPr>
          <p:blipFill>
            <a:blip r:embed="rId4"/>
            <a:srcRect/>
            <a:stretch>
              <a:fillRect/>
            </a:stretch>
          </p:blipFill>
          <p:spPr bwMode="auto">
            <a:xfrm>
              <a:off x="2352" y="624"/>
              <a:ext cx="792" cy="629"/>
            </a:xfrm>
            <a:prstGeom prst="rect">
              <a:avLst/>
            </a:prstGeom>
            <a:noFill/>
            <a:ln w="9525">
              <a:solidFill>
                <a:schemeClr val="bg2"/>
              </a:solidFill>
              <a:miter lim="800000"/>
              <a:headEnd/>
              <a:tailEnd/>
            </a:ln>
          </p:spPr>
        </p:pic>
        <p:sp>
          <p:nvSpPr>
            <p:cNvPr id="31771" name="Text Box 6"/>
            <p:cNvSpPr txBox="1">
              <a:spLocks noChangeArrowheads="1"/>
            </p:cNvSpPr>
            <p:nvPr/>
          </p:nvSpPr>
          <p:spPr bwMode="auto">
            <a:xfrm>
              <a:off x="2544" y="1281"/>
              <a:ext cx="555" cy="162"/>
            </a:xfrm>
            <a:prstGeom prst="rect">
              <a:avLst/>
            </a:prstGeom>
            <a:noFill/>
            <a:ln w="12700">
              <a:solidFill>
                <a:schemeClr val="bg2"/>
              </a:solidFill>
              <a:miter lim="800000"/>
              <a:headEnd/>
              <a:tailEnd/>
            </a:ln>
          </p:spPr>
          <p:txBody>
            <a:bodyPr wrap="none">
              <a:spAutoFit/>
            </a:bodyPr>
            <a:lstStyle/>
            <a:p>
              <a:r>
                <a:rPr lang="en-GB" sz="1000">
                  <a:latin typeface="Times New Roman" pitchFamily="18" charset="0"/>
                  <a:ea typeface="MS PGothic" pitchFamily="34" charset="-128"/>
                  <a:cs typeface="Arial" charset="0"/>
                </a:rPr>
                <a:t>Marburg virus</a:t>
              </a:r>
              <a:endParaRPr lang="en-US" sz="1000">
                <a:latin typeface="Times New Roman" pitchFamily="18" charset="0"/>
                <a:ea typeface="MS PGothic" pitchFamily="34" charset="-128"/>
                <a:cs typeface="Arial" charset="0"/>
              </a:endParaRPr>
            </a:p>
          </p:txBody>
        </p:sp>
      </p:grpSp>
      <p:grpSp>
        <p:nvGrpSpPr>
          <p:cNvPr id="3" name="Group 7"/>
          <p:cNvGrpSpPr>
            <a:grpSpLocks/>
          </p:cNvGrpSpPr>
          <p:nvPr/>
        </p:nvGrpSpPr>
        <p:grpSpPr bwMode="auto">
          <a:xfrm>
            <a:off x="7086600" y="4114800"/>
            <a:ext cx="1898650" cy="1143000"/>
            <a:chOff x="0" y="1968"/>
            <a:chExt cx="1196" cy="725"/>
          </a:xfrm>
        </p:grpSpPr>
        <p:pic>
          <p:nvPicPr>
            <p:cNvPr id="31768" name="Picture 8" descr="txms_thb.jpg (3954 bytes)"/>
            <p:cNvPicPr>
              <a:picLocks noChangeAspect="1" noChangeArrowheads="1"/>
            </p:cNvPicPr>
            <p:nvPr/>
          </p:nvPicPr>
          <p:blipFill>
            <a:blip r:embed="rId5"/>
            <a:srcRect/>
            <a:stretch>
              <a:fillRect/>
            </a:stretch>
          </p:blipFill>
          <p:spPr bwMode="auto">
            <a:xfrm>
              <a:off x="96" y="1968"/>
              <a:ext cx="720" cy="576"/>
            </a:xfrm>
            <a:prstGeom prst="rect">
              <a:avLst/>
            </a:prstGeom>
            <a:noFill/>
            <a:ln w="9525">
              <a:solidFill>
                <a:schemeClr val="bg2"/>
              </a:solidFill>
              <a:miter lim="800000"/>
              <a:headEnd/>
              <a:tailEnd/>
            </a:ln>
          </p:spPr>
        </p:pic>
        <p:sp>
          <p:nvSpPr>
            <p:cNvPr id="31769" name="Text Box 9"/>
            <p:cNvSpPr txBox="1">
              <a:spLocks noChangeArrowheads="1"/>
            </p:cNvSpPr>
            <p:nvPr/>
          </p:nvSpPr>
          <p:spPr bwMode="auto">
            <a:xfrm>
              <a:off x="0" y="2530"/>
              <a:ext cx="1196" cy="163"/>
            </a:xfrm>
            <a:prstGeom prst="rect">
              <a:avLst/>
            </a:prstGeom>
            <a:noFill/>
            <a:ln w="12700">
              <a:solidFill>
                <a:schemeClr val="bg2"/>
              </a:solidFill>
              <a:miter lim="800000"/>
              <a:headEnd/>
              <a:tailEnd/>
            </a:ln>
          </p:spPr>
          <p:txBody>
            <a:bodyPr wrap="none">
              <a:spAutoFit/>
            </a:bodyPr>
            <a:lstStyle/>
            <a:p>
              <a:r>
                <a:rPr lang="en-GB" sz="1000">
                  <a:latin typeface="Times New Roman" pitchFamily="18" charset="0"/>
                  <a:ea typeface="MS PGothic" pitchFamily="34" charset="-128"/>
                  <a:cs typeface="Arial" charset="0"/>
                </a:rPr>
                <a:t>Hantavirus Pulmonary Syndrome</a:t>
              </a:r>
              <a:endParaRPr lang="en-US" sz="1000">
                <a:latin typeface="Times New Roman" pitchFamily="18" charset="0"/>
                <a:ea typeface="MS PGothic" pitchFamily="34" charset="-128"/>
                <a:cs typeface="Arial" charset="0"/>
              </a:endParaRPr>
            </a:p>
          </p:txBody>
        </p:sp>
      </p:grpSp>
      <p:grpSp>
        <p:nvGrpSpPr>
          <p:cNvPr id="4" name="Group 10"/>
          <p:cNvGrpSpPr>
            <a:grpSpLocks/>
          </p:cNvGrpSpPr>
          <p:nvPr/>
        </p:nvGrpSpPr>
        <p:grpSpPr bwMode="auto">
          <a:xfrm>
            <a:off x="5086081" y="1904115"/>
            <a:ext cx="1395796" cy="1399411"/>
            <a:chOff x="96" y="971"/>
            <a:chExt cx="787" cy="776"/>
          </a:xfrm>
        </p:grpSpPr>
        <p:sp>
          <p:nvSpPr>
            <p:cNvPr id="31766" name="Text Box 11"/>
            <p:cNvSpPr txBox="1">
              <a:spLocks noChangeArrowheads="1"/>
            </p:cNvSpPr>
            <p:nvPr/>
          </p:nvSpPr>
          <p:spPr bwMode="auto">
            <a:xfrm>
              <a:off x="279" y="1605"/>
              <a:ext cx="439" cy="142"/>
            </a:xfrm>
            <a:prstGeom prst="rect">
              <a:avLst/>
            </a:prstGeom>
            <a:noFill/>
            <a:ln w="12700">
              <a:solidFill>
                <a:schemeClr val="bg2"/>
              </a:solidFill>
              <a:miter lim="800000"/>
              <a:headEnd/>
              <a:tailEnd/>
            </a:ln>
          </p:spPr>
          <p:txBody>
            <a:bodyPr wrap="none">
              <a:spAutoFit/>
            </a:bodyPr>
            <a:lstStyle/>
            <a:p>
              <a:pPr algn="ctr"/>
              <a:r>
                <a:rPr lang="en-GB" sz="1000" dirty="0">
                  <a:latin typeface="Times New Roman" pitchFamily="18" charset="0"/>
                  <a:ea typeface="MS PGothic" pitchFamily="34" charset="-128"/>
                  <a:cs typeface="Arial" charset="0"/>
                </a:rPr>
                <a:t>Ebola virus</a:t>
              </a:r>
              <a:endParaRPr lang="en-US" sz="1000" dirty="0">
                <a:latin typeface="Times New Roman" pitchFamily="18" charset="0"/>
                <a:ea typeface="MS PGothic" pitchFamily="34" charset="-128"/>
                <a:cs typeface="Arial" charset="0"/>
              </a:endParaRPr>
            </a:p>
          </p:txBody>
        </p:sp>
        <p:pic>
          <p:nvPicPr>
            <p:cNvPr id="31767" name="Picture 12" descr="ebolavir picture"/>
            <p:cNvPicPr>
              <a:picLocks noChangeAspect="1" noChangeArrowheads="1"/>
            </p:cNvPicPr>
            <p:nvPr/>
          </p:nvPicPr>
          <p:blipFill>
            <a:blip r:embed="rId6"/>
            <a:srcRect/>
            <a:stretch>
              <a:fillRect/>
            </a:stretch>
          </p:blipFill>
          <p:spPr bwMode="auto">
            <a:xfrm>
              <a:off x="96" y="971"/>
              <a:ext cx="787" cy="646"/>
            </a:xfrm>
            <a:prstGeom prst="rect">
              <a:avLst/>
            </a:prstGeom>
            <a:noFill/>
            <a:ln w="9525">
              <a:solidFill>
                <a:schemeClr val="bg2"/>
              </a:solidFill>
              <a:miter lim="800000"/>
              <a:headEnd/>
              <a:tailEnd/>
            </a:ln>
          </p:spPr>
        </p:pic>
      </p:grpSp>
      <p:grpSp>
        <p:nvGrpSpPr>
          <p:cNvPr id="5" name="Group 13"/>
          <p:cNvGrpSpPr>
            <a:grpSpLocks/>
          </p:cNvGrpSpPr>
          <p:nvPr/>
        </p:nvGrpSpPr>
        <p:grpSpPr bwMode="auto">
          <a:xfrm>
            <a:off x="990600" y="4038600"/>
            <a:ext cx="1666875" cy="1327150"/>
            <a:chOff x="1584" y="1824"/>
            <a:chExt cx="1045" cy="934"/>
          </a:xfrm>
        </p:grpSpPr>
        <p:pic>
          <p:nvPicPr>
            <p:cNvPr id="31764" name="Picture 14" descr="bburg"/>
            <p:cNvPicPr>
              <a:picLocks noChangeAspect="1" noChangeArrowheads="1"/>
            </p:cNvPicPr>
            <p:nvPr/>
          </p:nvPicPr>
          <p:blipFill>
            <a:blip r:embed="rId7"/>
            <a:srcRect/>
            <a:stretch>
              <a:fillRect/>
            </a:stretch>
          </p:blipFill>
          <p:spPr bwMode="auto">
            <a:xfrm>
              <a:off x="1584" y="1824"/>
              <a:ext cx="952" cy="720"/>
            </a:xfrm>
            <a:prstGeom prst="rect">
              <a:avLst/>
            </a:prstGeom>
            <a:noFill/>
            <a:ln w="9525">
              <a:solidFill>
                <a:schemeClr val="bg2"/>
              </a:solidFill>
              <a:miter lim="800000"/>
              <a:headEnd/>
              <a:tailEnd/>
            </a:ln>
          </p:spPr>
        </p:pic>
        <p:sp>
          <p:nvSpPr>
            <p:cNvPr id="31765" name="Text Box 15"/>
            <p:cNvSpPr txBox="1">
              <a:spLocks noChangeArrowheads="1"/>
            </p:cNvSpPr>
            <p:nvPr/>
          </p:nvSpPr>
          <p:spPr bwMode="auto">
            <a:xfrm>
              <a:off x="1632" y="2577"/>
              <a:ext cx="997" cy="181"/>
            </a:xfrm>
            <a:prstGeom prst="rect">
              <a:avLst/>
            </a:prstGeom>
            <a:noFill/>
            <a:ln w="12700">
              <a:solidFill>
                <a:schemeClr val="bg2"/>
              </a:solidFill>
              <a:miter lim="800000"/>
              <a:headEnd/>
              <a:tailEnd/>
            </a:ln>
          </p:spPr>
          <p:txBody>
            <a:bodyPr wrap="none">
              <a:spAutoFit/>
            </a:bodyPr>
            <a:lstStyle/>
            <a:p>
              <a:r>
                <a:rPr lang="en-GB" sz="1000">
                  <a:latin typeface="Times New Roman" pitchFamily="18" charset="0"/>
                  <a:ea typeface="MS PGothic" pitchFamily="34" charset="-128"/>
                  <a:cs typeface="Arial" charset="0"/>
                </a:rPr>
                <a:t>Borrelia burgdorferi: Lyme</a:t>
              </a:r>
              <a:endParaRPr lang="en-US" sz="1000">
                <a:latin typeface="Times New Roman" pitchFamily="18" charset="0"/>
                <a:ea typeface="MS PGothic" pitchFamily="34" charset="-128"/>
                <a:cs typeface="Arial" charset="0"/>
              </a:endParaRPr>
            </a:p>
          </p:txBody>
        </p:sp>
      </p:grpSp>
      <p:grpSp>
        <p:nvGrpSpPr>
          <p:cNvPr id="6" name="Group 16"/>
          <p:cNvGrpSpPr>
            <a:grpSpLocks/>
          </p:cNvGrpSpPr>
          <p:nvPr/>
        </p:nvGrpSpPr>
        <p:grpSpPr bwMode="auto">
          <a:xfrm>
            <a:off x="2667000" y="4114800"/>
            <a:ext cx="1463675" cy="1209675"/>
            <a:chOff x="2256" y="2784"/>
            <a:chExt cx="922" cy="768"/>
          </a:xfrm>
        </p:grpSpPr>
        <p:pic>
          <p:nvPicPr>
            <p:cNvPr id="31760" name="Picture 17" descr="From left to right: Ixodes scapularis adult female, adult male, nymph, larva on centimeter scale"/>
            <p:cNvPicPr>
              <a:picLocks noChangeAspect="1" noChangeArrowheads="1"/>
            </p:cNvPicPr>
            <p:nvPr/>
          </p:nvPicPr>
          <p:blipFill>
            <a:blip r:embed="rId8"/>
            <a:srcRect/>
            <a:stretch>
              <a:fillRect/>
            </a:stretch>
          </p:blipFill>
          <p:spPr bwMode="auto">
            <a:xfrm>
              <a:off x="2256" y="2784"/>
              <a:ext cx="922" cy="587"/>
            </a:xfrm>
            <a:prstGeom prst="rect">
              <a:avLst/>
            </a:prstGeom>
            <a:noFill/>
            <a:ln w="9525">
              <a:noFill/>
              <a:miter lim="800000"/>
              <a:headEnd/>
              <a:tailEnd/>
            </a:ln>
          </p:spPr>
        </p:pic>
        <p:grpSp>
          <p:nvGrpSpPr>
            <p:cNvPr id="7" name="Group 18"/>
            <p:cNvGrpSpPr>
              <a:grpSpLocks/>
            </p:cNvGrpSpPr>
            <p:nvPr/>
          </p:nvGrpSpPr>
          <p:grpSpPr bwMode="auto">
            <a:xfrm>
              <a:off x="2256" y="3408"/>
              <a:ext cx="912" cy="144"/>
              <a:chOff x="0" y="0"/>
              <a:chExt cx="2520" cy="346"/>
            </a:xfrm>
          </p:grpSpPr>
          <p:sp>
            <p:nvSpPr>
              <p:cNvPr id="31762" name="Rectangle 19"/>
              <p:cNvSpPr>
                <a:spLocks noChangeArrowheads="1"/>
              </p:cNvSpPr>
              <p:nvPr/>
            </p:nvSpPr>
            <p:spPr bwMode="auto">
              <a:xfrm>
                <a:off x="0" y="0"/>
                <a:ext cx="2520" cy="0"/>
              </a:xfrm>
              <a:prstGeom prst="rect">
                <a:avLst/>
              </a:prstGeom>
              <a:noFill/>
              <a:ln w="12700">
                <a:noFill/>
                <a:miter lim="800000"/>
                <a:headEnd/>
                <a:tailEnd/>
              </a:ln>
            </p:spPr>
            <p:txBody>
              <a:bodyPr>
                <a:spAutoFit/>
              </a:bodyPr>
              <a:lstStyle/>
              <a:p>
                <a:endParaRPr lang="en-US"/>
              </a:p>
            </p:txBody>
          </p:sp>
          <p:sp>
            <p:nvSpPr>
              <p:cNvPr id="31763" name="Rectangle 20"/>
              <p:cNvSpPr>
                <a:spLocks noChangeArrowheads="1"/>
              </p:cNvSpPr>
              <p:nvPr/>
            </p:nvSpPr>
            <p:spPr bwMode="auto">
              <a:xfrm>
                <a:off x="0" y="0"/>
                <a:ext cx="2520" cy="346"/>
              </a:xfrm>
              <a:prstGeom prst="rect">
                <a:avLst/>
              </a:prstGeom>
              <a:noFill/>
              <a:ln w="12700">
                <a:solidFill>
                  <a:schemeClr val="bg2"/>
                </a:solidFill>
                <a:miter lim="800000"/>
                <a:headEnd/>
                <a:tailEnd/>
              </a:ln>
            </p:spPr>
            <p:txBody>
              <a:bodyPr/>
              <a:lstStyle/>
              <a:p>
                <a:r>
                  <a:rPr lang="en-US" sz="1000">
                    <a:latin typeface="Times New Roman" pitchFamily="18" charset="0"/>
                    <a:ea typeface="MS PGothic" pitchFamily="34" charset="-128"/>
                    <a:cs typeface="Arial" charset="0"/>
                  </a:rPr>
                  <a:t>Deer tick (</a:t>
                </a:r>
                <a:r>
                  <a:rPr lang="en-US" sz="1000" u="sng">
                    <a:latin typeface="Times New Roman" pitchFamily="18" charset="0"/>
                    <a:ea typeface="MS PGothic" pitchFamily="34" charset="-128"/>
                    <a:cs typeface="Arial" charset="0"/>
                  </a:rPr>
                  <a:t>Ixodes scapularis</a:t>
                </a:r>
                <a:r>
                  <a:rPr lang="en-US" sz="1000">
                    <a:latin typeface="Times New Roman" pitchFamily="18" charset="0"/>
                    <a:ea typeface="MS PGothic" pitchFamily="34" charset="-128"/>
                    <a:cs typeface="Arial" charset="0"/>
                  </a:rPr>
                  <a:t>)</a:t>
                </a:r>
              </a:p>
            </p:txBody>
          </p:sp>
        </p:grpSp>
      </p:grpSp>
      <p:grpSp>
        <p:nvGrpSpPr>
          <p:cNvPr id="8" name="Group 21"/>
          <p:cNvGrpSpPr>
            <a:grpSpLocks/>
          </p:cNvGrpSpPr>
          <p:nvPr/>
        </p:nvGrpSpPr>
        <p:grpSpPr bwMode="auto">
          <a:xfrm>
            <a:off x="4495800" y="4114800"/>
            <a:ext cx="2105025" cy="1262063"/>
            <a:chOff x="3456" y="2880"/>
            <a:chExt cx="1392" cy="944"/>
          </a:xfrm>
        </p:grpSpPr>
        <p:pic>
          <p:nvPicPr>
            <p:cNvPr id="31758" name="Picture 22" descr="Mastomys rodent (15523 bytes)"/>
            <p:cNvPicPr>
              <a:picLocks noChangeAspect="1" noChangeArrowheads="1"/>
            </p:cNvPicPr>
            <p:nvPr/>
          </p:nvPicPr>
          <p:blipFill>
            <a:blip r:embed="rId9"/>
            <a:srcRect/>
            <a:stretch>
              <a:fillRect/>
            </a:stretch>
          </p:blipFill>
          <p:spPr bwMode="auto">
            <a:xfrm>
              <a:off x="3456" y="2880"/>
              <a:ext cx="1260" cy="713"/>
            </a:xfrm>
            <a:prstGeom prst="rect">
              <a:avLst/>
            </a:prstGeom>
            <a:noFill/>
            <a:ln w="9525">
              <a:solidFill>
                <a:schemeClr val="bg2"/>
              </a:solidFill>
              <a:miter lim="800000"/>
              <a:headEnd/>
              <a:tailEnd/>
            </a:ln>
          </p:spPr>
        </p:pic>
        <p:sp>
          <p:nvSpPr>
            <p:cNvPr id="31759" name="Text Box 23"/>
            <p:cNvSpPr txBox="1">
              <a:spLocks noChangeArrowheads="1"/>
            </p:cNvSpPr>
            <p:nvPr/>
          </p:nvSpPr>
          <p:spPr bwMode="auto">
            <a:xfrm>
              <a:off x="3696" y="3632"/>
              <a:ext cx="1152" cy="192"/>
            </a:xfrm>
            <a:prstGeom prst="rect">
              <a:avLst/>
            </a:prstGeom>
            <a:noFill/>
            <a:ln w="12700">
              <a:solidFill>
                <a:schemeClr val="bg2"/>
              </a:solidFill>
              <a:miter lim="800000"/>
              <a:headEnd/>
              <a:tailEnd/>
            </a:ln>
          </p:spPr>
          <p:txBody>
            <a:bodyPr wrap="none">
              <a:spAutoFit/>
            </a:bodyPr>
            <a:lstStyle/>
            <a:p>
              <a:r>
                <a:rPr lang="en-GB" sz="1000">
                  <a:latin typeface="Times New Roman" pitchFamily="18" charset="0"/>
                  <a:ea typeface="MS PGothic" pitchFamily="34" charset="-128"/>
                  <a:cs typeface="Arial" charset="0"/>
                </a:rPr>
                <a:t>Mostomys rodent: Lassa fever</a:t>
              </a:r>
              <a:endParaRPr lang="en-US" sz="1000">
                <a:latin typeface="Times New Roman" pitchFamily="18" charset="0"/>
                <a:ea typeface="MS PGothic" pitchFamily="34" charset="-128"/>
                <a:cs typeface="Arial" charset="0"/>
              </a:endParaRPr>
            </a:p>
          </p:txBody>
        </p:sp>
      </p:grpSp>
      <p:sp>
        <p:nvSpPr>
          <p:cNvPr id="31755" name="Text Box 24"/>
          <p:cNvSpPr txBox="1">
            <a:spLocks noChangeArrowheads="1"/>
          </p:cNvSpPr>
          <p:nvPr/>
        </p:nvSpPr>
        <p:spPr bwMode="auto">
          <a:xfrm>
            <a:off x="1066800" y="3200400"/>
            <a:ext cx="1371600" cy="254000"/>
          </a:xfrm>
          <a:prstGeom prst="rect">
            <a:avLst/>
          </a:prstGeom>
          <a:noFill/>
          <a:ln w="9525">
            <a:solidFill>
              <a:schemeClr val="bg2"/>
            </a:solidFill>
            <a:miter lim="800000"/>
            <a:headEnd/>
            <a:tailEnd/>
          </a:ln>
        </p:spPr>
        <p:txBody>
          <a:bodyPr>
            <a:spAutoFit/>
          </a:bodyPr>
          <a:lstStyle/>
          <a:p>
            <a:pPr>
              <a:spcBef>
                <a:spcPct val="50000"/>
              </a:spcBef>
            </a:pPr>
            <a:r>
              <a:rPr lang="en-US" sz="1000" dirty="0">
                <a:latin typeface="Times New Roman" pitchFamily="18" charset="0"/>
                <a:cs typeface="Arial" charset="0"/>
              </a:rPr>
              <a:t>Avian influenza virus</a:t>
            </a:r>
          </a:p>
        </p:txBody>
      </p:sp>
      <p:pic>
        <p:nvPicPr>
          <p:cNvPr id="31756" name="Picture 25" descr="Pteropus vampyrus (Malayan flying fox), one of the natural reservoirs of Nipah virus">
            <a:hlinkClick r:id="rId10" tooltip="Pteropus vampyrus (Malayan flying fox), one of the natural reservoirs of Nipah virus"/>
          </p:cNvPr>
          <p:cNvPicPr>
            <a:picLocks noGrp="1" noChangeAspect="1" noChangeArrowheads="1"/>
          </p:cNvPicPr>
          <p:nvPr>
            <p:ph sz="half" idx="2"/>
          </p:nvPr>
        </p:nvPicPr>
        <p:blipFill>
          <a:blip r:embed="rId11"/>
          <a:srcRect/>
          <a:stretch>
            <a:fillRect/>
          </a:stretch>
        </p:blipFill>
        <p:spPr>
          <a:xfrm>
            <a:off x="3048000" y="1828800"/>
            <a:ext cx="1524000" cy="1132832"/>
          </a:xfrm>
        </p:spPr>
      </p:pic>
      <p:sp>
        <p:nvSpPr>
          <p:cNvPr id="31757" name="Text Box 26"/>
          <p:cNvSpPr txBox="1">
            <a:spLocks noChangeArrowheads="1"/>
          </p:cNvSpPr>
          <p:nvPr/>
        </p:nvSpPr>
        <p:spPr bwMode="auto">
          <a:xfrm>
            <a:off x="3124200" y="3124200"/>
            <a:ext cx="1371600" cy="254000"/>
          </a:xfrm>
          <a:prstGeom prst="rect">
            <a:avLst/>
          </a:prstGeom>
          <a:noFill/>
          <a:ln w="9525">
            <a:solidFill>
              <a:schemeClr val="bg2"/>
            </a:solidFill>
            <a:miter lim="800000"/>
            <a:headEnd/>
            <a:tailEnd/>
          </a:ln>
        </p:spPr>
        <p:txBody>
          <a:bodyPr>
            <a:spAutoFit/>
          </a:bodyPr>
          <a:lstStyle/>
          <a:p>
            <a:pPr algn="ctr">
              <a:spcBef>
                <a:spcPct val="50000"/>
              </a:spcBef>
            </a:pPr>
            <a:r>
              <a:rPr lang="en-US" sz="1000" dirty="0">
                <a:latin typeface="Times New Roman" pitchFamily="18" charset="0"/>
                <a:cs typeface="Arial" charset="0"/>
              </a:rPr>
              <a:t>Bats: </a:t>
            </a:r>
            <a:r>
              <a:rPr lang="en-US" sz="1000" dirty="0" err="1">
                <a:latin typeface="Times New Roman" pitchFamily="18" charset="0"/>
                <a:cs typeface="Arial" charset="0"/>
              </a:rPr>
              <a:t>Nipah</a:t>
            </a:r>
            <a:r>
              <a:rPr lang="en-US" sz="1000" dirty="0">
                <a:latin typeface="Times New Roman" pitchFamily="18" charset="0"/>
                <a:cs typeface="Arial" charset="0"/>
              </a:rPr>
              <a:t> virus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Futura"/>
              </a:rPr>
              <a:t>The Global Threat of Infectious Diseases</a:t>
            </a:r>
            <a:r>
              <a:rPr lang="en-US" b="1" dirty="0" smtClean="0">
                <a:solidFill>
                  <a:srgbClr val="1122C4"/>
                </a:solidFill>
              </a:rPr>
              <a:t/>
            </a:r>
            <a:br>
              <a:rPr lang="en-US" b="1" dirty="0" smtClean="0">
                <a:solidFill>
                  <a:srgbClr val="1122C4"/>
                </a:solidFill>
              </a:rPr>
            </a:br>
            <a:r>
              <a:rPr lang="en-US" sz="2800" b="1" i="1" dirty="0" smtClean="0">
                <a:solidFill>
                  <a:schemeClr val="hlink"/>
                </a:solidFill>
              </a:rPr>
              <a:t>Emerging and re-emerging diseases</a:t>
            </a:r>
            <a:endParaRPr lang="en-US" dirty="0"/>
          </a:p>
        </p:txBody>
      </p:sp>
      <p:pic>
        <p:nvPicPr>
          <p:cNvPr id="4" name="Content Placeholder 4" descr="nature_ID spread.2.jpg"/>
          <p:cNvPicPr>
            <a:picLocks noGrp="1" noChangeAspect="1"/>
          </p:cNvPicPr>
          <p:nvPr>
            <p:ph idx="1"/>
          </p:nvPr>
        </p:nvPicPr>
        <p:blipFill>
          <a:blip r:embed="rId2"/>
          <a:srcRect/>
          <a:stretch>
            <a:fillRect/>
          </a:stretch>
        </p:blipFill>
        <p:spPr>
          <a:xfrm>
            <a:off x="526436" y="1752601"/>
            <a:ext cx="8427650" cy="4572000"/>
          </a:xfrm>
        </p:spPr>
      </p:pic>
      <p:sp>
        <p:nvSpPr>
          <p:cNvPr id="6" name="Rectangle 5"/>
          <p:cNvSpPr/>
          <p:nvPr/>
        </p:nvSpPr>
        <p:spPr>
          <a:xfrm>
            <a:off x="228600" y="6324600"/>
            <a:ext cx="4800600" cy="307777"/>
          </a:xfrm>
          <a:prstGeom prst="rect">
            <a:avLst/>
          </a:prstGeom>
        </p:spPr>
        <p:txBody>
          <a:bodyPr wrap="square">
            <a:spAutoFit/>
          </a:bodyPr>
          <a:lstStyle/>
          <a:p>
            <a:pPr defTabSz="457200"/>
            <a:r>
              <a:rPr lang="en-US" sz="1400" dirty="0" smtClean="0">
                <a:latin typeface="Calibri" pitchFamily="34" charset="0"/>
              </a:rPr>
              <a:t>Adapted from </a:t>
            </a:r>
            <a:r>
              <a:rPr lang="en-US" sz="1400" dirty="0" err="1" smtClean="0">
                <a:latin typeface="Calibri" pitchFamily="34" charset="0"/>
              </a:rPr>
              <a:t>Morens</a:t>
            </a:r>
            <a:r>
              <a:rPr lang="en-US" sz="1400" dirty="0" smtClean="0">
                <a:latin typeface="Calibri" pitchFamily="34" charset="0"/>
              </a:rPr>
              <a:t>, </a:t>
            </a:r>
            <a:r>
              <a:rPr lang="en-US" sz="1400" dirty="0" err="1" smtClean="0">
                <a:latin typeface="Calibri" pitchFamily="34" charset="0"/>
              </a:rPr>
              <a:t>Folkers</a:t>
            </a:r>
            <a:r>
              <a:rPr lang="en-US" sz="1400" dirty="0" smtClean="0">
                <a:latin typeface="Calibri" pitchFamily="34" charset="0"/>
              </a:rPr>
              <a:t>, </a:t>
            </a:r>
            <a:r>
              <a:rPr lang="en-US" sz="1400" dirty="0" err="1" smtClean="0">
                <a:latin typeface="Calibri" pitchFamily="34" charset="0"/>
              </a:rPr>
              <a:t>Fauci</a:t>
            </a:r>
            <a:r>
              <a:rPr lang="en-US" sz="1400" dirty="0" smtClean="0">
                <a:latin typeface="Calibri" pitchFamily="34" charset="0"/>
              </a:rPr>
              <a:t> 2004 Nature 430; 242-9</a:t>
            </a:r>
            <a:endParaRPr lang="en-US" sz="1400" dirty="0">
              <a:latin typeface="Calibri" pitchFamily="34" charset="0"/>
            </a:endParaRPr>
          </a:p>
        </p:txBody>
      </p:sp>
      <p:sp>
        <p:nvSpPr>
          <p:cNvPr id="7" name="Rectangle 6"/>
          <p:cNvSpPr/>
          <p:nvPr/>
        </p:nvSpPr>
        <p:spPr>
          <a:xfrm>
            <a:off x="7353061" y="6119336"/>
            <a:ext cx="1790939" cy="738664"/>
          </a:xfrm>
          <a:prstGeom prst="rect">
            <a:avLst/>
          </a:prstGeom>
        </p:spPr>
        <p:txBody>
          <a:bodyPr wrap="square">
            <a:spAutoFit/>
          </a:bodyPr>
          <a:lstStyle/>
          <a:p>
            <a:pPr defTabSz="457200"/>
            <a:r>
              <a:rPr lang="en-US" sz="1400" b="1" dirty="0" smtClean="0">
                <a:solidFill>
                  <a:srgbClr val="993937"/>
                </a:solidFill>
                <a:latin typeface="Calibri" pitchFamily="34" charset="0"/>
              </a:rPr>
              <a:t>Emerging diseases</a:t>
            </a:r>
          </a:p>
          <a:p>
            <a:pPr defTabSz="457200"/>
            <a:r>
              <a:rPr lang="en-US" sz="1400" b="1" dirty="0" smtClean="0">
                <a:solidFill>
                  <a:srgbClr val="376092"/>
                </a:solidFill>
                <a:latin typeface="Calibri" pitchFamily="34" charset="0"/>
              </a:rPr>
              <a:t>Re-emerging diseases</a:t>
            </a:r>
          </a:p>
          <a:p>
            <a:pPr defTabSz="457200"/>
            <a:endParaRPr lang="en-US" sz="1400" b="1" dirty="0">
              <a:solidFill>
                <a:srgbClr val="993937"/>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nature.com/nri/journal/v13/n12/images_article/nri3551-f1.jpg"/>
          <p:cNvPicPr/>
          <p:nvPr/>
        </p:nvPicPr>
        <p:blipFill>
          <a:blip r:embed="rId2"/>
          <a:srcRect b="7595"/>
          <a:stretch>
            <a:fillRect/>
          </a:stretch>
        </p:blipFill>
        <p:spPr bwMode="auto">
          <a:xfrm>
            <a:off x="381000" y="685800"/>
            <a:ext cx="8458200" cy="5562600"/>
          </a:xfrm>
          <a:prstGeom prst="rect">
            <a:avLst/>
          </a:prstGeom>
          <a:noFill/>
          <a:ln w="9525">
            <a:noFill/>
            <a:miter lim="800000"/>
            <a:headEnd/>
            <a:tailEnd/>
          </a:ln>
        </p:spPr>
      </p:pic>
      <p:sp>
        <p:nvSpPr>
          <p:cNvPr id="62465" name="Rectangle 1"/>
          <p:cNvSpPr>
            <a:spLocks noChangeArrowheads="1"/>
          </p:cNvSpPr>
          <p:nvPr/>
        </p:nvSpPr>
        <p:spPr bwMode="auto">
          <a:xfrm>
            <a:off x="5334000" y="6248400"/>
            <a:ext cx="34740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Nature Reviews Immunology </a:t>
            </a:r>
            <a:r>
              <a:rPr kumimoji="0" lang="en-US" sz="1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13</a:t>
            </a:r>
            <a:r>
              <a:rPr kumimoji="0" lang="en-US"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r>
              <a:rPr kumimoji="0" lang="en-US" sz="12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851</a:t>
            </a:r>
            <a:r>
              <a:rPr kumimoji="0" lang="en-US" sz="1200"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en-US"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861(2013)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cs typeface="Times New Roman" pitchFamily="18" charset="0"/>
              </a:rPr>
              <a:t>Emerging and Reemerging Infectious Diseases</a:t>
            </a:r>
            <a:endParaRPr lang="en-US" dirty="0"/>
          </a:p>
        </p:txBody>
      </p:sp>
      <p:sp>
        <p:nvSpPr>
          <p:cNvPr id="3" name="Text Placeholder 2"/>
          <p:cNvSpPr>
            <a:spLocks noGrp="1"/>
          </p:cNvSpPr>
          <p:nvPr>
            <p:ph type="body" idx="1"/>
          </p:nvPr>
        </p:nvSpPr>
        <p:spPr/>
        <p:txBody>
          <a:bodyPr/>
          <a:lstStyle/>
          <a:p>
            <a:r>
              <a:rPr lang="en-US" b="1" dirty="0" smtClean="0"/>
              <a:t>Emerging Infectious Diseases: A Threat to Global Public Health and Economic Security</a:t>
            </a:r>
            <a:endParaRPr lang="en-US" dirty="0"/>
          </a:p>
        </p:txBody>
      </p:sp>
      <p:pic>
        <p:nvPicPr>
          <p:cNvPr id="4" name="Picture 3" descr="case1_3"/>
          <p:cNvPicPr>
            <a:picLocks noChangeAspect="1" noChangeArrowheads="1"/>
          </p:cNvPicPr>
          <p:nvPr/>
        </p:nvPicPr>
        <p:blipFill>
          <a:blip r:embed="rId2"/>
          <a:srcRect/>
          <a:stretch>
            <a:fillRect/>
          </a:stretch>
        </p:blipFill>
        <p:spPr bwMode="auto">
          <a:xfrm>
            <a:off x="228600" y="3505200"/>
            <a:ext cx="1771650" cy="1417320"/>
          </a:xfrm>
          <a:prstGeom prst="rect">
            <a:avLst/>
          </a:prstGeom>
          <a:noFill/>
          <a:ln w="25400">
            <a:solidFill>
              <a:srgbClr val="FFFF00"/>
            </a:solidFill>
            <a:miter lim="800000"/>
            <a:headEnd/>
            <a:tailEnd/>
          </a:ln>
        </p:spPr>
      </p:pic>
      <p:pic>
        <p:nvPicPr>
          <p:cNvPr id="5" name="Picture 7" descr="case1_4"/>
          <p:cNvPicPr>
            <a:picLocks noChangeAspect="1" noChangeArrowheads="1"/>
          </p:cNvPicPr>
          <p:nvPr/>
        </p:nvPicPr>
        <p:blipFill>
          <a:blip r:embed="rId3"/>
          <a:srcRect/>
          <a:stretch>
            <a:fillRect/>
          </a:stretch>
        </p:blipFill>
        <p:spPr bwMode="auto">
          <a:xfrm>
            <a:off x="3657600" y="3505200"/>
            <a:ext cx="1917715" cy="1447800"/>
          </a:xfrm>
          <a:prstGeom prst="rect">
            <a:avLst/>
          </a:prstGeom>
          <a:noFill/>
          <a:ln w="25400">
            <a:solidFill>
              <a:srgbClr val="FFFF00"/>
            </a:solidFill>
            <a:miter lim="800000"/>
            <a:headEnd/>
            <a:tailEnd/>
          </a:ln>
        </p:spPr>
      </p:pic>
      <p:pic>
        <p:nvPicPr>
          <p:cNvPr id="6" name="Picture 6" descr="trichanella"/>
          <p:cNvPicPr>
            <a:picLocks noChangeAspect="1" noChangeArrowheads="1"/>
          </p:cNvPicPr>
          <p:nvPr/>
        </p:nvPicPr>
        <p:blipFill>
          <a:blip r:embed="rId4"/>
          <a:srcRect/>
          <a:stretch>
            <a:fillRect/>
          </a:stretch>
        </p:blipFill>
        <p:spPr bwMode="auto">
          <a:xfrm>
            <a:off x="2133600" y="3505200"/>
            <a:ext cx="1447800" cy="1447800"/>
          </a:xfrm>
          <a:prstGeom prst="rect">
            <a:avLst/>
          </a:prstGeom>
          <a:noFill/>
          <a:ln w="25400">
            <a:solidFill>
              <a:srgbClr val="FFFF00"/>
            </a:solidFill>
            <a:miter lim="800000"/>
            <a:headEnd/>
            <a:tailEnd/>
          </a:ln>
        </p:spPr>
      </p:pic>
      <p:pic>
        <p:nvPicPr>
          <p:cNvPr id="7" name="Picture 4" descr="smallpox"/>
          <p:cNvPicPr>
            <a:picLocks noChangeAspect="1" noChangeArrowheads="1"/>
          </p:cNvPicPr>
          <p:nvPr/>
        </p:nvPicPr>
        <p:blipFill>
          <a:blip r:embed="rId5"/>
          <a:srcRect/>
          <a:stretch>
            <a:fillRect/>
          </a:stretch>
        </p:blipFill>
        <p:spPr bwMode="auto">
          <a:xfrm>
            <a:off x="5715000" y="3505200"/>
            <a:ext cx="1447800" cy="1447800"/>
          </a:xfrm>
          <a:prstGeom prst="rect">
            <a:avLst/>
          </a:prstGeom>
          <a:noFill/>
          <a:ln w="25400">
            <a:solidFill>
              <a:srgbClr val="FFFF00"/>
            </a:solidFill>
            <a:miter lim="800000"/>
            <a:headEnd/>
            <a:tailEnd/>
          </a:ln>
        </p:spPr>
      </p:pic>
      <p:pic>
        <p:nvPicPr>
          <p:cNvPr id="8" name="Picture 5" descr="malaria_03"/>
          <p:cNvPicPr>
            <a:picLocks noChangeAspect="1" noChangeArrowheads="1"/>
          </p:cNvPicPr>
          <p:nvPr/>
        </p:nvPicPr>
        <p:blipFill>
          <a:blip r:embed="rId6"/>
          <a:srcRect/>
          <a:stretch>
            <a:fillRect/>
          </a:stretch>
        </p:blipFill>
        <p:spPr bwMode="auto">
          <a:xfrm>
            <a:off x="7315200" y="3505200"/>
            <a:ext cx="1447800" cy="1447800"/>
          </a:xfrm>
          <a:prstGeom prst="rect">
            <a:avLst/>
          </a:prstGeom>
          <a:noFill/>
          <a:ln w="25400">
            <a:solidFill>
              <a:srgbClr val="FFFF00"/>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normAutofit fontScale="90000"/>
          </a:bodyPr>
          <a:lstStyle/>
          <a:p>
            <a:pPr eaLnBrk="1" hangingPunct="1"/>
            <a:r>
              <a:rPr lang="en-US" smtClean="0"/>
              <a:t>Examples of Re-Emerging Infectious Diseases</a:t>
            </a:r>
          </a:p>
        </p:txBody>
      </p:sp>
      <p:sp>
        <p:nvSpPr>
          <p:cNvPr id="40964" name="Rectangle 3"/>
          <p:cNvSpPr>
            <a:spLocks noGrp="1" noChangeArrowheads="1"/>
          </p:cNvSpPr>
          <p:nvPr>
            <p:ph type="body" idx="1"/>
          </p:nvPr>
        </p:nvSpPr>
        <p:spPr>
          <a:xfrm>
            <a:off x="304800" y="2209800"/>
            <a:ext cx="8650288" cy="4114800"/>
          </a:xfrm>
        </p:spPr>
        <p:txBody>
          <a:bodyPr/>
          <a:lstStyle/>
          <a:p>
            <a:pPr eaLnBrk="1" hangingPunct="1">
              <a:lnSpc>
                <a:spcPct val="90000"/>
              </a:lnSpc>
            </a:pPr>
            <a:r>
              <a:rPr lang="en-US" smtClean="0"/>
              <a:t>Diphtheria- Early 1990s epidemic in Eastern Europe(1980- 1% cases; 1994- 90% cases)</a:t>
            </a:r>
          </a:p>
          <a:p>
            <a:pPr eaLnBrk="1" hangingPunct="1">
              <a:lnSpc>
                <a:spcPct val="90000"/>
              </a:lnSpc>
            </a:pPr>
            <a:r>
              <a:rPr lang="en-US" smtClean="0"/>
              <a:t>Cholera- 100% increase worldwide in 1998 (new strain eltor, 0139)</a:t>
            </a:r>
          </a:p>
          <a:p>
            <a:pPr eaLnBrk="1" hangingPunct="1">
              <a:lnSpc>
                <a:spcPct val="90000"/>
              </a:lnSpc>
            </a:pPr>
            <a:r>
              <a:rPr lang="en-US" smtClean="0"/>
              <a:t>Human Plague- India (1994) after 15-30 years absence. Dengue/ DHF- Over past 40 years, 20-fold increase to nearly 0.5 million (between 1990-98)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pter 8.jpg"/>
          <p:cNvPicPr>
            <a:picLocks noChangeAspect="1"/>
          </p:cNvPicPr>
          <p:nvPr/>
        </p:nvPicPr>
        <p:blipFill>
          <a:blip r:embed="rId2"/>
          <a:srcRect/>
          <a:stretch>
            <a:fillRect/>
          </a:stretch>
        </p:blipFill>
        <p:spPr bwMode="auto">
          <a:xfrm>
            <a:off x="914400" y="914400"/>
            <a:ext cx="7699696" cy="5709292"/>
          </a:xfrm>
          <a:prstGeom prst="rect">
            <a:avLst/>
          </a:prstGeom>
          <a:noFill/>
          <a:ln w="9525">
            <a:noFill/>
            <a:miter lim="800000"/>
            <a:headEnd/>
            <a:tailEnd/>
          </a:ln>
        </p:spPr>
      </p:pic>
      <p:sp>
        <p:nvSpPr>
          <p:cNvPr id="3" name="TextBox 2"/>
          <p:cNvSpPr txBox="1"/>
          <p:nvPr/>
        </p:nvSpPr>
        <p:spPr>
          <a:xfrm>
            <a:off x="838200" y="990600"/>
            <a:ext cx="7696200" cy="2585323"/>
          </a:xfrm>
          <a:prstGeom prst="rect">
            <a:avLst/>
          </a:prstGeom>
          <a:noFill/>
        </p:spPr>
        <p:txBody>
          <a:bodyPr wrap="square" rtlCol="0">
            <a:spAutoFit/>
          </a:bodyPr>
          <a:lstStyle/>
          <a:p>
            <a:pPr algn="just"/>
            <a:r>
              <a:rPr lang="en-US" sz="3600" dirty="0" smtClean="0">
                <a:solidFill>
                  <a:schemeClr val="accent3">
                    <a:lumMod val="60000"/>
                    <a:lumOff val="40000"/>
                  </a:schemeClr>
                </a:solidFill>
                <a:latin typeface="Times New Roman" pitchFamily="18" charset="0"/>
              </a:rPr>
              <a:t>Understanding how once dormant diseases are now re-emerging is critical to controlling the damage such diseases can cause</a:t>
            </a:r>
            <a:r>
              <a:rPr lang="en-US" sz="3200" dirty="0" smtClean="0">
                <a:solidFill>
                  <a:schemeClr val="accent3">
                    <a:lumMod val="60000"/>
                    <a:lumOff val="40000"/>
                  </a:schemeClr>
                </a:solidFill>
                <a:latin typeface="Times New Roman" pitchFamily="18" charset="0"/>
              </a:rPr>
              <a:t>. </a:t>
            </a:r>
            <a:endParaRPr lang="en-US" sz="3200" dirty="0" smtClean="0">
              <a:solidFill>
                <a:schemeClr val="accent3">
                  <a:lumMod val="60000"/>
                  <a:lumOff val="40000"/>
                </a:schemeClr>
              </a:solidFill>
            </a:endParaRPr>
          </a:p>
          <a:p>
            <a:endParaRPr lang="en-US" dirty="0">
              <a:solidFill>
                <a:schemeClr val="bg2"/>
              </a:solidFill>
            </a:endParaRPr>
          </a:p>
        </p:txBody>
      </p:sp>
      <p:sp>
        <p:nvSpPr>
          <p:cNvPr id="4" name="TextBox 3"/>
          <p:cNvSpPr txBox="1"/>
          <p:nvPr/>
        </p:nvSpPr>
        <p:spPr>
          <a:xfrm>
            <a:off x="990600" y="304800"/>
            <a:ext cx="7865038" cy="584775"/>
          </a:xfrm>
          <a:prstGeom prst="rect">
            <a:avLst/>
          </a:prstGeom>
          <a:noFill/>
        </p:spPr>
        <p:txBody>
          <a:bodyPr wrap="none" rtlCol="0">
            <a:spAutoFit/>
          </a:bodyPr>
          <a:lstStyle/>
          <a:p>
            <a:r>
              <a:rPr lang="en-US" sz="3200" dirty="0" smtClean="0"/>
              <a:t>Why are microbes still causing problems???</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classroomclipart.com/images/gallery/Clipart/Science/girl-science-student-wearing-a-lab-coat-and-goggles-clipart.jpg"/>
          <p:cNvPicPr>
            <a:picLocks noChangeAspect="1" noChangeArrowheads="1"/>
          </p:cNvPicPr>
          <p:nvPr/>
        </p:nvPicPr>
        <p:blipFill>
          <a:blip r:embed="rId2"/>
          <a:srcRect b="7143"/>
          <a:stretch>
            <a:fillRect/>
          </a:stretch>
        </p:blipFill>
        <p:spPr bwMode="auto">
          <a:xfrm>
            <a:off x="1752600" y="2209800"/>
            <a:ext cx="2449761" cy="2971800"/>
          </a:xfrm>
          <a:prstGeom prst="rect">
            <a:avLst/>
          </a:prstGeom>
          <a:noFill/>
        </p:spPr>
      </p:pic>
      <p:pic>
        <p:nvPicPr>
          <p:cNvPr id="3" name="Picture 12" descr="http://classroomclipart.com/images/gallery/Clipart/Science/boy-science-student-wearing-a-lab-coat-and-goggles-clipart.jpg"/>
          <p:cNvPicPr>
            <a:picLocks noChangeAspect="1" noChangeArrowheads="1"/>
          </p:cNvPicPr>
          <p:nvPr/>
        </p:nvPicPr>
        <p:blipFill>
          <a:blip r:embed="rId3"/>
          <a:srcRect b="6909"/>
          <a:stretch>
            <a:fillRect/>
          </a:stretch>
        </p:blipFill>
        <p:spPr bwMode="auto">
          <a:xfrm>
            <a:off x="4876800" y="2133600"/>
            <a:ext cx="2221110" cy="3124200"/>
          </a:xfrm>
          <a:prstGeom prst="rect">
            <a:avLst/>
          </a:prstGeom>
          <a:noFill/>
        </p:spPr>
      </p:pic>
      <p:sp>
        <p:nvSpPr>
          <p:cNvPr id="4" name="TextBox 3"/>
          <p:cNvSpPr txBox="1"/>
          <p:nvPr/>
        </p:nvSpPr>
        <p:spPr>
          <a:xfrm>
            <a:off x="762000" y="457200"/>
            <a:ext cx="7924800" cy="2585323"/>
          </a:xfrm>
          <a:prstGeom prst="rect">
            <a:avLst/>
          </a:prstGeom>
          <a:noFill/>
        </p:spPr>
        <p:txBody>
          <a:bodyPr wrap="square" rtlCol="0">
            <a:spAutoFit/>
          </a:bodyPr>
          <a:lstStyle/>
          <a:p>
            <a:pPr algn="ctr"/>
            <a:r>
              <a:rPr lang="en-US" sz="5400" dirty="0" smtClean="0"/>
              <a:t>Meet the Micro twins:</a:t>
            </a:r>
          </a:p>
          <a:p>
            <a:r>
              <a:rPr lang="en-US" sz="5400" b="1" i="1" dirty="0" smtClean="0">
                <a:solidFill>
                  <a:schemeClr val="accent1">
                    <a:lumMod val="60000"/>
                    <a:lumOff val="40000"/>
                  </a:schemeClr>
                </a:solidFill>
              </a:rPr>
              <a:t>Sal</a:t>
            </a:r>
            <a:r>
              <a:rPr lang="en-US" sz="5400" dirty="0" smtClean="0">
                <a:solidFill>
                  <a:schemeClr val="accent1">
                    <a:lumMod val="60000"/>
                    <a:lumOff val="40000"/>
                  </a:schemeClr>
                </a:solidFill>
              </a:rPr>
              <a:t>-</a:t>
            </a:r>
            <a:r>
              <a:rPr lang="en-US" sz="5400" dirty="0" err="1" smtClean="0">
                <a:solidFill>
                  <a:schemeClr val="accent1">
                    <a:lumMod val="60000"/>
                    <a:lumOff val="40000"/>
                  </a:schemeClr>
                </a:solidFill>
              </a:rPr>
              <a:t>mon</a:t>
            </a:r>
            <a:r>
              <a:rPr lang="en-US" sz="5400" dirty="0" smtClean="0">
                <a:solidFill>
                  <a:schemeClr val="accent1">
                    <a:lumMod val="60000"/>
                    <a:lumOff val="40000"/>
                  </a:schemeClr>
                </a:solidFill>
              </a:rPr>
              <a:t>-</a:t>
            </a:r>
            <a:r>
              <a:rPr lang="en-US" sz="5400" b="1" dirty="0" err="1" smtClean="0">
                <a:solidFill>
                  <a:schemeClr val="accent1">
                    <a:lumMod val="60000"/>
                    <a:lumOff val="40000"/>
                  </a:schemeClr>
                </a:solidFill>
              </a:rPr>
              <a:t>ella</a:t>
            </a:r>
            <a:r>
              <a:rPr lang="en-US" sz="5400" dirty="0" smtClean="0">
                <a:solidFill>
                  <a:schemeClr val="accent1">
                    <a:lumMod val="60000"/>
                    <a:lumOff val="40000"/>
                  </a:schemeClr>
                </a:solidFill>
              </a:rPr>
              <a:t> &amp; </a:t>
            </a:r>
            <a:r>
              <a:rPr lang="en-US" sz="5400" b="1" i="1" dirty="0" err="1" smtClean="0">
                <a:solidFill>
                  <a:schemeClr val="accent1">
                    <a:lumMod val="60000"/>
                    <a:lumOff val="40000"/>
                  </a:schemeClr>
                </a:solidFill>
              </a:rPr>
              <a:t>Bruce</a:t>
            </a:r>
            <a:r>
              <a:rPr lang="en-US" sz="5400" dirty="0" err="1" smtClean="0">
                <a:solidFill>
                  <a:schemeClr val="accent1">
                    <a:lumMod val="60000"/>
                    <a:lumOff val="40000"/>
                  </a:schemeClr>
                </a:solidFill>
              </a:rPr>
              <a:t>lla</a:t>
            </a:r>
            <a:endParaRPr lang="en-US" sz="5400" dirty="0" smtClean="0">
              <a:solidFill>
                <a:schemeClr val="accent1">
                  <a:lumMod val="60000"/>
                  <a:lumOff val="40000"/>
                </a:schemeClr>
              </a:solidFill>
            </a:endParaRPr>
          </a:p>
          <a:p>
            <a:r>
              <a:rPr lang="en-US" sz="5400" dirty="0" smtClean="0"/>
              <a:t> </a:t>
            </a:r>
            <a:endParaRPr lang="en-US" sz="5400" dirty="0"/>
          </a:p>
        </p:txBody>
      </p:sp>
      <p:sp>
        <p:nvSpPr>
          <p:cNvPr id="5" name="TextBox 4"/>
          <p:cNvSpPr txBox="1"/>
          <p:nvPr/>
        </p:nvSpPr>
        <p:spPr>
          <a:xfrm>
            <a:off x="381000" y="5486400"/>
            <a:ext cx="8357801" cy="1015663"/>
          </a:xfrm>
          <a:prstGeom prst="rect">
            <a:avLst/>
          </a:prstGeom>
          <a:noFill/>
        </p:spPr>
        <p:txBody>
          <a:bodyPr wrap="none" rtlCol="0">
            <a:spAutoFit/>
          </a:bodyPr>
          <a:lstStyle/>
          <a:p>
            <a:r>
              <a:rPr lang="en-US" sz="3200" dirty="0" smtClean="0"/>
              <a:t>Job Description:  Public Health Microbiologist</a:t>
            </a:r>
          </a:p>
          <a:p>
            <a:pPr algn="ctr"/>
            <a:r>
              <a:rPr lang="en-US" sz="2800" i="1" dirty="0" smtClean="0">
                <a:solidFill>
                  <a:schemeClr val="tx2">
                    <a:lumMod val="75000"/>
                  </a:schemeClr>
                </a:solidFill>
              </a:rPr>
              <a:t>So what is it you think that they do?</a:t>
            </a:r>
            <a:endParaRPr lang="en-US" sz="2800"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686800" cy="1143000"/>
          </a:xfrm>
        </p:spPr>
        <p:txBody>
          <a:bodyPr>
            <a:normAutofit fontScale="90000"/>
          </a:bodyPr>
          <a:lstStyle/>
          <a:p>
            <a:r>
              <a:rPr lang="en-US" sz="5400" b="1" dirty="0" smtClean="0">
                <a:solidFill>
                  <a:schemeClr val="tx1"/>
                </a:solidFill>
              </a:rPr>
              <a:t>FACTORS CONTRIBUTING TO EMERGENCE OR RE-EMERGENCE OF INFECTIOUS DISEASES </a:t>
            </a:r>
            <a:endParaRPr lang="en-US" dirty="0">
              <a:solidFill>
                <a:schemeClr val="tx1"/>
              </a:solidFill>
            </a:endParaRPr>
          </a:p>
        </p:txBody>
      </p:sp>
      <p:sp>
        <p:nvSpPr>
          <p:cNvPr id="3" name="Content Placeholder 2"/>
          <p:cNvSpPr>
            <a:spLocks noGrp="1"/>
          </p:cNvSpPr>
          <p:nvPr>
            <p:ph idx="1"/>
          </p:nvPr>
        </p:nvSpPr>
        <p:spPr>
          <a:xfrm>
            <a:off x="533400" y="2286000"/>
            <a:ext cx="8229600" cy="4389120"/>
          </a:xfrm>
        </p:spPr>
        <p:txBody>
          <a:bodyPr>
            <a:normAutofit fontScale="92500" lnSpcReduction="20000"/>
          </a:bodyPr>
          <a:lstStyle/>
          <a:p>
            <a:pPr>
              <a:lnSpc>
                <a:spcPct val="10000"/>
              </a:lnSpc>
              <a:spcBef>
                <a:spcPct val="0"/>
              </a:spcBef>
              <a:buFontTx/>
              <a:buNone/>
            </a:pPr>
            <a:endParaRPr lang="en-GB" sz="2000" dirty="0" smtClean="0"/>
          </a:p>
          <a:p>
            <a:pPr>
              <a:spcBef>
                <a:spcPct val="0"/>
              </a:spcBef>
            </a:pPr>
            <a:r>
              <a:rPr lang="en-GB" sz="2400" dirty="0" smtClean="0"/>
              <a:t>Demographic change: people move to previously uninhabited remote areas of the world</a:t>
            </a:r>
          </a:p>
          <a:p>
            <a:pPr lvl="1">
              <a:spcBef>
                <a:spcPct val="0"/>
              </a:spcBef>
            </a:pPr>
            <a:r>
              <a:rPr lang="en-GB" sz="2200" dirty="0" smtClean="0"/>
              <a:t>Exposure to new sources of infectious agents, insects and animals</a:t>
            </a:r>
          </a:p>
          <a:p>
            <a:pPr>
              <a:lnSpc>
                <a:spcPct val="35000"/>
              </a:lnSpc>
              <a:spcBef>
                <a:spcPct val="0"/>
              </a:spcBef>
              <a:buFontTx/>
              <a:buNone/>
            </a:pPr>
            <a:endParaRPr lang="en-GB" sz="2400" dirty="0" smtClean="0"/>
          </a:p>
          <a:p>
            <a:pPr>
              <a:spcBef>
                <a:spcPct val="0"/>
              </a:spcBef>
            </a:pPr>
            <a:r>
              <a:rPr lang="en-GB" sz="2400" dirty="0" smtClean="0"/>
              <a:t>Breakdowns of sanitary and other public health measures in overcrowded cities (e.g., slums)</a:t>
            </a:r>
          </a:p>
          <a:p>
            <a:pPr>
              <a:spcBef>
                <a:spcPct val="25000"/>
              </a:spcBef>
            </a:pPr>
            <a:r>
              <a:rPr lang="en-GB" dirty="0" smtClean="0"/>
              <a:t>Economic development and changes in the use of land, including deforestation, reforestation, and urbanization</a:t>
            </a:r>
          </a:p>
          <a:p>
            <a:pPr>
              <a:spcBef>
                <a:spcPct val="25000"/>
              </a:spcBef>
            </a:pPr>
            <a:r>
              <a:rPr lang="en-GB" dirty="0" smtClean="0"/>
              <a:t>Global warming - climate changes cause changes in distribution of agents and vectors</a:t>
            </a:r>
          </a:p>
          <a:p>
            <a:pPr>
              <a:spcBef>
                <a:spcPct val="25000"/>
              </a:spcBef>
            </a:pPr>
            <a:r>
              <a:rPr lang="en-GB" dirty="0" smtClean="0"/>
              <a:t>Change in</a:t>
            </a:r>
            <a:r>
              <a:rPr lang="en-GB" b="1" dirty="0" smtClean="0"/>
              <a:t> </a:t>
            </a:r>
            <a:r>
              <a:rPr lang="en-GB" dirty="0" smtClean="0"/>
              <a:t>human behaviours</a:t>
            </a:r>
          </a:p>
          <a:p>
            <a:pPr lvl="1">
              <a:spcBef>
                <a:spcPct val="25000"/>
              </a:spcBef>
            </a:pPr>
            <a:r>
              <a:rPr lang="en-GB" dirty="0" smtClean="0"/>
              <a:t>Increased use in child-care facilities, sexual and drug use behaviours, and patterns of outdoor recreation</a:t>
            </a:r>
          </a:p>
          <a:p>
            <a:pPr>
              <a:spcBef>
                <a:spcPct val="25000"/>
              </a:spcBef>
            </a:pPr>
            <a:r>
              <a:rPr lang="en-GB" dirty="0" smtClean="0"/>
              <a:t>Social inequality</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sz="4800" b="1" dirty="0" smtClean="0">
                <a:solidFill>
                  <a:schemeClr val="tx1"/>
                </a:solidFill>
              </a:rPr>
              <a:t>FACTORS CONTRIBUTING TO EMERGENCE OR RE-EMERGENCE OF INFECTIOUS DISEASES </a:t>
            </a:r>
            <a:endParaRPr lang="en-US" dirty="0"/>
          </a:p>
        </p:txBody>
      </p:sp>
      <p:sp>
        <p:nvSpPr>
          <p:cNvPr id="3" name="Content Placeholder 2"/>
          <p:cNvSpPr>
            <a:spLocks noGrp="1"/>
          </p:cNvSpPr>
          <p:nvPr>
            <p:ph idx="1"/>
          </p:nvPr>
        </p:nvSpPr>
        <p:spPr>
          <a:xfrm>
            <a:off x="457200" y="2057400"/>
            <a:ext cx="8229600" cy="4389120"/>
          </a:xfrm>
        </p:spPr>
        <p:txBody>
          <a:bodyPr>
            <a:normAutofit/>
          </a:bodyPr>
          <a:lstStyle/>
          <a:p>
            <a:pPr>
              <a:lnSpc>
                <a:spcPct val="90000"/>
              </a:lnSpc>
            </a:pPr>
            <a:r>
              <a:rPr lang="en-GB" dirty="0" smtClean="0"/>
              <a:t>International travel and commerce that quickly transport people and goods vast distances</a:t>
            </a:r>
          </a:p>
          <a:p>
            <a:pPr>
              <a:lnSpc>
                <a:spcPct val="50000"/>
              </a:lnSpc>
              <a:spcBef>
                <a:spcPct val="0"/>
              </a:spcBef>
              <a:buFontTx/>
              <a:buNone/>
            </a:pPr>
            <a:endParaRPr lang="en-GB" dirty="0" smtClean="0"/>
          </a:p>
          <a:p>
            <a:pPr>
              <a:lnSpc>
                <a:spcPct val="90000"/>
              </a:lnSpc>
            </a:pPr>
            <a:r>
              <a:rPr lang="en-GB" dirty="0" smtClean="0"/>
              <a:t>Changes in food preparation, processing and handling</a:t>
            </a:r>
          </a:p>
          <a:p>
            <a:r>
              <a:rPr lang="en-GB" sz="2400" dirty="0" smtClean="0"/>
              <a:t>Evolution of pathogenic infectious agents by which they may infect new hosts, produce toxins, or adapt by responding to changes in the host immunity.(e.g. influenza, HIV)</a:t>
            </a:r>
          </a:p>
          <a:p>
            <a:pPr>
              <a:lnSpc>
                <a:spcPct val="50000"/>
              </a:lnSpc>
              <a:spcBef>
                <a:spcPct val="0"/>
              </a:spcBef>
              <a:buFontTx/>
              <a:buNone/>
            </a:pPr>
            <a:endParaRPr lang="en-GB" sz="2400" b="1" dirty="0" smtClean="0"/>
          </a:p>
          <a:p>
            <a:pPr>
              <a:spcBef>
                <a:spcPct val="30000"/>
              </a:spcBef>
            </a:pPr>
            <a:r>
              <a:rPr lang="en-GB" sz="2400" dirty="0" smtClean="0"/>
              <a:t>Development of resistance by infectious agents such as </a:t>
            </a:r>
            <a:r>
              <a:rPr lang="en-GB" sz="2400" i="1" dirty="0" smtClean="0"/>
              <a:t>Mycobacterium tuberculosis</a:t>
            </a:r>
            <a:r>
              <a:rPr lang="en-GB" sz="2400" dirty="0" smtClean="0"/>
              <a:t> and </a:t>
            </a:r>
            <a:r>
              <a:rPr lang="en-GB" sz="2400" i="1" dirty="0" err="1" smtClean="0"/>
              <a:t>Neisseria</a:t>
            </a:r>
            <a:r>
              <a:rPr lang="en-GB" sz="2400" i="1" dirty="0" smtClean="0"/>
              <a:t> </a:t>
            </a:r>
            <a:r>
              <a:rPr lang="en-GB" sz="2400" i="1" dirty="0" err="1" smtClean="0"/>
              <a:t>gonorrhoeae</a:t>
            </a:r>
            <a:r>
              <a:rPr lang="en-GB" sz="2400" dirty="0" smtClean="0"/>
              <a:t> to </a:t>
            </a:r>
            <a:r>
              <a:rPr lang="en-GB" sz="2400" dirty="0" err="1" smtClean="0"/>
              <a:t>chemoprophylactic</a:t>
            </a:r>
            <a:r>
              <a:rPr lang="en-GB" sz="2400" dirty="0" smtClean="0"/>
              <a:t> or chemotherapeutic medicines.</a:t>
            </a:r>
            <a:endParaRPr lang="en-US" sz="2400" dirty="0" smtClean="0"/>
          </a:p>
          <a:p>
            <a:pPr>
              <a:lnSpc>
                <a:spcPct val="9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458200" cy="1143000"/>
          </a:xfrm>
        </p:spPr>
        <p:txBody>
          <a:bodyPr>
            <a:normAutofit fontScale="90000"/>
          </a:bodyPr>
          <a:lstStyle/>
          <a:p>
            <a:r>
              <a:rPr lang="en-US" sz="5400" b="1" dirty="0" smtClean="0">
                <a:solidFill>
                  <a:schemeClr val="tx1"/>
                </a:solidFill>
              </a:rPr>
              <a:t>FACTORS CONTRIBUTING TO EMERGENCE OR RE-EMERGENCE OF INFECTIOUS DISEASES </a:t>
            </a:r>
            <a:endParaRPr lang="en-US" dirty="0"/>
          </a:p>
        </p:txBody>
      </p:sp>
      <p:sp>
        <p:nvSpPr>
          <p:cNvPr id="3" name="Content Placeholder 2"/>
          <p:cNvSpPr>
            <a:spLocks noGrp="1"/>
          </p:cNvSpPr>
          <p:nvPr>
            <p:ph idx="1"/>
          </p:nvPr>
        </p:nvSpPr>
        <p:spPr>
          <a:xfrm>
            <a:off x="457200" y="2286000"/>
            <a:ext cx="8229600" cy="4389120"/>
          </a:xfrm>
        </p:spPr>
        <p:txBody>
          <a:bodyPr>
            <a:normAutofit/>
          </a:bodyPr>
          <a:lstStyle/>
          <a:p>
            <a:r>
              <a:rPr lang="en-GB" sz="2400" dirty="0" smtClean="0"/>
              <a:t>Resistance of the vectors of vector-borne infectious diseases to pesticides.</a:t>
            </a:r>
          </a:p>
          <a:p>
            <a:pPr>
              <a:lnSpc>
                <a:spcPct val="50000"/>
              </a:lnSpc>
              <a:spcBef>
                <a:spcPct val="0"/>
              </a:spcBef>
            </a:pPr>
            <a:endParaRPr lang="en-GB" sz="2400" dirty="0" smtClean="0"/>
          </a:p>
          <a:p>
            <a:pPr>
              <a:spcBef>
                <a:spcPct val="30000"/>
              </a:spcBef>
            </a:pPr>
            <a:r>
              <a:rPr lang="en-GB" sz="2400" dirty="0" err="1" smtClean="0"/>
              <a:t>Immunosuppression</a:t>
            </a:r>
            <a:r>
              <a:rPr lang="en-GB" sz="2400" dirty="0" smtClean="0"/>
              <a:t> of persons due to medical treatments or new diseases that result in infectious diseases caused by agents not usually pathogenic in healthy hosts.(e.g. </a:t>
            </a:r>
            <a:r>
              <a:rPr lang="en-GB" sz="2400" dirty="0" err="1" smtClean="0"/>
              <a:t>leukemia</a:t>
            </a:r>
            <a:r>
              <a:rPr lang="en-GB" sz="2400" dirty="0" smtClean="0"/>
              <a:t> patients)</a:t>
            </a:r>
          </a:p>
          <a:p>
            <a:pPr marL="461963" indent="-461963" defTabSz="341313">
              <a:spcBef>
                <a:spcPct val="30000"/>
              </a:spcBef>
            </a:pPr>
            <a:r>
              <a:rPr lang="en-GB" sz="2400" dirty="0" smtClean="0"/>
              <a:t>Deterioration in surveillance systems for infectious diseases, including laboratory support, to detect new or emerging disease problems at an early stage</a:t>
            </a:r>
          </a:p>
          <a:p>
            <a:pPr marL="461963" indent="-461963" defTabSz="341313">
              <a:spcBef>
                <a:spcPct val="30000"/>
              </a:spcBef>
            </a:pPr>
            <a:r>
              <a:rPr lang="en-GB" sz="2400" dirty="0" smtClean="0"/>
              <a:t>Lack of political will – corruption, other priorities</a:t>
            </a:r>
          </a:p>
          <a:p>
            <a:pPr>
              <a:spcBef>
                <a:spcPct val="30000"/>
              </a:spcBef>
            </a:pPr>
            <a:endParaRPr lang="en-GB" sz="2400"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sz="4800" b="1" dirty="0" smtClean="0">
                <a:solidFill>
                  <a:schemeClr val="tx1"/>
                </a:solidFill>
              </a:rPr>
              <a:t>FACTORS CONTRIBUTING TO EMERGENCE OR RE-EMERGENCE OF INFECTIOUS DISEASES </a:t>
            </a:r>
            <a:endParaRPr lang="en-US" dirty="0"/>
          </a:p>
        </p:txBody>
      </p:sp>
      <p:sp>
        <p:nvSpPr>
          <p:cNvPr id="3" name="Content Placeholder 2"/>
          <p:cNvSpPr>
            <a:spLocks noGrp="1"/>
          </p:cNvSpPr>
          <p:nvPr>
            <p:ph idx="1"/>
          </p:nvPr>
        </p:nvSpPr>
        <p:spPr>
          <a:xfrm>
            <a:off x="457200" y="2133600"/>
            <a:ext cx="8229600" cy="4389120"/>
          </a:xfrm>
        </p:spPr>
        <p:txBody>
          <a:bodyPr>
            <a:normAutofit/>
          </a:bodyPr>
          <a:lstStyle/>
          <a:p>
            <a:pPr>
              <a:spcBef>
                <a:spcPct val="0"/>
              </a:spcBef>
              <a:spcAft>
                <a:spcPct val="35000"/>
              </a:spcAft>
            </a:pPr>
            <a:r>
              <a:rPr lang="en-GB" sz="2400" dirty="0" err="1" smtClean="0"/>
              <a:t>Biowarfare</a:t>
            </a:r>
            <a:r>
              <a:rPr lang="en-GB" sz="2400" dirty="0" smtClean="0"/>
              <a:t>/bioterrorism:</a:t>
            </a:r>
            <a:r>
              <a:rPr lang="en-GB" sz="2400" b="1" dirty="0" smtClean="0"/>
              <a:t> </a:t>
            </a:r>
            <a:r>
              <a:rPr lang="en-GB" sz="2400" dirty="0" smtClean="0"/>
              <a:t>An unfortunate potential source of new or emerging disease threats (e.g. anthrax and letters)</a:t>
            </a:r>
          </a:p>
          <a:p>
            <a:pPr>
              <a:spcBef>
                <a:spcPct val="0"/>
              </a:spcBef>
              <a:spcAft>
                <a:spcPct val="35000"/>
              </a:spcAft>
            </a:pPr>
            <a:r>
              <a:rPr lang="en-GB" sz="2400" dirty="0" smtClean="0"/>
              <a:t>War, civil unrest – creates refugees, food and housing shortages, increased density of living, etc.</a:t>
            </a:r>
          </a:p>
          <a:p>
            <a:r>
              <a:rPr lang="en-US" sz="2400" dirty="0" smtClean="0"/>
              <a:t>Famine causing reduced immune capacity, etc.</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7772400" cy="1362456"/>
          </a:xfrm>
        </p:spPr>
        <p:txBody>
          <a:bodyPr/>
          <a:lstStyle/>
          <a:p>
            <a:r>
              <a:rPr smtClean="0">
                <a:latin typeface="Verdana" pitchFamily="34" charset="0"/>
                <a:cs typeface="Times New Roman" pitchFamily="18" charset="0"/>
              </a:rPr>
              <a:t/>
            </a:r>
            <a:br>
              <a:rPr smtClean="0">
                <a:latin typeface="Verdana" pitchFamily="34" charset="0"/>
                <a:cs typeface="Times New Roman" pitchFamily="18" charset="0"/>
              </a:rPr>
            </a:br>
            <a:r>
              <a:rPr smtClean="0">
                <a:cs typeface="Times New Roman" pitchFamily="18" charset="0"/>
              </a:rPr>
              <a:t>Public Health Measures for the Control of Disease</a:t>
            </a:r>
            <a:endParaRPr lang="en-US" dirty="0"/>
          </a:p>
        </p:txBody>
      </p:sp>
      <p:sp>
        <p:nvSpPr>
          <p:cNvPr id="3" name="Text Placeholder 2"/>
          <p:cNvSpPr>
            <a:spLocks noGrp="1"/>
          </p:cNvSpPr>
          <p:nvPr>
            <p:ph type="body" idx="1"/>
          </p:nvPr>
        </p:nvSpPr>
        <p:spPr>
          <a:xfrm>
            <a:off x="457200" y="4724400"/>
            <a:ext cx="7772400" cy="1509712"/>
          </a:xfrm>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5400" dirty="0" smtClean="0">
                <a:latin typeface="Arial" pitchFamily="34" charset="0"/>
              </a:rPr>
              <a:t>Microbial Threats to </a:t>
            </a:r>
            <a:br>
              <a:rPr lang="en-US" sz="5400" dirty="0" smtClean="0">
                <a:latin typeface="Arial" pitchFamily="34" charset="0"/>
              </a:rPr>
            </a:br>
            <a:r>
              <a:rPr lang="en-US" sz="5400" dirty="0" smtClean="0">
                <a:latin typeface="Arial" pitchFamily="34" charset="0"/>
              </a:rPr>
              <a:t>Health</a:t>
            </a:r>
            <a:r>
              <a:rPr lang="en-US" sz="5400" dirty="0" smtClean="0">
                <a:solidFill>
                  <a:srgbClr val="FFFF00"/>
                </a:solidFill>
                <a:latin typeface="Arial" pitchFamily="34" charset="0"/>
              </a:rPr>
              <a:t/>
            </a:r>
            <a:br>
              <a:rPr lang="en-US" sz="5400" dirty="0" smtClean="0">
                <a:solidFill>
                  <a:srgbClr val="FFFF00"/>
                </a:solidFill>
                <a:latin typeface="Arial" pitchFamily="34" charset="0"/>
              </a:rPr>
            </a:br>
            <a:endParaRPr lang="en-US" dirty="0"/>
          </a:p>
        </p:txBody>
      </p:sp>
      <p:pic>
        <p:nvPicPr>
          <p:cNvPr id="4" name="Picture 5" descr="npo000005"/>
          <p:cNvPicPr>
            <a:picLocks noGrp="1" noChangeAspect="1" noChangeArrowheads="1"/>
          </p:cNvPicPr>
          <p:nvPr>
            <p:ph idx="1"/>
          </p:nvPr>
        </p:nvPicPr>
        <p:blipFill>
          <a:blip r:embed="rId2"/>
          <a:srcRect b="3448"/>
          <a:stretch>
            <a:fillRect/>
          </a:stretch>
        </p:blipFill>
        <p:spPr bwMode="auto">
          <a:xfrm>
            <a:off x="457200" y="2514600"/>
            <a:ext cx="2737952" cy="3429000"/>
          </a:xfrm>
          <a:prstGeom prst="rect">
            <a:avLst/>
          </a:prstGeom>
          <a:noFill/>
          <a:ln w="9525">
            <a:noFill/>
            <a:miter lim="800000"/>
            <a:headEnd/>
            <a:tailEnd/>
          </a:ln>
        </p:spPr>
      </p:pic>
      <p:pic>
        <p:nvPicPr>
          <p:cNvPr id="5" name="Picture 3" descr="npo000001"/>
          <p:cNvPicPr>
            <a:picLocks noChangeAspect="1" noChangeArrowheads="1"/>
          </p:cNvPicPr>
          <p:nvPr/>
        </p:nvPicPr>
        <p:blipFill>
          <a:blip r:embed="rId3"/>
          <a:srcRect/>
          <a:stretch>
            <a:fillRect/>
          </a:stretch>
        </p:blipFill>
        <p:spPr bwMode="auto">
          <a:xfrm>
            <a:off x="3352800" y="1905000"/>
            <a:ext cx="2606207" cy="3352800"/>
          </a:xfrm>
          <a:prstGeom prst="rect">
            <a:avLst/>
          </a:prstGeom>
          <a:noFill/>
          <a:ln w="9525">
            <a:noFill/>
            <a:miter lim="800000"/>
            <a:headEnd/>
            <a:tailEnd/>
          </a:ln>
        </p:spPr>
      </p:pic>
      <p:pic>
        <p:nvPicPr>
          <p:cNvPr id="20482" name="Picture 2" descr="http://www.nap.edu/cover/10636/450"/>
          <p:cNvPicPr>
            <a:picLocks noChangeAspect="1" noChangeArrowheads="1"/>
          </p:cNvPicPr>
          <p:nvPr/>
        </p:nvPicPr>
        <p:blipFill>
          <a:blip r:embed="rId4"/>
          <a:srcRect/>
          <a:stretch>
            <a:fillRect/>
          </a:stretch>
        </p:blipFill>
        <p:spPr bwMode="auto">
          <a:xfrm>
            <a:off x="6172200" y="914400"/>
            <a:ext cx="2514600" cy="35306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sz="4800" b="1" dirty="0" smtClean="0">
                <a:solidFill>
                  <a:schemeClr val="tx1"/>
                </a:solidFill>
              </a:rPr>
              <a:t>STRATEGIES TO REDUCE THREATS</a:t>
            </a:r>
            <a:endParaRPr lang="en-US" dirty="0"/>
          </a:p>
        </p:txBody>
      </p:sp>
      <p:sp>
        <p:nvSpPr>
          <p:cNvPr id="3" name="Content Placeholder 2"/>
          <p:cNvSpPr>
            <a:spLocks noGrp="1"/>
          </p:cNvSpPr>
          <p:nvPr>
            <p:ph idx="1"/>
          </p:nvPr>
        </p:nvSpPr>
        <p:spPr>
          <a:xfrm>
            <a:off x="381000" y="1371600"/>
            <a:ext cx="8229600" cy="4389120"/>
          </a:xfrm>
        </p:spPr>
        <p:txBody>
          <a:bodyPr>
            <a:normAutofit fontScale="85000" lnSpcReduction="20000"/>
          </a:bodyPr>
          <a:lstStyle/>
          <a:p>
            <a:r>
              <a:rPr lang="en-US" dirty="0" smtClean="0"/>
              <a:t>IMPROVE GLOBAL SURVEILLANCE (continued)</a:t>
            </a:r>
          </a:p>
          <a:p>
            <a:pPr lvl="1">
              <a:spcBef>
                <a:spcPct val="30000"/>
              </a:spcBef>
            </a:pPr>
            <a:r>
              <a:rPr lang="en-US" dirty="0" smtClean="0"/>
              <a:t>Utilize geographical information systems</a:t>
            </a:r>
          </a:p>
          <a:p>
            <a:pPr lvl="1">
              <a:spcBef>
                <a:spcPct val="30000"/>
              </a:spcBef>
            </a:pPr>
            <a:r>
              <a:rPr lang="en-US" dirty="0" smtClean="0"/>
              <a:t>Utilize global positioning systems</a:t>
            </a:r>
          </a:p>
          <a:p>
            <a:pPr lvl="1">
              <a:spcBef>
                <a:spcPct val="30000"/>
              </a:spcBef>
            </a:pPr>
            <a:r>
              <a:rPr lang="en-US" dirty="0" smtClean="0"/>
              <a:t>Utilize the Global Atlas of Infectious Diseases (WHO)</a:t>
            </a:r>
          </a:p>
          <a:p>
            <a:pPr lvl="1">
              <a:spcBef>
                <a:spcPct val="30000"/>
              </a:spcBef>
            </a:pPr>
            <a:r>
              <a:rPr lang="en-US" dirty="0" smtClean="0"/>
              <a:t>Increase and improve laboratory capacity</a:t>
            </a:r>
          </a:p>
          <a:p>
            <a:pPr lvl="1">
              <a:spcBef>
                <a:spcPct val="30000"/>
              </a:spcBef>
            </a:pPr>
            <a:r>
              <a:rPr lang="en-US" dirty="0" smtClean="0"/>
              <a:t>Coordinate human and animal surveillance</a:t>
            </a:r>
          </a:p>
          <a:p>
            <a:r>
              <a:rPr lang="en-US" dirty="0" smtClean="0"/>
              <a:t>USE OF VACCINES</a:t>
            </a:r>
          </a:p>
          <a:p>
            <a:pPr lvl="1"/>
            <a:r>
              <a:rPr lang="en-US" dirty="0" smtClean="0"/>
              <a:t>Increase coverage and acceptability (e.g., oral)</a:t>
            </a:r>
          </a:p>
          <a:p>
            <a:pPr lvl="1"/>
            <a:r>
              <a:rPr lang="en-US" dirty="0" smtClean="0"/>
              <a:t>New strategies for delivery (e.g., nasal spray administration)</a:t>
            </a:r>
          </a:p>
          <a:p>
            <a:pPr lvl="1"/>
            <a:r>
              <a:rPr lang="en-US" dirty="0" smtClean="0"/>
              <a:t>Develop new vaccines</a:t>
            </a:r>
          </a:p>
          <a:p>
            <a:pPr lvl="1"/>
            <a:r>
              <a:rPr lang="en-US" dirty="0" smtClean="0"/>
              <a:t>Decrease cost</a:t>
            </a:r>
          </a:p>
          <a:p>
            <a:pPr lvl="1"/>
            <a:r>
              <a:rPr lang="en-US" dirty="0" smtClean="0"/>
              <a:t>Decrease dependency on “cold chain”</a:t>
            </a:r>
          </a:p>
          <a:p>
            <a:r>
              <a:rPr lang="en-US" dirty="0" smtClean="0"/>
              <a:t>NEW DRUG DEVELOPMENT </a:t>
            </a:r>
          </a:p>
          <a:p>
            <a:pPr lvl="1">
              <a:spcBef>
                <a:spcPct val="30000"/>
              </a:spcBef>
            </a:pP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1143000"/>
          </a:xfrm>
        </p:spPr>
        <p:txBody>
          <a:bodyPr>
            <a:normAutofit fontScale="90000"/>
          </a:bodyPr>
          <a:lstStyle/>
          <a:p>
            <a:r>
              <a:rPr lang="en-US" sz="5400" b="1" dirty="0" smtClean="0">
                <a:solidFill>
                  <a:schemeClr val="tx1"/>
                </a:solidFill>
              </a:rPr>
              <a:t>STRATEGIES TO REDUCE THREATS</a:t>
            </a:r>
            <a:endParaRPr lang="en-US" dirty="0">
              <a:solidFill>
                <a:schemeClr val="tx1"/>
              </a:solidFill>
            </a:endParaRPr>
          </a:p>
        </p:txBody>
      </p:sp>
      <p:sp>
        <p:nvSpPr>
          <p:cNvPr id="3" name="Content Placeholder 2"/>
          <p:cNvSpPr>
            <a:spLocks noGrp="1"/>
          </p:cNvSpPr>
          <p:nvPr>
            <p:ph idx="1"/>
          </p:nvPr>
        </p:nvSpPr>
        <p:spPr>
          <a:xfrm>
            <a:off x="457200" y="1752600"/>
            <a:ext cx="8229600" cy="4389120"/>
          </a:xfrm>
        </p:spPr>
        <p:txBody>
          <a:bodyPr>
            <a:normAutofit fontScale="85000" lnSpcReduction="20000"/>
          </a:bodyPr>
          <a:lstStyle/>
          <a:p>
            <a:r>
              <a:rPr lang="en-US" dirty="0" smtClean="0"/>
              <a:t>DEVELOP POLITICAL WILL AND FUNDING</a:t>
            </a:r>
          </a:p>
          <a:p>
            <a:r>
              <a:rPr lang="en-US" dirty="0" smtClean="0"/>
              <a:t>IMPROVE GLOBAL EARLY RESPONSE CAPACITY</a:t>
            </a:r>
          </a:p>
          <a:p>
            <a:pPr lvl="1"/>
            <a:r>
              <a:rPr lang="en-US" dirty="0" smtClean="0"/>
              <a:t>WHO</a:t>
            </a:r>
          </a:p>
          <a:p>
            <a:pPr lvl="1"/>
            <a:r>
              <a:rPr lang="en-US" dirty="0" smtClean="0"/>
              <a:t>National Disease Control Units (e.g. USCDC, CCDC)</a:t>
            </a:r>
          </a:p>
          <a:p>
            <a:pPr lvl="2"/>
            <a:r>
              <a:rPr lang="en-US" dirty="0" smtClean="0">
                <a:cs typeface="Times New Roman" pitchFamily="18" charset="0"/>
              </a:rPr>
              <a:t>The </a:t>
            </a:r>
            <a:r>
              <a:rPr lang="en-US" b="1" dirty="0" smtClean="0">
                <a:cs typeface="Times New Roman" pitchFamily="18" charset="0"/>
              </a:rPr>
              <a:t>Centers for Disease Control and Prevention (CDC)</a:t>
            </a:r>
            <a:r>
              <a:rPr lang="en-US" dirty="0" smtClean="0">
                <a:cs typeface="Times New Roman" pitchFamily="18" charset="0"/>
              </a:rPr>
              <a:t> in the United States, through the National Center for Infectious Diseases (NCID), operates a number of surveillance programs</a:t>
            </a:r>
            <a:endParaRPr lang="en-US" dirty="0" smtClean="0"/>
          </a:p>
          <a:p>
            <a:pPr lvl="1"/>
            <a:r>
              <a:rPr lang="en-US" dirty="0" smtClean="0"/>
              <a:t>Training programs</a:t>
            </a:r>
          </a:p>
          <a:p>
            <a:r>
              <a:rPr lang="en-US" dirty="0" smtClean="0"/>
              <a:t>IMPROVE GLOBAL SURVEILLANCE</a:t>
            </a:r>
          </a:p>
          <a:p>
            <a:pPr lvl="1">
              <a:spcBef>
                <a:spcPct val="30000"/>
              </a:spcBef>
            </a:pPr>
            <a:r>
              <a:rPr lang="en-US" dirty="0" smtClean="0"/>
              <a:t>Improve diagnostic capacity (training, regulations)</a:t>
            </a:r>
          </a:p>
          <a:p>
            <a:pPr lvl="1">
              <a:spcBef>
                <a:spcPct val="30000"/>
              </a:spcBef>
            </a:pPr>
            <a:r>
              <a:rPr lang="en-US" dirty="0" smtClean="0"/>
              <a:t>Improve communication systems (web, e-mail etc.) and sharing of surveillance data</a:t>
            </a:r>
          </a:p>
          <a:p>
            <a:pPr lvl="1">
              <a:spcBef>
                <a:spcPct val="30000"/>
              </a:spcBef>
            </a:pPr>
            <a:r>
              <a:rPr lang="en-US" dirty="0" smtClean="0"/>
              <a:t>Rapid data analysis</a:t>
            </a:r>
          </a:p>
          <a:p>
            <a:pPr lvl="1">
              <a:spcBef>
                <a:spcPct val="30000"/>
              </a:spcBef>
            </a:pPr>
            <a:r>
              <a:rPr lang="en-US" dirty="0" smtClean="0"/>
              <a:t>Develop innovative surveillance and analysis strategies</a:t>
            </a:r>
          </a:p>
          <a:p>
            <a:pPr lvl="1"/>
            <a:endParaRPr lang="en-US" dirty="0" smtClean="0"/>
          </a:p>
          <a:p>
            <a:endParaRPr lang="en-US" dirty="0" smtClean="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normAutofit fontScale="90000"/>
          </a:bodyPr>
          <a:lstStyle/>
          <a:p>
            <a:r>
              <a:rPr lang="en-US" sz="5400" b="1" dirty="0" smtClean="0">
                <a:solidFill>
                  <a:schemeClr val="tx1"/>
                </a:solidFill>
              </a:rPr>
              <a:t>STRATEGIES TO REDUCE THREATS</a:t>
            </a:r>
            <a:endParaRPr lang="en-US" dirty="0"/>
          </a:p>
        </p:txBody>
      </p:sp>
      <p:sp>
        <p:nvSpPr>
          <p:cNvPr id="3" name="Content Placeholder 2"/>
          <p:cNvSpPr>
            <a:spLocks noGrp="1"/>
          </p:cNvSpPr>
          <p:nvPr>
            <p:ph idx="1"/>
          </p:nvPr>
        </p:nvSpPr>
        <p:spPr/>
        <p:txBody>
          <a:bodyPr/>
          <a:lstStyle/>
          <a:p>
            <a:pPr>
              <a:lnSpc>
                <a:spcPct val="80000"/>
              </a:lnSpc>
            </a:pPr>
            <a:r>
              <a:rPr lang="en-US" dirty="0" smtClean="0"/>
              <a:t>DECREASE INAPPROPRIATE DRUG USE</a:t>
            </a:r>
          </a:p>
          <a:p>
            <a:pPr lvl="1">
              <a:lnSpc>
                <a:spcPct val="90000"/>
              </a:lnSpc>
            </a:pPr>
            <a:r>
              <a:rPr lang="en-US" dirty="0" smtClean="0"/>
              <a:t>Improve education of clinicians and public</a:t>
            </a:r>
          </a:p>
          <a:p>
            <a:pPr lvl="1">
              <a:lnSpc>
                <a:spcPct val="90000"/>
              </a:lnSpc>
            </a:pPr>
            <a:r>
              <a:rPr lang="en-US" dirty="0" smtClean="0"/>
              <a:t>Decrease antimicrobial use in agriculture and food production</a:t>
            </a:r>
          </a:p>
          <a:p>
            <a:pPr>
              <a:lnSpc>
                <a:spcPct val="90000"/>
              </a:lnSpc>
            </a:pPr>
            <a:r>
              <a:rPr lang="en-US" dirty="0" smtClean="0"/>
              <a:t>IMPROVE VECTOR AND ZOONOTIC CONTROL</a:t>
            </a:r>
          </a:p>
          <a:p>
            <a:pPr lvl="1">
              <a:lnSpc>
                <a:spcPct val="90000"/>
              </a:lnSpc>
            </a:pPr>
            <a:r>
              <a:rPr lang="en-US" dirty="0" smtClean="0"/>
              <a:t>Develop new safe insecticides</a:t>
            </a:r>
          </a:p>
          <a:p>
            <a:pPr lvl="1">
              <a:lnSpc>
                <a:spcPct val="90000"/>
              </a:lnSpc>
            </a:pPr>
            <a:r>
              <a:rPr lang="en-US" dirty="0" smtClean="0"/>
              <a:t>Develop more non-chemical strategies e.g. organic strategies</a:t>
            </a:r>
          </a:p>
          <a:p>
            <a:pPr>
              <a:lnSpc>
                <a:spcPct val="90000"/>
              </a:lnSpc>
            </a:pPr>
            <a:r>
              <a:rPr lang="en-US" dirty="0" smtClean="0"/>
              <a:t>BETTER AND MORE WIDESPREAD HEALTH EDUCATION (e.g., west Nile virus; bed nets, mosquito repellent)</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solidFill>
                  <a:schemeClr val="tx1"/>
                </a:solidFill>
              </a:rPr>
              <a:t>STRATEGIES TO REDUCE THREATS</a:t>
            </a:r>
            <a:endParaRPr lang="en-US" dirty="0"/>
          </a:p>
        </p:txBody>
      </p:sp>
      <p:sp>
        <p:nvSpPr>
          <p:cNvPr id="3" name="Content Placeholder 2"/>
          <p:cNvSpPr>
            <a:spLocks noGrp="1"/>
          </p:cNvSpPr>
          <p:nvPr>
            <p:ph idx="1"/>
          </p:nvPr>
        </p:nvSpPr>
        <p:spPr/>
        <p:txBody>
          <a:bodyPr>
            <a:normAutofit fontScale="92500" lnSpcReduction="10000"/>
          </a:bodyPr>
          <a:lstStyle/>
          <a:p>
            <a:pPr indent="0">
              <a:spcBef>
                <a:spcPct val="25000"/>
              </a:spcBef>
            </a:pPr>
            <a:r>
              <a:rPr lang="en-US" sz="2000" dirty="0" smtClean="0"/>
              <a:t> </a:t>
            </a:r>
            <a:r>
              <a:rPr lang="en-US" sz="2400" dirty="0" smtClean="0"/>
              <a:t>DEVELOPMENT OF PREDICTIVE MODELS BASED ON:</a:t>
            </a:r>
          </a:p>
          <a:p>
            <a:pPr indent="0">
              <a:spcBef>
                <a:spcPct val="25000"/>
              </a:spcBef>
              <a:buFont typeface="Arial" charset="0"/>
              <a:buChar char="–"/>
            </a:pPr>
            <a:r>
              <a:rPr lang="en-US" sz="1800" dirty="0" smtClean="0"/>
              <a:t>	</a:t>
            </a:r>
            <a:r>
              <a:rPr lang="en-US" sz="2000" dirty="0" smtClean="0"/>
              <a:t>Epidemiologic data</a:t>
            </a:r>
          </a:p>
          <a:p>
            <a:pPr indent="0">
              <a:spcBef>
                <a:spcPct val="25000"/>
              </a:spcBef>
              <a:buFont typeface="Arial" charset="0"/>
              <a:buChar char="–"/>
            </a:pPr>
            <a:r>
              <a:rPr lang="en-US" sz="2000" dirty="0" smtClean="0"/>
              <a:t>	Climate change surveillance</a:t>
            </a:r>
          </a:p>
          <a:p>
            <a:pPr indent="0">
              <a:spcBef>
                <a:spcPct val="25000"/>
              </a:spcBef>
              <a:buFont typeface="Arial" charset="0"/>
              <a:buChar char="–"/>
            </a:pPr>
            <a:r>
              <a:rPr lang="en-US" sz="2000" dirty="0" smtClean="0"/>
              <a:t>	Human behavior</a:t>
            </a:r>
            <a:r>
              <a:rPr lang="en-US" sz="1800" dirty="0" smtClean="0"/>
              <a:t>	</a:t>
            </a:r>
          </a:p>
          <a:p>
            <a:pPr indent="0">
              <a:spcBef>
                <a:spcPct val="25000"/>
              </a:spcBef>
            </a:pPr>
            <a:r>
              <a:rPr lang="en-US" sz="2000" dirty="0" smtClean="0"/>
              <a:t> </a:t>
            </a:r>
            <a:r>
              <a:rPr lang="en-US" sz="2400" dirty="0" smtClean="0"/>
              <a:t>ESTABLISH PRIORITIES</a:t>
            </a:r>
            <a:r>
              <a:rPr lang="en-US" sz="2000" dirty="0" smtClean="0"/>
              <a:t> </a:t>
            </a:r>
          </a:p>
          <a:p>
            <a:pPr marL="746125" lvl="1" indent="-288925">
              <a:spcBef>
                <a:spcPct val="25000"/>
              </a:spcBef>
            </a:pPr>
            <a:r>
              <a:rPr lang="en-US" sz="2000" dirty="0" smtClean="0"/>
              <a:t>The risk of disease</a:t>
            </a:r>
          </a:p>
          <a:p>
            <a:pPr marL="746125" lvl="1" indent="-288925">
              <a:spcBef>
                <a:spcPct val="25000"/>
              </a:spcBef>
            </a:pPr>
            <a:r>
              <a:rPr lang="en-US" sz="2000" dirty="0" smtClean="0"/>
              <a:t>The magnitude of disease burden</a:t>
            </a:r>
          </a:p>
          <a:p>
            <a:pPr lvl="2">
              <a:spcBef>
                <a:spcPct val="25000"/>
              </a:spcBef>
            </a:pPr>
            <a:r>
              <a:rPr lang="en-US" sz="2000" dirty="0" smtClean="0"/>
              <a:t>Morbidity/disability</a:t>
            </a:r>
          </a:p>
          <a:p>
            <a:pPr lvl="2">
              <a:spcBef>
                <a:spcPct val="25000"/>
              </a:spcBef>
            </a:pPr>
            <a:r>
              <a:rPr lang="en-US" sz="2000" dirty="0" smtClean="0"/>
              <a:t>Mortality</a:t>
            </a:r>
          </a:p>
          <a:p>
            <a:pPr lvl="2">
              <a:spcBef>
                <a:spcPct val="25000"/>
              </a:spcBef>
            </a:pPr>
            <a:r>
              <a:rPr lang="en-US" sz="2000" dirty="0" smtClean="0"/>
              <a:t>Economic cost</a:t>
            </a:r>
          </a:p>
          <a:p>
            <a:pPr marL="746125" lvl="1" indent="-288925">
              <a:spcBef>
                <a:spcPct val="25000"/>
              </a:spcBef>
            </a:pPr>
            <a:r>
              <a:rPr lang="en-US" dirty="0" smtClean="0"/>
              <a:t>REDUCE POTENTIAL FOR RAPID SPREAD</a:t>
            </a:r>
          </a:p>
          <a:p>
            <a:pPr marL="746125" lvl="1" indent="-288925">
              <a:spcBef>
                <a:spcPct val="25000"/>
              </a:spcBef>
            </a:pPr>
            <a:r>
              <a:rPr lang="en-US" dirty="0" smtClean="0"/>
              <a:t>DEVELOP MORE FEASIBLE  CONTROL STRATEGIES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Public Health Microbiologist?</a:t>
            </a:r>
            <a:endParaRPr lang="en-US" dirty="0"/>
          </a:p>
        </p:txBody>
      </p:sp>
      <p:sp>
        <p:nvSpPr>
          <p:cNvPr id="3" name="Content Placeholder 2"/>
          <p:cNvSpPr>
            <a:spLocks noGrp="1"/>
          </p:cNvSpPr>
          <p:nvPr>
            <p:ph idx="1"/>
          </p:nvPr>
        </p:nvSpPr>
        <p:spPr>
          <a:xfrm>
            <a:off x="381000" y="1828800"/>
            <a:ext cx="8229600" cy="4389120"/>
          </a:xfrm>
        </p:spPr>
        <p:txBody>
          <a:bodyPr>
            <a:normAutofit lnSpcReduction="10000"/>
          </a:bodyPr>
          <a:lstStyle/>
          <a:p>
            <a:pPr>
              <a:lnSpc>
                <a:spcPct val="80000"/>
              </a:lnSpc>
              <a:buNone/>
            </a:pPr>
            <a:endParaRPr lang="en-US" sz="2800" dirty="0" smtClean="0"/>
          </a:p>
          <a:p>
            <a:pPr>
              <a:lnSpc>
                <a:spcPct val="80000"/>
              </a:lnSpc>
            </a:pPr>
            <a:r>
              <a:rPr lang="en-US" sz="2800" dirty="0" smtClean="0"/>
              <a:t>Public health microbiology </a:t>
            </a:r>
            <a:r>
              <a:rPr lang="en-US" sz="2800" b="1" dirty="0" smtClean="0"/>
              <a:t>cross-cuts </a:t>
            </a:r>
            <a:r>
              <a:rPr lang="en-US" sz="2800" dirty="0" smtClean="0"/>
              <a:t>several</a:t>
            </a:r>
            <a:r>
              <a:rPr lang="en-US" sz="2800" b="1" dirty="0" smtClean="0"/>
              <a:t> </a:t>
            </a:r>
            <a:r>
              <a:rPr lang="en-US" sz="2800" dirty="0" smtClean="0"/>
              <a:t>fields</a:t>
            </a:r>
          </a:p>
          <a:p>
            <a:pPr lvl="1">
              <a:lnSpc>
                <a:spcPct val="80000"/>
              </a:lnSpc>
            </a:pPr>
            <a:r>
              <a:rPr lang="en-US" dirty="0" smtClean="0"/>
              <a:t>Human, animal, food, water, &amp; environmental microbiology</a:t>
            </a:r>
          </a:p>
          <a:p>
            <a:pPr lvl="1">
              <a:lnSpc>
                <a:spcPct val="80000"/>
              </a:lnSpc>
            </a:pPr>
            <a:r>
              <a:rPr lang="en-US" dirty="0" smtClean="0"/>
              <a:t>Infectious diseases  are the main focus of PH labs</a:t>
            </a:r>
          </a:p>
          <a:p>
            <a:pPr lvl="1">
              <a:lnSpc>
                <a:spcPct val="80000"/>
              </a:lnSpc>
            </a:pPr>
            <a:endParaRPr lang="en-US" dirty="0" smtClean="0"/>
          </a:p>
          <a:p>
            <a:pPr>
              <a:lnSpc>
                <a:spcPct val="80000"/>
              </a:lnSpc>
              <a:buNone/>
            </a:pPr>
            <a:endParaRPr lang="en-US" sz="2800" dirty="0" smtClean="0"/>
          </a:p>
          <a:p>
            <a:pPr>
              <a:lnSpc>
                <a:spcPct val="80000"/>
              </a:lnSpc>
            </a:pPr>
            <a:r>
              <a:rPr lang="en-US" sz="2800" dirty="0" smtClean="0"/>
              <a:t>Public health microbiology laboratories roles </a:t>
            </a:r>
          </a:p>
          <a:p>
            <a:pPr lvl="1">
              <a:lnSpc>
                <a:spcPct val="80000"/>
              </a:lnSpc>
            </a:pPr>
            <a:r>
              <a:rPr lang="en-US" dirty="0" smtClean="0"/>
              <a:t>Detection &amp; monitoring outbreak response </a:t>
            </a:r>
          </a:p>
          <a:p>
            <a:pPr lvl="1">
              <a:lnSpc>
                <a:spcPct val="80000"/>
              </a:lnSpc>
            </a:pPr>
            <a:r>
              <a:rPr lang="en-US" dirty="0" smtClean="0"/>
              <a:t>Provide scientific evidence to </a:t>
            </a:r>
            <a:r>
              <a:rPr lang="en-US" b="1" dirty="0" smtClean="0"/>
              <a:t>prevent and control</a:t>
            </a:r>
            <a:r>
              <a:rPr lang="en-US" dirty="0" smtClean="0"/>
              <a:t> infectious diseases. </a:t>
            </a:r>
          </a:p>
          <a:p>
            <a:endParaRPr lang="en-US" dirty="0"/>
          </a:p>
        </p:txBody>
      </p:sp>
      <p:pic>
        <p:nvPicPr>
          <p:cNvPr id="4" name="Picture 6" descr="http://images.clipartof.com/thumbnails/1150729-Cartoon-Of-A-Male-Chemist-Scientist-Conducting-An-Experiment-Royalty-Free-Vector-Clipart.jpg"/>
          <p:cNvPicPr>
            <a:picLocks noChangeAspect="1" noChangeArrowheads="1"/>
          </p:cNvPicPr>
          <p:nvPr/>
        </p:nvPicPr>
        <p:blipFill>
          <a:blip r:embed="rId2"/>
          <a:srcRect b="14747"/>
          <a:stretch>
            <a:fillRect/>
          </a:stretch>
        </p:blipFill>
        <p:spPr bwMode="auto">
          <a:xfrm>
            <a:off x="6248400" y="228600"/>
            <a:ext cx="2362200" cy="178562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0" y="533400"/>
            <a:ext cx="9144000" cy="1143000"/>
          </a:xfrm>
          <a:noFill/>
        </p:spPr>
        <p:txBody>
          <a:bodyPr lIns="90488" tIns="44450" rIns="90488" bIns="44450" anchor="ctr">
            <a:normAutofit fontScale="90000"/>
          </a:bodyPr>
          <a:lstStyle/>
          <a:p>
            <a:pPr eaLnBrk="1" hangingPunct="1"/>
            <a:r>
              <a:rPr lang="en-GB" sz="4000" dirty="0" smtClean="0">
                <a:solidFill>
                  <a:schemeClr val="tx1"/>
                </a:solidFill>
              </a:rPr>
              <a:t>Key Tasks in Dealing with Emerging Diseases</a:t>
            </a:r>
          </a:p>
        </p:txBody>
      </p:sp>
      <p:sp>
        <p:nvSpPr>
          <p:cNvPr id="45060" name="Rectangle 3"/>
          <p:cNvSpPr>
            <a:spLocks noGrp="1" noChangeArrowheads="1"/>
          </p:cNvSpPr>
          <p:nvPr>
            <p:ph type="body" idx="1"/>
          </p:nvPr>
        </p:nvSpPr>
        <p:spPr>
          <a:xfrm>
            <a:off x="304800" y="2057400"/>
            <a:ext cx="8610600" cy="3962400"/>
          </a:xfrm>
        </p:spPr>
        <p:txBody>
          <a:bodyPr/>
          <a:lstStyle/>
          <a:p>
            <a:pPr eaLnBrk="1" hangingPunct="1">
              <a:lnSpc>
                <a:spcPct val="90000"/>
              </a:lnSpc>
            </a:pPr>
            <a:r>
              <a:rPr lang="en-GB" sz="2800" smtClean="0"/>
              <a:t>Surveillance at national, regional, global level</a:t>
            </a:r>
          </a:p>
          <a:p>
            <a:pPr lvl="1" eaLnBrk="1" hangingPunct="1">
              <a:lnSpc>
                <a:spcPct val="60000"/>
              </a:lnSpc>
            </a:pPr>
            <a:r>
              <a:rPr lang="en-GB" smtClean="0"/>
              <a:t>epidemiological, </a:t>
            </a:r>
          </a:p>
          <a:p>
            <a:pPr lvl="1" eaLnBrk="1" hangingPunct="1">
              <a:lnSpc>
                <a:spcPct val="60000"/>
              </a:lnSpc>
            </a:pPr>
            <a:r>
              <a:rPr lang="en-GB" smtClean="0"/>
              <a:t>laboratory</a:t>
            </a:r>
          </a:p>
          <a:p>
            <a:pPr lvl="1" eaLnBrk="1" hangingPunct="1">
              <a:lnSpc>
                <a:spcPct val="60000"/>
              </a:lnSpc>
            </a:pPr>
            <a:r>
              <a:rPr lang="en-GB" smtClean="0"/>
              <a:t>ecological</a:t>
            </a:r>
          </a:p>
          <a:p>
            <a:pPr lvl="1" eaLnBrk="1" hangingPunct="1">
              <a:lnSpc>
                <a:spcPct val="60000"/>
              </a:lnSpc>
            </a:pPr>
            <a:r>
              <a:rPr lang="en-GB" smtClean="0"/>
              <a:t>anthropological</a:t>
            </a:r>
          </a:p>
          <a:p>
            <a:pPr eaLnBrk="1" hangingPunct="1">
              <a:lnSpc>
                <a:spcPct val="90000"/>
              </a:lnSpc>
            </a:pPr>
            <a:r>
              <a:rPr lang="en-GB" sz="2800" smtClean="0"/>
              <a:t>Investigation and early control measures</a:t>
            </a:r>
          </a:p>
          <a:p>
            <a:pPr eaLnBrk="1" hangingPunct="1">
              <a:lnSpc>
                <a:spcPct val="90000"/>
              </a:lnSpc>
            </a:pPr>
            <a:r>
              <a:rPr lang="en-GB" sz="2800" smtClean="0"/>
              <a:t>Implement prevention measures</a:t>
            </a:r>
          </a:p>
          <a:p>
            <a:pPr lvl="1" eaLnBrk="1" hangingPunct="1">
              <a:lnSpc>
                <a:spcPct val="90000"/>
              </a:lnSpc>
            </a:pPr>
            <a:r>
              <a:rPr lang="en-GB" smtClean="0"/>
              <a:t>behavioural, political, environmental</a:t>
            </a:r>
          </a:p>
          <a:p>
            <a:pPr eaLnBrk="1" hangingPunct="1">
              <a:lnSpc>
                <a:spcPct val="90000"/>
              </a:lnSpc>
            </a:pPr>
            <a:r>
              <a:rPr lang="en-GB" sz="2800" smtClean="0"/>
              <a:t>Monitoring, evaluation</a:t>
            </a:r>
          </a:p>
        </p:txBody>
      </p:sp>
    </p:spTree>
  </p:cSld>
  <p:clrMapOvr>
    <a:masterClrMapping/>
  </p:clrMapOvr>
  <p:transition advTm="1112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90800"/>
            <a:ext cx="7772400" cy="1362456"/>
          </a:xfrm>
        </p:spPr>
        <p:txBody>
          <a:bodyPr/>
          <a:lstStyle/>
          <a:p>
            <a:r>
              <a:rPr smtClean="0"/>
              <a:t>Real-Life Examples of PH Laboratories in Action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143000" y="990600"/>
            <a:ext cx="8001000" cy="838200"/>
          </a:xfrm>
        </p:spPr>
        <p:txBody>
          <a:bodyPr>
            <a:normAutofit fontScale="90000"/>
          </a:bodyPr>
          <a:lstStyle/>
          <a:p>
            <a:pPr eaLnBrk="1" hangingPunct="1"/>
            <a:r>
              <a:rPr lang="en-US" sz="3600" b="1" smtClean="0">
                <a:solidFill>
                  <a:schemeClr val="tx1"/>
                </a:solidFill>
              </a:rPr>
              <a:t/>
            </a:r>
            <a:br>
              <a:rPr lang="en-US" sz="3600" b="1" smtClean="0">
                <a:solidFill>
                  <a:schemeClr val="tx1"/>
                </a:solidFill>
              </a:rPr>
            </a:br>
            <a:r>
              <a:rPr lang="en-US" sz="3600" b="1" smtClean="0">
                <a:solidFill>
                  <a:schemeClr val="tx1"/>
                </a:solidFill>
              </a:rPr>
              <a:t/>
            </a:r>
            <a:br>
              <a:rPr lang="en-US" sz="3600" b="1" smtClean="0">
                <a:solidFill>
                  <a:schemeClr val="tx1"/>
                </a:solidFill>
              </a:rPr>
            </a:br>
            <a:r>
              <a:rPr lang="en-US" sz="3600" b="1" smtClean="0">
                <a:solidFill>
                  <a:schemeClr val="tx1"/>
                </a:solidFill>
              </a:rPr>
              <a:t/>
            </a:r>
            <a:br>
              <a:rPr lang="en-US" sz="3600" b="1" smtClean="0">
                <a:solidFill>
                  <a:schemeClr val="tx1"/>
                </a:solidFill>
              </a:rPr>
            </a:br>
            <a:r>
              <a:rPr lang="en-US" sz="3600" b="1" smtClean="0">
                <a:solidFill>
                  <a:schemeClr val="tx1"/>
                </a:solidFill>
              </a:rPr>
              <a:t/>
            </a:r>
            <a:br>
              <a:rPr lang="en-US" sz="3600" b="1" smtClean="0">
                <a:solidFill>
                  <a:schemeClr val="tx1"/>
                </a:solidFill>
              </a:rPr>
            </a:br>
            <a:r>
              <a:rPr lang="en-US" sz="3600" b="1" smtClean="0">
                <a:solidFill>
                  <a:schemeClr val="tx1"/>
                </a:solidFill>
              </a:rPr>
              <a:t/>
            </a:r>
            <a:br>
              <a:rPr lang="en-US" sz="3600" b="1" smtClean="0">
                <a:solidFill>
                  <a:schemeClr val="tx1"/>
                </a:solidFill>
              </a:rPr>
            </a:br>
            <a:r>
              <a:rPr lang="en-US" sz="3600" smtClean="0"/>
              <a:t>SARS: The First Emerging Infectious Disease Of The 21st Century </a:t>
            </a:r>
            <a:br>
              <a:rPr lang="en-US" sz="3600" smtClean="0"/>
            </a:br>
            <a:endParaRPr lang="en-US" sz="3600" smtClean="0"/>
          </a:p>
        </p:txBody>
      </p:sp>
      <p:graphicFrame>
        <p:nvGraphicFramePr>
          <p:cNvPr id="1026" name="Object 3"/>
          <p:cNvGraphicFramePr>
            <a:graphicFrameLocks noChangeAspect="1"/>
          </p:cNvGraphicFramePr>
          <p:nvPr/>
        </p:nvGraphicFramePr>
        <p:xfrm>
          <a:off x="381000" y="2286000"/>
          <a:ext cx="5884863" cy="4114800"/>
        </p:xfrm>
        <a:graphic>
          <a:graphicData uri="http://schemas.openxmlformats.org/presentationml/2006/ole">
            <p:oleObj spid="_x0000_s60418" name="Slide" r:id="rId4" imgW="2624264" imgH="1969139" progId="PowerPoint.Slide.8">
              <p:embed/>
            </p:oleObj>
          </a:graphicData>
        </a:graphic>
      </p:graphicFrame>
      <p:sp>
        <p:nvSpPr>
          <p:cNvPr id="1029" name="Rectangle 4"/>
          <p:cNvSpPr>
            <a:spLocks noChangeArrowheads="1"/>
          </p:cNvSpPr>
          <p:nvPr/>
        </p:nvSpPr>
        <p:spPr bwMode="auto">
          <a:xfrm>
            <a:off x="0" y="3141663"/>
            <a:ext cx="1789113" cy="274637"/>
          </a:xfrm>
          <a:prstGeom prst="rect">
            <a:avLst/>
          </a:prstGeom>
          <a:noFill/>
          <a:ln w="9525">
            <a:noFill/>
            <a:miter lim="800000"/>
            <a:headEnd/>
            <a:tailEnd/>
          </a:ln>
        </p:spPr>
        <p:txBody>
          <a:bodyPr wrap="none" anchor="ctr">
            <a:spAutoFit/>
          </a:bodyPr>
          <a:lstStyle/>
          <a:p>
            <a:r>
              <a:rPr lang="en-US" sz="1200">
                <a:cs typeface="Times New Roman" pitchFamily="18" charset="0"/>
              </a:rPr>
              <a:t>		</a:t>
            </a:r>
            <a:endParaRPr lang="en-US" sz="2400">
              <a:latin typeface="Times New Roman" pitchFamily="18" charset="0"/>
              <a:cs typeface="Times New Roman" pitchFamily="18" charset="0"/>
            </a:endParaRPr>
          </a:p>
        </p:txBody>
      </p:sp>
      <p:sp>
        <p:nvSpPr>
          <p:cNvPr id="1030" name="Rectangle 5"/>
          <p:cNvSpPr>
            <a:spLocks noChangeArrowheads="1"/>
          </p:cNvSpPr>
          <p:nvPr/>
        </p:nvSpPr>
        <p:spPr bwMode="auto">
          <a:xfrm>
            <a:off x="0" y="5159375"/>
            <a:ext cx="192088" cy="244475"/>
          </a:xfrm>
          <a:prstGeom prst="rect">
            <a:avLst/>
          </a:prstGeom>
          <a:noFill/>
          <a:ln w="9525">
            <a:noFill/>
            <a:miter lim="800000"/>
            <a:headEnd/>
            <a:tailEnd/>
          </a:ln>
        </p:spPr>
        <p:txBody>
          <a:bodyPr wrap="none" anchor="ctr">
            <a:spAutoFit/>
          </a:bodyPr>
          <a:lstStyle/>
          <a:p>
            <a:r>
              <a:rPr lang="en-US" sz="1000">
                <a:latin typeface="Times New Roman" pitchFamily="18" charset="0"/>
                <a:cs typeface="Arial" charset="0"/>
              </a:rPr>
              <a:t> </a:t>
            </a:r>
            <a:endParaRPr lang="en-US" sz="2400">
              <a:latin typeface="Times New Roman" pitchFamily="18" charset="0"/>
              <a:cs typeface="Arial" charset="0"/>
            </a:endParaRPr>
          </a:p>
        </p:txBody>
      </p:sp>
      <p:sp>
        <p:nvSpPr>
          <p:cNvPr id="1031" name="Rectangle 6"/>
          <p:cNvSpPr>
            <a:spLocks noChangeArrowheads="1"/>
          </p:cNvSpPr>
          <p:nvPr/>
        </p:nvSpPr>
        <p:spPr bwMode="auto">
          <a:xfrm>
            <a:off x="439738" y="1752600"/>
            <a:ext cx="8162925" cy="304800"/>
          </a:xfrm>
          <a:prstGeom prst="rect">
            <a:avLst/>
          </a:prstGeom>
          <a:noFill/>
          <a:ln w="12700">
            <a:noFill/>
            <a:miter lim="800000"/>
            <a:headEnd/>
            <a:tailEnd/>
          </a:ln>
        </p:spPr>
        <p:txBody>
          <a:bodyPr>
            <a:spAutoFit/>
          </a:bodyPr>
          <a:lstStyle/>
          <a:p>
            <a:pPr algn="ctr"/>
            <a:r>
              <a:rPr lang="en-GB" sz="1400" b="1">
                <a:solidFill>
                  <a:srgbClr val="FF0000"/>
                </a:solidFill>
                <a:latin typeface="Verdana" pitchFamily="34" charset="0"/>
                <a:cs typeface="Arial" charset="0"/>
              </a:rPr>
              <a:t>No infectious disease has spread so fast and far as SARS did in 2003</a:t>
            </a:r>
            <a:endParaRPr lang="en-US" sz="1400" b="1">
              <a:solidFill>
                <a:srgbClr val="FF0000"/>
              </a:solidFill>
              <a:latin typeface="Verdana" pitchFamily="34" charset="0"/>
              <a:cs typeface="Arial" charset="0"/>
            </a:endParaRPr>
          </a:p>
        </p:txBody>
      </p:sp>
      <p:pic>
        <p:nvPicPr>
          <p:cNvPr id="1032" name="Picture 7"/>
          <p:cNvPicPr>
            <a:picLocks noChangeAspect="1" noChangeArrowheads="1"/>
          </p:cNvPicPr>
          <p:nvPr/>
        </p:nvPicPr>
        <p:blipFill>
          <a:blip r:embed="rId5"/>
          <a:srcRect/>
          <a:stretch>
            <a:fillRect/>
          </a:stretch>
        </p:blipFill>
        <p:spPr bwMode="auto">
          <a:xfrm>
            <a:off x="6535738" y="2590800"/>
            <a:ext cx="2336800" cy="3054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CNN, 4 Oct 2007</a:t>
            </a:r>
          </a:p>
          <a:p>
            <a:endParaRPr lang="en-US" dirty="0"/>
          </a:p>
        </p:txBody>
      </p:sp>
      <p:graphicFrame>
        <p:nvGraphicFramePr>
          <p:cNvPr id="40961" name="Object 1"/>
          <p:cNvGraphicFramePr>
            <a:graphicFrameLocks noChangeAspect="1"/>
          </p:cNvGraphicFramePr>
          <p:nvPr/>
        </p:nvGraphicFramePr>
        <p:xfrm>
          <a:off x="533400" y="152400"/>
          <a:ext cx="7848600" cy="6382564"/>
        </p:xfrm>
        <a:graphic>
          <a:graphicData uri="http://schemas.openxmlformats.org/presentationml/2006/ole">
            <p:oleObj spid="_x0000_s40961" name="Bitmap Image" r:id="rId3" imgW="5761905" imgH="5057143" progId="PBrush">
              <p:embed/>
            </p:oleObj>
          </a:graphicData>
        </a:graphic>
      </p:graphicFrame>
      <p:sp>
        <p:nvSpPr>
          <p:cNvPr id="5" name="Rectangle 4"/>
          <p:cNvSpPr/>
          <p:nvPr/>
        </p:nvSpPr>
        <p:spPr>
          <a:xfrm>
            <a:off x="6858000" y="6248400"/>
            <a:ext cx="1871474" cy="369332"/>
          </a:xfrm>
          <a:prstGeom prst="rect">
            <a:avLst/>
          </a:prstGeom>
        </p:spPr>
        <p:txBody>
          <a:bodyPr wrap="none">
            <a:spAutoFit/>
          </a:bodyPr>
          <a:lstStyle/>
          <a:p>
            <a:pPr eaLnBrk="0" hangingPunct="0">
              <a:spcBef>
                <a:spcPct val="50000"/>
              </a:spcBef>
            </a:pPr>
            <a:r>
              <a:rPr lang="en-US" dirty="0" smtClean="0"/>
              <a:t>CNN, 4 Oct 2007</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4"/>
          <p:cNvPicPr>
            <a:picLocks noChangeAspect="1" noChangeArrowheads="1"/>
          </p:cNvPicPr>
          <p:nvPr/>
        </p:nvPicPr>
        <p:blipFill>
          <a:blip r:embed="rId2"/>
          <a:srcRect/>
          <a:stretch>
            <a:fillRect/>
          </a:stretch>
        </p:blipFill>
        <p:spPr bwMode="auto">
          <a:xfrm>
            <a:off x="457200" y="381000"/>
            <a:ext cx="8077200" cy="5943679"/>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bwMode="auto">
          <a:xfrm>
            <a:off x="304800" y="304800"/>
            <a:ext cx="7457143" cy="961905"/>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228600" y="1447800"/>
            <a:ext cx="7570788" cy="3314700"/>
          </a:xfrm>
          <a:prstGeom prst="rect">
            <a:avLst/>
          </a:prstGeom>
          <a:noFill/>
        </p:spPr>
      </p:pic>
      <p:pic>
        <p:nvPicPr>
          <p:cNvPr id="6" name="Picture 5"/>
          <p:cNvPicPr>
            <a:picLocks noChangeAspect="1" noChangeArrowheads="1"/>
          </p:cNvPicPr>
          <p:nvPr/>
        </p:nvPicPr>
        <p:blipFill>
          <a:blip r:embed="rId4"/>
          <a:srcRect/>
          <a:stretch>
            <a:fillRect/>
          </a:stretch>
        </p:blipFill>
        <p:spPr bwMode="auto">
          <a:xfrm>
            <a:off x="457200" y="4648200"/>
            <a:ext cx="7659688" cy="1771650"/>
          </a:xfrm>
          <a:prstGeom prst="rect">
            <a:avLst/>
          </a:prstGeom>
          <a:noFill/>
        </p:spPr>
      </p:pic>
      <p:sp>
        <p:nvSpPr>
          <p:cNvPr id="7" name="Rectangle 6"/>
          <p:cNvSpPr/>
          <p:nvPr/>
        </p:nvSpPr>
        <p:spPr>
          <a:xfrm>
            <a:off x="4800600" y="6248400"/>
            <a:ext cx="2678234" cy="369332"/>
          </a:xfrm>
          <a:prstGeom prst="rect">
            <a:avLst/>
          </a:prstGeom>
        </p:spPr>
        <p:txBody>
          <a:bodyPr wrap="none">
            <a:spAutoFit/>
          </a:bodyPr>
          <a:lstStyle/>
          <a:p>
            <a:pPr>
              <a:spcBef>
                <a:spcPct val="50000"/>
              </a:spcBef>
            </a:pPr>
            <a:r>
              <a:rPr lang="en-US" dirty="0" smtClean="0"/>
              <a:t>LA Times, 31 August 2010</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458200" cy="6400800"/>
          </a:xfrm>
        </p:spPr>
        <p:txBody>
          <a:bodyPr>
            <a:normAutofit/>
          </a:bodyPr>
          <a:lstStyle/>
          <a:p>
            <a:r>
              <a:rPr lang="en-US" dirty="0" smtClean="0"/>
              <a:t>In 2006, </a:t>
            </a:r>
            <a:r>
              <a:rPr lang="en-US" b="1" dirty="0" smtClean="0"/>
              <a:t>bagged fresh spinach </a:t>
            </a:r>
            <a:r>
              <a:rPr lang="en-US" dirty="0" smtClean="0"/>
              <a:t>contaminated with </a:t>
            </a:r>
            <a:r>
              <a:rPr lang="en-US" i="1" dirty="0" smtClean="0"/>
              <a:t>Escherichia</a:t>
            </a:r>
            <a:r>
              <a:rPr lang="en-US" i="1" baseline="30000" dirty="0" smtClean="0"/>
              <a:t> </a:t>
            </a:r>
            <a:r>
              <a:rPr lang="en-US" i="1" dirty="0" smtClean="0"/>
              <a:t>coli</a:t>
            </a:r>
            <a:r>
              <a:rPr lang="en-US" dirty="0" smtClean="0"/>
              <a:t> O157:H7 caused about </a:t>
            </a:r>
            <a:r>
              <a:rPr lang="en-US" b="1" dirty="0" smtClean="0"/>
              <a:t>200 cases </a:t>
            </a:r>
            <a:r>
              <a:rPr lang="en-US" dirty="0" smtClean="0"/>
              <a:t>of confirmed illness in</a:t>
            </a:r>
            <a:r>
              <a:rPr lang="en-US" baseline="30000" dirty="0" smtClean="0"/>
              <a:t> </a:t>
            </a:r>
            <a:r>
              <a:rPr lang="en-US" dirty="0" smtClean="0"/>
              <a:t>the US and at </a:t>
            </a:r>
            <a:r>
              <a:rPr lang="en-US" b="1" dirty="0" smtClean="0"/>
              <a:t>least 3 deaths</a:t>
            </a:r>
            <a:r>
              <a:rPr lang="en-US" dirty="0" smtClean="0"/>
              <a:t>. </a:t>
            </a:r>
          </a:p>
          <a:p>
            <a:r>
              <a:rPr lang="en-US" dirty="0" smtClean="0"/>
              <a:t>An investigation traced</a:t>
            </a:r>
            <a:r>
              <a:rPr lang="en-US" baseline="30000" dirty="0" smtClean="0"/>
              <a:t> </a:t>
            </a:r>
            <a:r>
              <a:rPr lang="en-US" dirty="0" smtClean="0"/>
              <a:t>the source to domesticated animals, wildlife, and environmental factors. </a:t>
            </a:r>
          </a:p>
          <a:p>
            <a:r>
              <a:rPr lang="en-US" dirty="0" err="1" smtClean="0"/>
              <a:t>Laboratorians</a:t>
            </a:r>
            <a:r>
              <a:rPr lang="en-US" dirty="0" smtClean="0"/>
              <a:t> found genetically</a:t>
            </a:r>
            <a:r>
              <a:rPr lang="en-US" baseline="30000" dirty="0" smtClean="0"/>
              <a:t> </a:t>
            </a:r>
            <a:r>
              <a:rPr lang="en-US" dirty="0" smtClean="0"/>
              <a:t>identical strains of </a:t>
            </a:r>
            <a:r>
              <a:rPr lang="en-US" i="1" dirty="0" err="1" smtClean="0"/>
              <a:t>E.coli</a:t>
            </a:r>
            <a:r>
              <a:rPr lang="en-US" dirty="0" smtClean="0"/>
              <a:t> in both </a:t>
            </a:r>
            <a:r>
              <a:rPr lang="en-US" b="1" dirty="0" smtClean="0"/>
              <a:t>cattle</a:t>
            </a:r>
            <a:r>
              <a:rPr lang="en-US" dirty="0" smtClean="0"/>
              <a:t> raised near the spinach and in </a:t>
            </a:r>
            <a:r>
              <a:rPr lang="en-US" b="1" dirty="0" smtClean="0"/>
              <a:t>wild hogs</a:t>
            </a:r>
            <a:r>
              <a:rPr lang="en-US" dirty="0" smtClean="0"/>
              <a:t>. </a:t>
            </a:r>
          </a:p>
          <a:p>
            <a:r>
              <a:rPr lang="en-US" dirty="0" smtClean="0"/>
              <a:t>Ecologists and hydrologists</a:t>
            </a:r>
            <a:r>
              <a:rPr lang="en-US" baseline="30000" dirty="0" smtClean="0"/>
              <a:t> </a:t>
            </a:r>
            <a:r>
              <a:rPr lang="en-US" dirty="0" smtClean="0"/>
              <a:t>explained that </a:t>
            </a:r>
            <a:r>
              <a:rPr lang="en-US" b="1" dirty="0" smtClean="0"/>
              <a:t>unusual weather conditions </a:t>
            </a:r>
            <a:r>
              <a:rPr lang="en-US" dirty="0" smtClean="0"/>
              <a:t>allowed animal</a:t>
            </a:r>
            <a:r>
              <a:rPr lang="en-US" baseline="30000" dirty="0" smtClean="0"/>
              <a:t> </a:t>
            </a:r>
            <a:r>
              <a:rPr lang="en-US" i="1" dirty="0" smtClean="0"/>
              <a:t>E. coli</a:t>
            </a:r>
            <a:r>
              <a:rPr lang="en-US" dirty="0" smtClean="0"/>
              <a:t> tainted feces to contaminate ground water</a:t>
            </a:r>
            <a:r>
              <a:rPr lang="en-US" baseline="30000" dirty="0" smtClean="0"/>
              <a:t> </a:t>
            </a:r>
            <a:r>
              <a:rPr lang="en-US" dirty="0" smtClean="0"/>
              <a:t>and the irrigation system on the affected farm.</a:t>
            </a:r>
          </a:p>
          <a:p>
            <a:r>
              <a:rPr lang="en-US" i="1" dirty="0" smtClean="0"/>
              <a:t>JAMA. </a:t>
            </a:r>
            <a:r>
              <a:rPr lang="en-US" dirty="0" smtClean="0"/>
              <a:t>2010;303(2):117-124</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thecommonsenseshow.com/siteupload/2014/07/houston-news-13-article-on-ebola.jpg"/>
          <p:cNvPicPr/>
          <p:nvPr/>
        </p:nvPicPr>
        <p:blipFill>
          <a:blip r:embed="rId2"/>
          <a:srcRect l="12654" t="47035" r="41650" b="19427"/>
          <a:stretch>
            <a:fillRect/>
          </a:stretch>
        </p:blipFill>
        <p:spPr bwMode="auto">
          <a:xfrm rot="20346339">
            <a:off x="552171" y="2234595"/>
            <a:ext cx="3505200" cy="2033516"/>
          </a:xfrm>
          <a:prstGeom prst="rect">
            <a:avLst/>
          </a:prstGeom>
          <a:noFill/>
          <a:ln w="9525">
            <a:noFill/>
            <a:miter lim="800000"/>
            <a:headEnd/>
            <a:tailEnd/>
          </a:ln>
        </p:spPr>
      </p:pic>
      <p:pic>
        <p:nvPicPr>
          <p:cNvPr id="6" name="Picture 5" descr="http://www.theblaze.com/wp-content/uploads/2014/08/ebola_1.jpeg"/>
          <p:cNvPicPr/>
          <p:nvPr/>
        </p:nvPicPr>
        <p:blipFill>
          <a:blip r:embed="rId3"/>
          <a:srcRect t="17796" r="44765" b="29492"/>
          <a:stretch>
            <a:fillRect/>
          </a:stretch>
        </p:blipFill>
        <p:spPr bwMode="auto">
          <a:xfrm rot="1037052">
            <a:off x="4601424" y="1406601"/>
            <a:ext cx="3510023" cy="2354696"/>
          </a:xfrm>
          <a:prstGeom prst="rect">
            <a:avLst/>
          </a:prstGeom>
          <a:noFill/>
          <a:ln w="9525">
            <a:noFill/>
            <a:miter lim="800000"/>
            <a:headEnd/>
            <a:tailEnd/>
          </a:ln>
        </p:spPr>
      </p:pic>
      <p:pic>
        <p:nvPicPr>
          <p:cNvPr id="7" name="Picture 6" descr="http://www.newscorpse.com/Pix/FoxNews/foxnews-defeats-ebola.jpg"/>
          <p:cNvPicPr/>
          <p:nvPr/>
        </p:nvPicPr>
        <p:blipFill>
          <a:blip r:embed="rId4"/>
          <a:srcRect/>
          <a:stretch>
            <a:fillRect/>
          </a:stretch>
        </p:blipFill>
        <p:spPr bwMode="auto">
          <a:xfrm>
            <a:off x="2514600" y="3657600"/>
            <a:ext cx="4724400" cy="2819400"/>
          </a:xfrm>
          <a:prstGeom prst="rect">
            <a:avLst/>
          </a:prstGeom>
          <a:noFill/>
          <a:ln w="9525">
            <a:noFill/>
            <a:miter lim="800000"/>
            <a:headEnd/>
            <a:tailEnd/>
          </a:ln>
        </p:spPr>
      </p:pic>
      <p:pic>
        <p:nvPicPr>
          <p:cNvPr id="9" name="Picture 8" descr="https://onenationsecho.files.wordpress.com/2014/05/ebola.jpg?w=500&amp;h=372&amp;crop=1"/>
          <p:cNvPicPr/>
          <p:nvPr/>
        </p:nvPicPr>
        <p:blipFill>
          <a:blip r:embed="rId5"/>
          <a:srcRect/>
          <a:stretch>
            <a:fillRect/>
          </a:stretch>
        </p:blipFill>
        <p:spPr bwMode="auto">
          <a:xfrm>
            <a:off x="1981200" y="609600"/>
            <a:ext cx="306736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EBOLA</a:t>
            </a:r>
            <a:endParaRPr lang="en-US" dirty="0"/>
          </a:p>
        </p:txBody>
      </p:sp>
      <p:sp>
        <p:nvSpPr>
          <p:cNvPr id="3" name="Content Placeholder 2"/>
          <p:cNvSpPr>
            <a:spLocks noGrp="1"/>
          </p:cNvSpPr>
          <p:nvPr>
            <p:ph idx="1"/>
          </p:nvPr>
        </p:nvSpPr>
        <p:spPr>
          <a:xfrm>
            <a:off x="457200" y="1066800"/>
            <a:ext cx="8229600" cy="5486400"/>
          </a:xfrm>
        </p:spPr>
        <p:txBody>
          <a:bodyPr>
            <a:normAutofit/>
          </a:bodyPr>
          <a:lstStyle/>
          <a:p>
            <a:pPr fontAlgn="base"/>
            <a:r>
              <a:rPr lang="en-US" dirty="0" smtClean="0"/>
              <a:t>The Ebola outbreak in West Africa was first reported in March 2014</a:t>
            </a:r>
          </a:p>
          <a:p>
            <a:pPr lvl="1" fontAlgn="base"/>
            <a:r>
              <a:rPr lang="en-US" dirty="0" smtClean="0"/>
              <a:t>Rapidly became the deadliest occurrence of the disease since its discovery in 1976.</a:t>
            </a:r>
          </a:p>
          <a:p>
            <a:pPr lvl="1" fontAlgn="base"/>
            <a:r>
              <a:rPr lang="en-US" dirty="0" smtClean="0"/>
              <a:t>Killed five times more than all other known Ebola outbreaks combined.</a:t>
            </a:r>
          </a:p>
          <a:p>
            <a:pPr lvl="1" fontAlgn="base">
              <a:buNone/>
            </a:pPr>
            <a:endParaRPr lang="en-US" dirty="0" smtClean="0"/>
          </a:p>
          <a:p>
            <a:pPr fontAlgn="base"/>
            <a:r>
              <a:rPr lang="en-US" dirty="0" smtClean="0"/>
              <a:t>The total number of reported cases is about 28,637.</a:t>
            </a:r>
          </a:p>
          <a:p>
            <a:pPr fontAlgn="base">
              <a:buNone/>
            </a:pPr>
            <a:endParaRPr lang="en-US" dirty="0" smtClean="0"/>
          </a:p>
          <a:p>
            <a:pPr algn="just" fontAlgn="base"/>
            <a:r>
              <a:rPr lang="en-US" dirty="0" smtClean="0"/>
              <a:t>The World Health Organization declared the last of the countries affected, Liberia, to be Ebola-free on January 13, 2016.</a:t>
            </a:r>
          </a:p>
          <a:p>
            <a:pPr fontAlgn="base"/>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b="1" dirty="0" smtClean="0"/>
              <a:t>Ebola deaths</a:t>
            </a:r>
            <a:br>
              <a:rPr lang="en-US" b="1" dirty="0" smtClean="0"/>
            </a:br>
            <a:endParaRPr lang="en-US" dirty="0"/>
          </a:p>
        </p:txBody>
      </p:sp>
      <p:sp>
        <p:nvSpPr>
          <p:cNvPr id="3" name="Content Placeholder 2"/>
          <p:cNvSpPr>
            <a:spLocks noGrp="1"/>
          </p:cNvSpPr>
          <p:nvPr>
            <p:ph idx="1"/>
          </p:nvPr>
        </p:nvSpPr>
        <p:spPr>
          <a:xfrm>
            <a:off x="304800" y="1066800"/>
            <a:ext cx="8534400" cy="5410200"/>
          </a:xfrm>
        </p:spPr>
        <p:txBody>
          <a:bodyPr>
            <a:normAutofit lnSpcReduction="10000"/>
          </a:bodyPr>
          <a:lstStyle/>
          <a:p>
            <a:pPr fontAlgn="base">
              <a:lnSpc>
                <a:spcPct val="150000"/>
              </a:lnSpc>
            </a:pPr>
            <a:r>
              <a:rPr lang="en-US" b="1" dirty="0" smtClean="0"/>
              <a:t>As of January 13, 2016 - 11,315 </a:t>
            </a:r>
            <a:r>
              <a:rPr lang="en-US" dirty="0" smtClean="0"/>
              <a:t>Deaths - probable, confirmed and suspected (Includes one in the US and six in Mali)</a:t>
            </a:r>
          </a:p>
          <a:p>
            <a:pPr lvl="1" fontAlgn="base">
              <a:lnSpc>
                <a:spcPct val="150000"/>
              </a:lnSpc>
            </a:pPr>
            <a:r>
              <a:rPr lang="en-US" b="1" dirty="0" smtClean="0"/>
              <a:t>4,809</a:t>
            </a:r>
            <a:r>
              <a:rPr lang="en-US" dirty="0" smtClean="0"/>
              <a:t> Liberia</a:t>
            </a:r>
          </a:p>
          <a:p>
            <a:pPr lvl="1" fontAlgn="base">
              <a:lnSpc>
                <a:spcPct val="150000"/>
              </a:lnSpc>
            </a:pPr>
            <a:r>
              <a:rPr lang="en-US" b="1" dirty="0" smtClean="0"/>
              <a:t>3,955</a:t>
            </a:r>
            <a:r>
              <a:rPr lang="en-US" dirty="0" smtClean="0"/>
              <a:t> Sierra Leone</a:t>
            </a:r>
          </a:p>
          <a:p>
            <a:pPr lvl="1" fontAlgn="base">
              <a:lnSpc>
                <a:spcPct val="150000"/>
              </a:lnSpc>
            </a:pPr>
            <a:r>
              <a:rPr lang="en-US" b="1" dirty="0" smtClean="0"/>
              <a:t>2,536</a:t>
            </a:r>
            <a:r>
              <a:rPr lang="en-US" dirty="0" smtClean="0"/>
              <a:t> Guinea</a:t>
            </a:r>
          </a:p>
          <a:p>
            <a:pPr lvl="1" fontAlgn="base">
              <a:lnSpc>
                <a:spcPct val="150000"/>
              </a:lnSpc>
            </a:pPr>
            <a:r>
              <a:rPr lang="en-US" b="1" dirty="0" smtClean="0"/>
              <a:t>8</a:t>
            </a:r>
            <a:r>
              <a:rPr lang="en-US" dirty="0" smtClean="0"/>
              <a:t> Nigeria</a:t>
            </a:r>
          </a:p>
          <a:p>
            <a:pPr>
              <a:lnSpc>
                <a:spcPct val="150000"/>
              </a:lnSpc>
            </a:pPr>
            <a:r>
              <a:rPr lang="en-US" b="1" dirty="0" smtClean="0"/>
              <a:t>The WHO has warned that West Africa may see flare-ups of the virus!!!</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Role of PH Microbiologist</a:t>
            </a:r>
            <a:endParaRPr lang="en-US" dirty="0"/>
          </a:p>
        </p:txBody>
      </p:sp>
      <p:sp>
        <p:nvSpPr>
          <p:cNvPr id="3" name="Content Placeholder 2"/>
          <p:cNvSpPr>
            <a:spLocks noGrp="1"/>
          </p:cNvSpPr>
          <p:nvPr>
            <p:ph idx="1"/>
          </p:nvPr>
        </p:nvSpPr>
        <p:spPr>
          <a:xfrm>
            <a:off x="304800" y="1219200"/>
            <a:ext cx="8229600" cy="4389120"/>
          </a:xfrm>
        </p:spPr>
        <p:txBody>
          <a:bodyPr>
            <a:normAutofit lnSpcReduction="10000"/>
          </a:bodyPr>
          <a:lstStyle/>
          <a:p>
            <a:r>
              <a:rPr lang="en-US" dirty="0" smtClean="0"/>
              <a:t>Their priority is to controlling epidemics and pandemics</a:t>
            </a:r>
          </a:p>
          <a:p>
            <a:r>
              <a:rPr lang="en-US" dirty="0" smtClean="0"/>
              <a:t>Contribute to the prevention of communicable diseases, such as tuberculosis, plague, diphtheria, rabies, </a:t>
            </a:r>
            <a:r>
              <a:rPr lang="en-US" dirty="0" err="1" smtClean="0"/>
              <a:t>foodborne</a:t>
            </a:r>
            <a:r>
              <a:rPr lang="en-US" dirty="0" smtClean="0"/>
              <a:t> illnesses and sexually transmitted diseases, by observing and researching the relationships between microorganisms, diseases and public health</a:t>
            </a:r>
          </a:p>
          <a:p>
            <a:r>
              <a:rPr lang="en-US" dirty="0" smtClean="0"/>
              <a:t>Trace the origins of outbreaks or monitor prevalence and spread of diseases already endemic in a community,</a:t>
            </a:r>
            <a:endParaRPr lang="en-US" dirty="0"/>
          </a:p>
        </p:txBody>
      </p:sp>
      <p:pic>
        <p:nvPicPr>
          <p:cNvPr id="4" name="Picture 4" descr="http://images.clipartof.com/thumbnails/1107354-Clipart-Happy-Scientist-Woman-Holding-Up-A-Beaker-Over-Stripes-Royalty-Free-Vector-Illustration.jpg"/>
          <p:cNvPicPr>
            <a:picLocks noChangeAspect="1" noChangeArrowheads="1"/>
          </p:cNvPicPr>
          <p:nvPr/>
        </p:nvPicPr>
        <p:blipFill>
          <a:blip r:embed="rId2"/>
          <a:srcRect b="16186"/>
          <a:stretch>
            <a:fillRect/>
          </a:stretch>
        </p:blipFill>
        <p:spPr bwMode="auto">
          <a:xfrm>
            <a:off x="3352800" y="4983734"/>
            <a:ext cx="2057400" cy="163242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IKA VIRUS INFECTION&#10;emerging public health concern&#10;Dr.T.V.Rao MD&#10;01-02-2016 Dr.T.V.Rao MD @ Rao's Microbiology on Faceboo..."/>
          <p:cNvPicPr>
            <a:picLocks noGrp="1"/>
          </p:cNvPicPr>
          <p:nvPr>
            <p:ph idx="1"/>
          </p:nvPr>
        </p:nvPicPr>
        <p:blipFill>
          <a:blip r:embed="rId2"/>
          <a:srcRect t="20589" b="48213"/>
          <a:stretch>
            <a:fillRect/>
          </a:stretch>
        </p:blipFill>
        <p:spPr bwMode="auto">
          <a:xfrm>
            <a:off x="1371600" y="2819400"/>
            <a:ext cx="6324600" cy="1447800"/>
          </a:xfrm>
          <a:prstGeom prst="rect">
            <a:avLst/>
          </a:prstGeom>
          <a:noFill/>
          <a:ln w="9525">
            <a:noFill/>
            <a:miter lim="800000"/>
            <a:headEnd/>
            <a:tailEnd/>
          </a:ln>
        </p:spPr>
      </p:pic>
      <p:pic>
        <p:nvPicPr>
          <p:cNvPr id="5" name="Picture 4" descr="http://i.dailymail.co.uk/i/pix/2016/01/26/article-P-f17858b5-b23e-4edf-858c-4a19af579d0b-25RGPv5GdY439526aa4ef63f56cb-642_634x356.jpg"/>
          <p:cNvPicPr/>
          <p:nvPr/>
        </p:nvPicPr>
        <p:blipFill>
          <a:blip r:embed="rId3"/>
          <a:srcRect/>
          <a:stretch>
            <a:fillRect/>
          </a:stretch>
        </p:blipFill>
        <p:spPr bwMode="auto">
          <a:xfrm>
            <a:off x="4343400" y="762000"/>
            <a:ext cx="3569174" cy="2019140"/>
          </a:xfrm>
          <a:prstGeom prst="rect">
            <a:avLst/>
          </a:prstGeom>
          <a:noFill/>
          <a:ln w="9525">
            <a:noFill/>
            <a:miter lim="800000"/>
            <a:headEnd/>
            <a:tailEnd/>
          </a:ln>
        </p:spPr>
      </p:pic>
      <p:pic>
        <p:nvPicPr>
          <p:cNvPr id="6" name="Picture 5" descr="http://medbuzztoday.com/wp-content/uploads/2016/01/ika-resize.jpg"/>
          <p:cNvPicPr/>
          <p:nvPr/>
        </p:nvPicPr>
        <p:blipFill>
          <a:blip r:embed="rId4"/>
          <a:srcRect l="8383" t="7168" r="45717" b="7706"/>
          <a:stretch>
            <a:fillRect/>
          </a:stretch>
        </p:blipFill>
        <p:spPr bwMode="auto">
          <a:xfrm>
            <a:off x="1752600" y="533400"/>
            <a:ext cx="2286000" cy="2362200"/>
          </a:xfrm>
          <a:prstGeom prst="rect">
            <a:avLst/>
          </a:prstGeom>
          <a:noFill/>
          <a:ln w="9525">
            <a:noFill/>
            <a:miter lim="800000"/>
            <a:headEnd/>
            <a:tailEnd/>
          </a:ln>
        </p:spPr>
      </p:pic>
      <p:pic>
        <p:nvPicPr>
          <p:cNvPr id="7" name="Picture 6" descr="https://img.washingtonpost.com/rf/image_1484w/2010-2019/WashingtonPost/2016/01/29/Health-Environment-Science/Advance/Images/zikavirus-0129-promo2300-185.jpg?uuid=Py4Lwsa8EeWkqvJYZroNxg"/>
          <p:cNvPicPr/>
          <p:nvPr/>
        </p:nvPicPr>
        <p:blipFill>
          <a:blip r:embed="rId5" cstate="print">
            <a:lum bright="30000"/>
          </a:blip>
          <a:srcRect l="29016"/>
          <a:stretch>
            <a:fillRect/>
          </a:stretch>
        </p:blipFill>
        <p:spPr bwMode="auto">
          <a:xfrm>
            <a:off x="3124200" y="4343400"/>
            <a:ext cx="2395182" cy="2245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age.slidesharecdn.com/zikavirusoutbreak-160303172257/95/zika-virus-outbreak2016-4-638.jpg?cb=1457025934"/>
          <p:cNvPicPr>
            <a:picLocks noGrp="1"/>
          </p:cNvPicPr>
          <p:nvPr>
            <p:ph idx="1"/>
          </p:nvPr>
        </p:nvPicPr>
        <p:blipFill>
          <a:blip r:embed="rId2"/>
          <a:srcRect l="2128" t="21881" r="4255" b="6602"/>
          <a:stretch>
            <a:fillRect/>
          </a:stretch>
        </p:blipFill>
        <p:spPr bwMode="auto">
          <a:xfrm>
            <a:off x="1066800" y="381000"/>
            <a:ext cx="6172200" cy="4495800"/>
          </a:xfrm>
          <a:prstGeom prst="rect">
            <a:avLst/>
          </a:prstGeom>
          <a:noFill/>
          <a:ln w="9525">
            <a:noFill/>
            <a:miter lim="800000"/>
            <a:headEnd/>
            <a:tailEnd/>
          </a:ln>
        </p:spPr>
      </p:pic>
      <p:pic>
        <p:nvPicPr>
          <p:cNvPr id="5" name="Picture 4" descr="https://images.sciencedaily.com/2016/03/160331153938_1_540x360.jpg"/>
          <p:cNvPicPr/>
          <p:nvPr/>
        </p:nvPicPr>
        <p:blipFill>
          <a:blip r:embed="rId3"/>
          <a:srcRect/>
          <a:stretch>
            <a:fillRect/>
          </a:stretch>
        </p:blipFill>
        <p:spPr bwMode="auto">
          <a:xfrm>
            <a:off x="4876800" y="4191000"/>
            <a:ext cx="2743200"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classroomclipart.com/images/gallery/Clipart/Science/girl-science-student-wearing-a-lab-coat-and-goggles-clipart.jpg"/>
          <p:cNvPicPr>
            <a:picLocks noChangeAspect="1" noChangeArrowheads="1"/>
          </p:cNvPicPr>
          <p:nvPr/>
        </p:nvPicPr>
        <p:blipFill>
          <a:blip r:embed="rId2"/>
          <a:srcRect b="7143"/>
          <a:stretch>
            <a:fillRect/>
          </a:stretch>
        </p:blipFill>
        <p:spPr bwMode="auto">
          <a:xfrm>
            <a:off x="1066800" y="3276600"/>
            <a:ext cx="2449761" cy="2971800"/>
          </a:xfrm>
          <a:prstGeom prst="rect">
            <a:avLst/>
          </a:prstGeom>
          <a:noFill/>
        </p:spPr>
      </p:pic>
      <p:pic>
        <p:nvPicPr>
          <p:cNvPr id="3" name="Picture 12" descr="http://classroomclipart.com/images/gallery/Clipart/Science/boy-science-student-wearing-a-lab-coat-and-goggles-clipart.jpg"/>
          <p:cNvPicPr>
            <a:picLocks noChangeAspect="1" noChangeArrowheads="1"/>
          </p:cNvPicPr>
          <p:nvPr/>
        </p:nvPicPr>
        <p:blipFill>
          <a:blip r:embed="rId3"/>
          <a:srcRect b="6909"/>
          <a:stretch>
            <a:fillRect/>
          </a:stretch>
        </p:blipFill>
        <p:spPr bwMode="auto">
          <a:xfrm>
            <a:off x="5486400" y="3352800"/>
            <a:ext cx="2221110" cy="3124200"/>
          </a:xfrm>
          <a:prstGeom prst="rect">
            <a:avLst/>
          </a:prstGeom>
          <a:noFill/>
        </p:spPr>
      </p:pic>
      <p:sp>
        <p:nvSpPr>
          <p:cNvPr id="6" name="Rounded Rectangular Callout 5"/>
          <p:cNvSpPr/>
          <p:nvPr/>
        </p:nvSpPr>
        <p:spPr>
          <a:xfrm rot="21153678">
            <a:off x="84891" y="1324278"/>
            <a:ext cx="4080044" cy="157664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We hoped you enjoyed learning about what we do.  Finding Infectious Disease is our game.</a:t>
            </a:r>
            <a:endParaRPr lang="en-US" sz="2400" dirty="0">
              <a:solidFill>
                <a:schemeClr val="tx1"/>
              </a:solidFill>
            </a:endParaRPr>
          </a:p>
        </p:txBody>
      </p:sp>
      <p:sp>
        <p:nvSpPr>
          <p:cNvPr id="7" name="Rounded Rectangular Callout 6"/>
          <p:cNvSpPr/>
          <p:nvPr/>
        </p:nvSpPr>
        <p:spPr>
          <a:xfrm rot="603934">
            <a:off x="4805329" y="786837"/>
            <a:ext cx="3961196" cy="214691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For sure we will always have a job . In the words of Dr. Williams </a:t>
            </a:r>
            <a:r>
              <a:rPr lang="en-US" sz="2400" dirty="0" err="1" smtClean="0"/>
              <a:t>Schaffner</a:t>
            </a:r>
            <a:r>
              <a:rPr lang="en-US" sz="2400" dirty="0" smtClean="0"/>
              <a:t>, “We are always at the Infectious Disease Roulette Table”.</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Role of PH Microbiologist</a:t>
            </a:r>
            <a:endParaRPr lang="en-US" dirty="0"/>
          </a:p>
        </p:txBody>
      </p:sp>
      <p:sp>
        <p:nvSpPr>
          <p:cNvPr id="3" name="Content Placeholder 2"/>
          <p:cNvSpPr>
            <a:spLocks noGrp="1"/>
          </p:cNvSpPr>
          <p:nvPr>
            <p:ph idx="1"/>
          </p:nvPr>
        </p:nvSpPr>
        <p:spPr>
          <a:xfrm>
            <a:off x="381000" y="1066800"/>
            <a:ext cx="8229600" cy="4389120"/>
          </a:xfrm>
        </p:spPr>
        <p:txBody>
          <a:bodyPr/>
          <a:lstStyle/>
          <a:p>
            <a:r>
              <a:rPr lang="en-US" dirty="0" smtClean="0"/>
              <a:t>PHLs often work for a government health department</a:t>
            </a:r>
          </a:p>
          <a:p>
            <a:r>
              <a:rPr lang="en-US" dirty="0" smtClean="0"/>
              <a:t>Their services are essential to the core functions of public health</a:t>
            </a:r>
          </a:p>
          <a:p>
            <a:pPr lvl="1"/>
            <a:r>
              <a:rPr lang="en-US" dirty="0" smtClean="0"/>
              <a:t>services include disease surveillance, diagnosis of new and recurring infectious and </a:t>
            </a:r>
            <a:r>
              <a:rPr lang="en-US" dirty="0" err="1" smtClean="0"/>
              <a:t>zoonotic</a:t>
            </a:r>
            <a:r>
              <a:rPr lang="en-US" dirty="0" smtClean="0"/>
              <a:t> diseases, environmental and vector testing, toxicology, and monitoring the safety of drinking water, recreational water, and food supplies</a:t>
            </a:r>
          </a:p>
          <a:p>
            <a:pPr lvl="1"/>
            <a:r>
              <a:rPr lang="en-US" dirty="0" smtClean="0"/>
              <a:t>serve as reference laboratories for private, commercial laboratories</a:t>
            </a:r>
          </a:p>
        </p:txBody>
      </p:sp>
      <p:pic>
        <p:nvPicPr>
          <p:cNvPr id="4" name="Picture 10" descr="http://classroomclipart.com/images/gallery/Clipart/Science/TN_biologist-working-in-the-lab-clipart-591.jpg"/>
          <p:cNvPicPr>
            <a:picLocks noChangeAspect="1" noChangeArrowheads="1"/>
          </p:cNvPicPr>
          <p:nvPr/>
        </p:nvPicPr>
        <p:blipFill>
          <a:blip r:embed="rId2"/>
          <a:srcRect/>
          <a:stretch>
            <a:fillRect/>
          </a:stretch>
        </p:blipFill>
        <p:spPr bwMode="auto">
          <a:xfrm>
            <a:off x="3124200" y="5039749"/>
            <a:ext cx="2514600" cy="18182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mysph.sc.edu/lms/pluginfile.php/95/coursecat/description/Core.gif"/>
          <p:cNvPicPr/>
          <p:nvPr/>
        </p:nvPicPr>
        <p:blipFill>
          <a:blip r:embed="rId2"/>
          <a:srcRect r="6649"/>
          <a:stretch>
            <a:fillRect/>
          </a:stretch>
        </p:blipFill>
        <p:spPr bwMode="auto">
          <a:xfrm>
            <a:off x="0" y="685800"/>
            <a:ext cx="8915400" cy="5562600"/>
          </a:xfrm>
          <a:prstGeom prst="rect">
            <a:avLst/>
          </a:prstGeom>
          <a:noFill/>
          <a:ln w="9525">
            <a:noFill/>
            <a:miter lim="800000"/>
            <a:headEnd/>
            <a:tailEnd/>
          </a:ln>
        </p:spPr>
      </p:pic>
      <p:sp>
        <p:nvSpPr>
          <p:cNvPr id="4" name="TextBox 3"/>
          <p:cNvSpPr txBox="1"/>
          <p:nvPr/>
        </p:nvSpPr>
        <p:spPr>
          <a:xfrm>
            <a:off x="3200400" y="4343401"/>
            <a:ext cx="5486400" cy="1908215"/>
          </a:xfrm>
          <a:prstGeom prst="rect">
            <a:avLst/>
          </a:prstGeom>
          <a:noFill/>
        </p:spPr>
        <p:txBody>
          <a:bodyPr wrap="square" rtlCol="0">
            <a:spAutoFit/>
          </a:bodyPr>
          <a:lstStyle/>
          <a:p>
            <a:pPr>
              <a:buFont typeface="Arial" pitchFamily="34" charset="0"/>
              <a:buChar char="•"/>
            </a:pPr>
            <a:r>
              <a:rPr lang="en-US" sz="2000" b="1" dirty="0" smtClean="0">
                <a:solidFill>
                  <a:schemeClr val="accent5">
                    <a:lumMod val="75000"/>
                  </a:schemeClr>
                </a:solidFill>
              </a:rPr>
              <a:t>Eleven Core Functions for public health laboratory system /align with PH Essential Services</a:t>
            </a:r>
          </a:p>
          <a:p>
            <a:pPr>
              <a:buFont typeface="Arial" pitchFamily="34" charset="0"/>
              <a:buChar char="•"/>
            </a:pPr>
            <a:r>
              <a:rPr lang="en-US" sz="2000" b="1" dirty="0" smtClean="0">
                <a:solidFill>
                  <a:schemeClr val="accent5">
                    <a:lumMod val="75000"/>
                  </a:schemeClr>
                </a:solidFill>
              </a:rPr>
              <a:t>APHL/CDC considers these as minimum requirement for optimal service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slideplayer.com/25/8066634/slides/slide_3.jpg"/>
          <p:cNvPicPr>
            <a:picLocks noChangeAspect="1" noChangeArrowheads="1"/>
          </p:cNvPicPr>
          <p:nvPr/>
        </p:nvPicPr>
        <p:blipFill>
          <a:blip r:embed="rId2"/>
          <a:srcRect l="7571" r="11041" b="2839"/>
          <a:stretch>
            <a:fillRect/>
          </a:stretch>
        </p:blipFill>
        <p:spPr bwMode="auto">
          <a:xfrm>
            <a:off x="1066800" y="304800"/>
            <a:ext cx="7086600" cy="634497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553</TotalTime>
  <Words>2126</Words>
  <Application>Microsoft Office PowerPoint</Application>
  <PresentationFormat>On-screen Show (4:3)</PresentationFormat>
  <Paragraphs>317</Paragraphs>
  <Slides>62</Slides>
  <Notes>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62</vt:i4>
      </vt:variant>
    </vt:vector>
  </HeadingPairs>
  <TitlesOfParts>
    <vt:vector size="66" baseType="lpstr">
      <vt:lpstr>Flow</vt:lpstr>
      <vt:lpstr>Worksheet</vt:lpstr>
      <vt:lpstr>Slide</vt:lpstr>
      <vt:lpstr>Bitmap Image</vt:lpstr>
      <vt:lpstr>The Role of Public Health Microbiology and Emerging Infectious Diseases</vt:lpstr>
      <vt:lpstr>Slide 2</vt:lpstr>
      <vt:lpstr>Objectives</vt:lpstr>
      <vt:lpstr>Slide 4</vt:lpstr>
      <vt:lpstr>What is a Public Health Microbiologist?</vt:lpstr>
      <vt:lpstr>Role of PH Microbiologist</vt:lpstr>
      <vt:lpstr>Role of PH Microbiologist</vt:lpstr>
      <vt:lpstr>Slide 8</vt:lpstr>
      <vt:lpstr>Slide 9</vt:lpstr>
      <vt:lpstr>Important Roles of PH Microbiologists (Core Expanded)</vt:lpstr>
      <vt:lpstr>PH Microbiologists is Multidisciplinary &amp; Must Network</vt:lpstr>
      <vt:lpstr>Multiple expertise is needed ! </vt:lpstr>
      <vt:lpstr>Network Example – Foodborne Investigation</vt:lpstr>
      <vt:lpstr>Tools that PH Microbiologists Use to Detect Infectious Diseases</vt:lpstr>
      <vt:lpstr>Slide 15</vt:lpstr>
      <vt:lpstr>Slide 16</vt:lpstr>
      <vt:lpstr>Slide 17</vt:lpstr>
      <vt:lpstr>Slide 18</vt:lpstr>
      <vt:lpstr>Slide 19</vt:lpstr>
      <vt:lpstr>Slide 20</vt:lpstr>
      <vt:lpstr>Slide 21</vt:lpstr>
      <vt:lpstr>Slide 22</vt:lpstr>
      <vt:lpstr>Slide 23</vt:lpstr>
      <vt:lpstr>Slide 24</vt:lpstr>
      <vt:lpstr>Slide 25</vt:lpstr>
      <vt:lpstr>Role of the Microbiology Laboratory in Infectious Disease Surveillance, Alert and Response</vt:lpstr>
      <vt:lpstr> How are Infectious Diseases Surveyed?  </vt:lpstr>
      <vt:lpstr>ROLE OF THE PUBLIC HEALTH PROFESSIONAL (1)</vt:lpstr>
      <vt:lpstr>ROLE OF THE PUBLIC HEALTH PROFESSIONAL (2)</vt:lpstr>
      <vt:lpstr>National Surveillance: Current Situation</vt:lpstr>
      <vt:lpstr>Worldwide Surveillance Determines Incidence of Endemic, Epidemic, and Pandemic Disease</vt:lpstr>
      <vt:lpstr>Examples of Emerging Infectious Diseases</vt:lpstr>
      <vt:lpstr>Major Infectious Disease Epidemics since 1980</vt:lpstr>
      <vt:lpstr>Emerging Zoonoses: Human-animal interface</vt:lpstr>
      <vt:lpstr>The Global Threat of Infectious Diseases Emerging and re-emerging diseases</vt:lpstr>
      <vt:lpstr>Slide 36</vt:lpstr>
      <vt:lpstr>Emerging and Reemerging Infectious Diseases</vt:lpstr>
      <vt:lpstr>Examples of Re-Emerging Infectious Diseases</vt:lpstr>
      <vt:lpstr>Slide 39</vt:lpstr>
      <vt:lpstr>FACTORS CONTRIBUTING TO EMERGENCE OR RE-EMERGENCE OF INFECTIOUS DISEASES </vt:lpstr>
      <vt:lpstr>FACTORS CONTRIBUTING TO EMERGENCE OR RE-EMERGENCE OF INFECTIOUS DISEASES </vt:lpstr>
      <vt:lpstr>FACTORS CONTRIBUTING TO EMERGENCE OR RE-EMERGENCE OF INFECTIOUS DISEASES </vt:lpstr>
      <vt:lpstr>FACTORS CONTRIBUTING TO EMERGENCE OR RE-EMERGENCE OF INFECTIOUS DISEASES </vt:lpstr>
      <vt:lpstr> Public Health Measures for the Control of Disease</vt:lpstr>
      <vt:lpstr>Microbial Threats to  Health </vt:lpstr>
      <vt:lpstr>STRATEGIES TO REDUCE THREATS</vt:lpstr>
      <vt:lpstr>STRATEGIES TO REDUCE THREATS</vt:lpstr>
      <vt:lpstr>STRATEGIES TO REDUCE THREATS</vt:lpstr>
      <vt:lpstr>STRATEGIES TO REDUCE THREATS</vt:lpstr>
      <vt:lpstr>Key Tasks in Dealing with Emerging Diseases</vt:lpstr>
      <vt:lpstr>Real-Life Examples of PH Laboratories in Action</vt:lpstr>
      <vt:lpstr>     SARS: The First Emerging Infectious Disease Of The 21st Century  </vt:lpstr>
      <vt:lpstr>Slide 53</vt:lpstr>
      <vt:lpstr>Slide 54</vt:lpstr>
      <vt:lpstr>Slide 55</vt:lpstr>
      <vt:lpstr>Slide 56</vt:lpstr>
      <vt:lpstr>Slide 57</vt:lpstr>
      <vt:lpstr>EBOLA</vt:lpstr>
      <vt:lpstr>Ebola deaths </vt:lpstr>
      <vt:lpstr>Slide 60</vt:lpstr>
      <vt:lpstr>Slide 61</vt:lpstr>
      <vt:lpstr>Slide 62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sl1smass</dc:creator>
  <cp:lastModifiedBy>sl1smass</cp:lastModifiedBy>
  <cp:revision>239</cp:revision>
  <dcterms:created xsi:type="dcterms:W3CDTF">2016-04-01T02:23:37Z</dcterms:created>
  <dcterms:modified xsi:type="dcterms:W3CDTF">2016-04-01T11:42:38Z</dcterms:modified>
</cp:coreProperties>
</file>