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68"/>
  </p:notesMasterIdLst>
  <p:sldIdLst>
    <p:sldId id="257" r:id="rId2"/>
    <p:sldId id="258" r:id="rId3"/>
    <p:sldId id="259" r:id="rId4"/>
    <p:sldId id="261" r:id="rId5"/>
    <p:sldId id="298" r:id="rId6"/>
    <p:sldId id="262" r:id="rId7"/>
    <p:sldId id="323" r:id="rId8"/>
    <p:sldId id="324" r:id="rId9"/>
    <p:sldId id="322" r:id="rId10"/>
    <p:sldId id="266" r:id="rId11"/>
    <p:sldId id="267" r:id="rId12"/>
    <p:sldId id="369" r:id="rId13"/>
    <p:sldId id="326" r:id="rId14"/>
    <p:sldId id="356" r:id="rId15"/>
    <p:sldId id="358" r:id="rId16"/>
    <p:sldId id="355" r:id="rId17"/>
    <p:sldId id="354" r:id="rId18"/>
    <p:sldId id="347" r:id="rId19"/>
    <p:sldId id="348" r:id="rId20"/>
    <p:sldId id="349" r:id="rId21"/>
    <p:sldId id="360" r:id="rId22"/>
    <p:sldId id="271" r:id="rId23"/>
    <p:sldId id="341" r:id="rId24"/>
    <p:sldId id="327" r:id="rId25"/>
    <p:sldId id="272" r:id="rId26"/>
    <p:sldId id="273" r:id="rId27"/>
    <p:sldId id="362" r:id="rId28"/>
    <p:sldId id="292" r:id="rId29"/>
    <p:sldId id="294" r:id="rId30"/>
    <p:sldId id="293" r:id="rId31"/>
    <p:sldId id="275" r:id="rId32"/>
    <p:sldId id="276" r:id="rId33"/>
    <p:sldId id="328" r:id="rId34"/>
    <p:sldId id="334" r:id="rId35"/>
    <p:sldId id="335" r:id="rId36"/>
    <p:sldId id="337" r:id="rId37"/>
    <p:sldId id="338" r:id="rId38"/>
    <p:sldId id="343" r:id="rId39"/>
    <p:sldId id="346" r:id="rId40"/>
    <p:sldId id="344" r:id="rId41"/>
    <p:sldId id="342" r:id="rId42"/>
    <p:sldId id="281" r:id="rId43"/>
    <p:sldId id="325" r:id="rId44"/>
    <p:sldId id="339" r:id="rId45"/>
    <p:sldId id="282" r:id="rId46"/>
    <p:sldId id="283" r:id="rId47"/>
    <p:sldId id="270" r:id="rId48"/>
    <p:sldId id="284" r:id="rId49"/>
    <p:sldId id="285" r:id="rId50"/>
    <p:sldId id="364" r:id="rId51"/>
    <p:sldId id="286" r:id="rId52"/>
    <p:sldId id="287" r:id="rId53"/>
    <p:sldId id="352" r:id="rId54"/>
    <p:sldId id="365" r:id="rId55"/>
    <p:sldId id="363" r:id="rId56"/>
    <p:sldId id="367" r:id="rId57"/>
    <p:sldId id="304" r:id="rId58"/>
    <p:sldId id="290" r:id="rId59"/>
    <p:sldId id="319" r:id="rId60"/>
    <p:sldId id="309" r:id="rId61"/>
    <p:sldId id="310" r:id="rId62"/>
    <p:sldId id="368" r:id="rId63"/>
    <p:sldId id="313" r:id="rId64"/>
    <p:sldId id="314" r:id="rId65"/>
    <p:sldId id="315" r:id="rId66"/>
    <p:sldId id="316"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432">
          <p15:clr>
            <a:srgbClr val="A4A3A4"/>
          </p15:clr>
        </p15:guide>
        <p15:guide id="2" orient="horz" pos="3888">
          <p15:clr>
            <a:srgbClr val="A4A3A4"/>
          </p15:clr>
        </p15:guide>
        <p15:guide id="3" orient="horz" pos="3456">
          <p15:clr>
            <a:srgbClr val="A4A3A4"/>
          </p15:clr>
        </p15:guide>
        <p15:guide id="4" orient="horz" pos="864">
          <p15:clr>
            <a:srgbClr val="A4A3A4"/>
          </p15:clr>
        </p15:guide>
        <p15:guide id="5" orient="horz" pos="1728">
          <p15:clr>
            <a:srgbClr val="A4A3A4"/>
          </p15:clr>
        </p15:guide>
        <p15:guide id="6" orient="horz" pos="2592">
          <p15:clr>
            <a:srgbClr val="A4A3A4"/>
          </p15:clr>
        </p15:guide>
        <p15:guide id="7" pos="416">
          <p15:clr>
            <a:srgbClr val="A4A3A4"/>
          </p15:clr>
        </p15:guide>
        <p15:guide id="8" pos="5344">
          <p15:clr>
            <a:srgbClr val="A4A3A4"/>
          </p15:clr>
        </p15:guide>
        <p15:guide id="9" pos="4939">
          <p15:clr>
            <a:srgbClr val="A4A3A4"/>
          </p15:clr>
        </p15:guide>
        <p15:guide id="10" pos="826">
          <p15:clr>
            <a:srgbClr val="A4A3A4"/>
          </p15:clr>
        </p15:guide>
        <p15:guide id="11" pos="1648">
          <p15:clr>
            <a:srgbClr val="A4A3A4"/>
          </p15:clr>
        </p15:guide>
        <p15:guide id="12" pos="4112">
          <p15:clr>
            <a:srgbClr val="A4A3A4"/>
          </p15:clr>
        </p15:guide>
        <p15:guide id="13" pos="3296">
          <p15:clr>
            <a:srgbClr val="A4A3A4"/>
          </p15:clr>
        </p15:guide>
        <p15:guide id="14" pos="24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688" autoAdjust="0"/>
    <p:restoredTop sz="91617" autoAdjust="0"/>
  </p:normalViewPr>
  <p:slideViewPr>
    <p:cSldViewPr>
      <p:cViewPr>
        <p:scale>
          <a:sx n="70" d="100"/>
          <a:sy n="70" d="100"/>
        </p:scale>
        <p:origin x="-58" y="144"/>
      </p:cViewPr>
      <p:guideLst>
        <p:guide orient="horz" pos="432"/>
        <p:guide orient="horz" pos="3888"/>
        <p:guide orient="horz" pos="3456"/>
        <p:guide orient="horz" pos="864"/>
        <p:guide orient="horz" pos="1728"/>
        <p:guide orient="horz" pos="2592"/>
        <p:guide pos="416"/>
        <p:guide pos="5344"/>
        <p:guide pos="4939"/>
        <p:guide pos="826"/>
        <p:guide pos="1648"/>
        <p:guide pos="4112"/>
        <p:guide pos="3296"/>
        <p:guide pos="2464"/>
      </p:guideLst>
    </p:cSldViewPr>
  </p:slideViewPr>
  <p:outlineViewPr>
    <p:cViewPr>
      <p:scale>
        <a:sx n="33" d="100"/>
        <a:sy n="33" d="100"/>
      </p:scale>
      <p:origin x="0" y="-43784"/>
    </p:cViewPr>
  </p:outlineViewPr>
  <p:notesTextViewPr>
    <p:cViewPr>
      <p:scale>
        <a:sx n="1" d="1"/>
        <a:sy n="1" d="1"/>
      </p:scale>
      <p:origin x="0" y="0"/>
    </p:cViewPr>
  </p:notesTextViewPr>
  <p:sorterViewPr>
    <p:cViewPr>
      <p:scale>
        <a:sx n="150" d="100"/>
        <a:sy n="150" d="100"/>
      </p:scale>
      <p:origin x="0" y="16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A17E374-0FC4-4CE8-A59E-DEE9310DD04D}" type="datetimeFigureOut">
              <a:rPr lang="en-US" smtClean="0"/>
              <a:t>3/29/2016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784820F-0CE4-462B-BAD9-E3B4A35DBCAB}" type="slidenum">
              <a:rPr lang="en-US" smtClean="0"/>
              <a:t>‹#›</a:t>
            </a:fld>
            <a:endParaRPr lang="en-US"/>
          </a:p>
        </p:txBody>
      </p:sp>
    </p:spTree>
    <p:extLst>
      <p:ext uri="{BB962C8B-B14F-4D97-AF65-F5344CB8AC3E}">
        <p14:creationId xmlns:p14="http://schemas.microsoft.com/office/powerpoint/2010/main" val="971854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n.wikipedia.org/wiki/Metapho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Limit most comments to FDA-approved platforms,</a:t>
            </a:r>
            <a:r>
              <a:rPr lang="en-US" baseline="0" dirty="0" smtClean="0"/>
              <a:t> but will discuss a few tests </a:t>
            </a:r>
            <a:r>
              <a:rPr lang="en-US" baseline="0" smtClean="0"/>
              <a:t>under review at FDA</a:t>
            </a:r>
            <a:endParaRPr lang="en-US"/>
          </a:p>
        </p:txBody>
      </p:sp>
      <p:sp>
        <p:nvSpPr>
          <p:cNvPr id="4" name="Slide Number Placeholder 3"/>
          <p:cNvSpPr>
            <a:spLocks noGrp="1"/>
          </p:cNvSpPr>
          <p:nvPr>
            <p:ph type="sldNum" sz="quarter" idx="10"/>
          </p:nvPr>
        </p:nvSpPr>
        <p:spPr/>
        <p:txBody>
          <a:bodyPr/>
          <a:lstStyle/>
          <a:p>
            <a:fld id="{D784820F-0CE4-462B-BAD9-E3B4A35DBCAB}" type="slidenum">
              <a:rPr lang="en-US" smtClean="0"/>
              <a:t>2</a:t>
            </a:fld>
            <a:endParaRPr lang="en-US"/>
          </a:p>
        </p:txBody>
      </p:sp>
    </p:spTree>
    <p:extLst>
      <p:ext uri="{BB962C8B-B14F-4D97-AF65-F5344CB8AC3E}">
        <p14:creationId xmlns:p14="http://schemas.microsoft.com/office/powerpoint/2010/main" val="3245529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96 spot plate</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IVD Instrument verification</a:t>
            </a:r>
            <a:r>
              <a:rPr lang="en-US" baseline="0" dirty="0" smtClean="0"/>
              <a:t> 2014</a:t>
            </a:r>
          </a:p>
          <a:p>
            <a:r>
              <a:rPr lang="en-US" dirty="0" smtClean="0"/>
              <a:t>Reference method</a:t>
            </a:r>
            <a:r>
              <a:rPr lang="en-US" baseline="0" dirty="0" smtClean="0"/>
              <a:t> 16S sequencing</a:t>
            </a:r>
            <a:endParaRPr lang="en-US" dirty="0" smtClean="0"/>
          </a:p>
          <a:p>
            <a:endParaRPr lang="en-US" dirty="0" smtClean="0"/>
          </a:p>
          <a:p>
            <a:r>
              <a:rPr lang="en-US" dirty="0" smtClean="0"/>
              <a:t>Intra – within  - 10 spots per day; E.</a:t>
            </a:r>
            <a:r>
              <a:rPr lang="en-US" baseline="0" dirty="0" smtClean="0"/>
              <a:t> coli, H. </a:t>
            </a:r>
            <a:r>
              <a:rPr lang="en-US" baseline="0" dirty="0" err="1" smtClean="0"/>
              <a:t>influenzae</a:t>
            </a:r>
            <a:r>
              <a:rPr lang="en-US" baseline="0" dirty="0" smtClean="0"/>
              <a:t>, P. </a:t>
            </a:r>
            <a:r>
              <a:rPr lang="en-US" baseline="0" dirty="0" err="1" smtClean="0"/>
              <a:t>aeruginosa</a:t>
            </a:r>
            <a:endParaRPr lang="en-US" dirty="0" smtClean="0"/>
          </a:p>
          <a:p>
            <a:endParaRPr lang="en-US" dirty="0" smtClean="0"/>
          </a:p>
          <a:p>
            <a:r>
              <a:rPr lang="en-US" dirty="0" smtClean="0"/>
              <a:t>Inter – between</a:t>
            </a:r>
            <a:r>
              <a:rPr lang="en-US" baseline="0" dirty="0" smtClean="0"/>
              <a:t> (20 day)</a:t>
            </a:r>
          </a:p>
          <a:p>
            <a:endParaRPr lang="en-US" baseline="0" dirty="0" smtClean="0"/>
          </a:p>
          <a:p>
            <a:r>
              <a:rPr lang="en-US" baseline="0" dirty="0" smtClean="0"/>
              <a:t>IVD isolates: </a:t>
            </a:r>
            <a:r>
              <a:rPr lang="en-US" sz="1200" kern="1200" dirty="0" smtClean="0">
                <a:solidFill>
                  <a:schemeClr val="tx1"/>
                </a:solidFill>
                <a:effectLst/>
                <a:latin typeface="+mn-lt"/>
                <a:ea typeface="+mn-ea"/>
                <a:cs typeface="+mn-cs"/>
              </a:rPr>
              <a:t>5-10 unique isolates of highly prevalent and highly available Gram negative organisms.  This includes </a:t>
            </a:r>
            <a:r>
              <a:rPr lang="en-US" sz="1200" i="1" kern="1200" dirty="0" smtClean="0">
                <a:solidFill>
                  <a:schemeClr val="tx1"/>
                </a:solidFill>
                <a:effectLst/>
                <a:latin typeface="+mn-lt"/>
                <a:ea typeface="+mn-ea"/>
                <a:cs typeface="+mn-cs"/>
              </a:rPr>
              <a:t>E. coli, </a:t>
            </a:r>
            <a:r>
              <a:rPr lang="en-US" sz="1200" i="1" kern="1200" dirty="0" err="1" smtClean="0">
                <a:solidFill>
                  <a:schemeClr val="tx1"/>
                </a:solidFill>
                <a:effectLst/>
                <a:latin typeface="+mn-lt"/>
                <a:ea typeface="+mn-ea"/>
                <a:cs typeface="+mn-cs"/>
              </a:rPr>
              <a:t>Klebsiella</a:t>
            </a:r>
            <a:r>
              <a:rPr lang="en-US" sz="1200" kern="1200" dirty="0" smtClean="0">
                <a:solidFill>
                  <a:schemeClr val="tx1"/>
                </a:solidFill>
                <a:effectLst/>
                <a:latin typeface="+mn-lt"/>
                <a:ea typeface="+mn-ea"/>
                <a:cs typeface="+mn-cs"/>
              </a:rPr>
              <a:t> sp., </a:t>
            </a:r>
            <a:r>
              <a:rPr lang="en-US" sz="1200" i="1" kern="1200" dirty="0" smtClean="0">
                <a:solidFill>
                  <a:schemeClr val="tx1"/>
                </a:solidFill>
                <a:effectLst/>
                <a:latin typeface="+mn-lt"/>
                <a:ea typeface="+mn-ea"/>
                <a:cs typeface="+mn-cs"/>
              </a:rPr>
              <a:t>Proteus</a:t>
            </a:r>
            <a:r>
              <a:rPr lang="en-US" sz="1200" kern="1200" dirty="0" smtClean="0">
                <a:solidFill>
                  <a:schemeClr val="tx1"/>
                </a:solidFill>
                <a:effectLst/>
                <a:latin typeface="+mn-lt"/>
                <a:ea typeface="+mn-ea"/>
                <a:cs typeface="+mn-cs"/>
              </a:rPr>
              <a:t> sp., </a:t>
            </a:r>
            <a:r>
              <a:rPr lang="en-US" sz="1200" i="1" kern="1200" dirty="0" smtClean="0">
                <a:solidFill>
                  <a:schemeClr val="tx1"/>
                </a:solidFill>
                <a:effectLst/>
                <a:latin typeface="+mn-lt"/>
                <a:ea typeface="+mn-ea"/>
                <a:cs typeface="+mn-cs"/>
              </a:rPr>
              <a:t>P. </a:t>
            </a:r>
            <a:r>
              <a:rPr lang="en-US" sz="1200" i="1" kern="1200" dirty="0" err="1" smtClean="0">
                <a:solidFill>
                  <a:schemeClr val="tx1"/>
                </a:solidFill>
                <a:effectLst/>
                <a:latin typeface="+mn-lt"/>
                <a:ea typeface="+mn-ea"/>
                <a:cs typeface="+mn-cs"/>
              </a:rPr>
              <a:t>aeruginosa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mucoid</a:t>
            </a:r>
            <a:r>
              <a:rPr lang="en-US" sz="1200" kern="1200" dirty="0" smtClean="0">
                <a:solidFill>
                  <a:schemeClr val="tx1"/>
                </a:solidFill>
                <a:effectLst/>
                <a:latin typeface="+mn-lt"/>
                <a:ea typeface="+mn-ea"/>
                <a:cs typeface="+mn-cs"/>
              </a:rPr>
              <a:t>, normal, and wet), </a:t>
            </a:r>
            <a:r>
              <a:rPr lang="en-US" sz="1200" i="1" kern="1200" dirty="0" smtClean="0">
                <a:solidFill>
                  <a:schemeClr val="tx1"/>
                </a:solidFill>
                <a:effectLst/>
                <a:latin typeface="+mn-lt"/>
                <a:ea typeface="+mn-ea"/>
                <a:cs typeface="+mn-cs"/>
              </a:rPr>
              <a:t>H. </a:t>
            </a:r>
            <a:r>
              <a:rPr lang="en-US" sz="1200" i="1" kern="1200" dirty="0" err="1" smtClean="0">
                <a:solidFill>
                  <a:schemeClr val="tx1"/>
                </a:solidFill>
                <a:effectLst/>
                <a:latin typeface="+mn-lt"/>
                <a:ea typeface="+mn-ea"/>
                <a:cs typeface="+mn-cs"/>
              </a:rPr>
              <a:t>influenzae</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Citrobacter</a:t>
            </a:r>
            <a:r>
              <a:rPr lang="en-US" sz="1200" kern="1200" dirty="0" smtClean="0">
                <a:solidFill>
                  <a:schemeClr val="tx1"/>
                </a:solidFill>
                <a:effectLst/>
                <a:latin typeface="+mn-lt"/>
                <a:ea typeface="+mn-ea"/>
                <a:cs typeface="+mn-cs"/>
              </a:rPr>
              <a:t> sp., </a:t>
            </a:r>
            <a:r>
              <a:rPr lang="en-US" sz="1200" i="1" kern="1200" dirty="0" err="1" smtClean="0">
                <a:solidFill>
                  <a:schemeClr val="tx1"/>
                </a:solidFill>
                <a:effectLst/>
                <a:latin typeface="+mn-lt"/>
                <a:ea typeface="+mn-ea"/>
                <a:cs typeface="+mn-cs"/>
              </a:rPr>
              <a:t>Enterobacter</a:t>
            </a:r>
            <a:r>
              <a:rPr lang="en-US" sz="1200" kern="1200" dirty="0" smtClean="0">
                <a:solidFill>
                  <a:schemeClr val="tx1"/>
                </a:solidFill>
                <a:effectLst/>
                <a:latin typeface="+mn-lt"/>
                <a:ea typeface="+mn-ea"/>
                <a:cs typeface="+mn-cs"/>
              </a:rPr>
              <a:t> sp., </a:t>
            </a:r>
            <a:r>
              <a:rPr lang="en-US" sz="1200" i="1" kern="1200" dirty="0" smtClean="0">
                <a:solidFill>
                  <a:schemeClr val="tx1"/>
                </a:solidFill>
                <a:effectLst/>
                <a:latin typeface="+mn-lt"/>
                <a:ea typeface="+mn-ea"/>
                <a:cs typeface="+mn-cs"/>
              </a:rPr>
              <a:t>S. </a:t>
            </a:r>
            <a:r>
              <a:rPr lang="en-US" sz="1200" i="1" kern="1200" dirty="0" err="1" smtClean="0">
                <a:solidFill>
                  <a:schemeClr val="tx1"/>
                </a:solidFill>
                <a:effectLst/>
                <a:latin typeface="+mn-lt"/>
                <a:ea typeface="+mn-ea"/>
                <a:cs typeface="+mn-cs"/>
              </a:rPr>
              <a:t>marcescens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 maltophilia, , Acinetobacter </a:t>
            </a:r>
            <a:r>
              <a:rPr lang="en-US" sz="1200" kern="1200" dirty="0" smtClean="0">
                <a:solidFill>
                  <a:schemeClr val="tx1"/>
                </a:solidFill>
                <a:effectLst/>
                <a:latin typeface="+mn-lt"/>
                <a:ea typeface="+mn-ea"/>
                <a:cs typeface="+mn-cs"/>
              </a:rPr>
              <a:t>sp.</a:t>
            </a:r>
            <a:r>
              <a:rPr lang="en-US" sz="1200" b="1" kern="1200" dirty="0" smtClean="0">
                <a:solidFill>
                  <a:schemeClr val="tx1"/>
                </a:solidFill>
                <a:effectLst/>
                <a:latin typeface="+mn-lt"/>
                <a:ea typeface="+mn-ea"/>
                <a:cs typeface="+mn-cs"/>
              </a:rPr>
              <a:t> </a:t>
            </a:r>
          </a:p>
          <a:p>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Community:</a:t>
            </a:r>
            <a:r>
              <a:rPr lang="en-US" sz="1200" kern="1200" dirty="0" smtClean="0">
                <a:solidFill>
                  <a:schemeClr val="tx1"/>
                </a:solidFill>
                <a:effectLst/>
                <a:latin typeface="+mn-lt"/>
                <a:ea typeface="+mn-ea"/>
                <a:cs typeface="+mn-cs"/>
              </a:rPr>
              <a:t>1-3 isolates of less prevalent and less available Gram negative isolates</a:t>
            </a:r>
            <a:r>
              <a:rPr lang="en-US" dirty="0" smtClean="0">
                <a:effectLst/>
              </a:rPr>
              <a:t> </a:t>
            </a:r>
          </a:p>
          <a:p>
            <a:r>
              <a:rPr lang="en-US" dirty="0" smtClean="0">
                <a:effectLst/>
              </a:rPr>
              <a:t>Stenotrophomonas,</a:t>
            </a:r>
            <a:r>
              <a:rPr lang="en-US" baseline="0" dirty="0" smtClean="0">
                <a:effectLst/>
              </a:rPr>
              <a:t> Legionella, Providencia, Achromobacter</a:t>
            </a:r>
            <a:r>
              <a:rPr lang="en-US" dirty="0" smtClean="0">
                <a:effectLst/>
              </a:rPr>
              <a:t> </a:t>
            </a:r>
          </a:p>
          <a:p>
            <a:endParaRPr lang="en-US" dirty="0" smtClean="0">
              <a:effectLst/>
            </a:endParaRPr>
          </a:p>
          <a:p>
            <a:r>
              <a:rPr lang="en-US" dirty="0" smtClean="0">
                <a:effectLst/>
              </a:rPr>
              <a:t>TAT – 45 min includes extraction; can do multiple isolates per target</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15</a:t>
            </a:fld>
            <a:endParaRPr lang="en-US"/>
          </a:p>
        </p:txBody>
      </p:sp>
    </p:spTree>
    <p:extLst>
      <p:ext uri="{BB962C8B-B14F-4D97-AF65-F5344CB8AC3E}">
        <p14:creationId xmlns:p14="http://schemas.microsoft.com/office/powerpoint/2010/main" val="1473789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 extraction  entails use of </a:t>
            </a:r>
            <a:r>
              <a:rPr lang="en-US" dirty="0" err="1" smtClean="0"/>
              <a:t>lysostaphin</a:t>
            </a:r>
            <a:r>
              <a:rPr lang="en-US" dirty="0" smtClean="0"/>
              <a:t>, proteinase</a:t>
            </a:r>
            <a:r>
              <a:rPr lang="en-US" baseline="0" dirty="0" smtClean="0"/>
              <a:t> K, lysozyme</a:t>
            </a:r>
          </a:p>
          <a:p>
            <a:endParaRPr lang="en-US" baseline="0" dirty="0" smtClean="0"/>
          </a:p>
          <a:p>
            <a:r>
              <a:rPr lang="en-US" baseline="0" dirty="0" err="1" smtClean="0"/>
              <a:t>CoNS</a:t>
            </a:r>
            <a:r>
              <a:rPr lang="en-US" baseline="0" dirty="0" smtClean="0"/>
              <a:t> – MALDI equivalent to sequencing</a:t>
            </a:r>
          </a:p>
          <a:p>
            <a:r>
              <a:rPr lang="en-US" sz="1200" kern="1200" baseline="0" dirty="0" err="1" smtClean="0">
                <a:solidFill>
                  <a:schemeClr val="tx1"/>
                </a:solidFill>
                <a:latin typeface="+mn-lt"/>
                <a:ea typeface="+mn-ea"/>
                <a:cs typeface="+mn-cs"/>
              </a:rPr>
              <a:t>CoNS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Dupont</a:t>
            </a:r>
            <a:r>
              <a:rPr lang="en-US" sz="1200" kern="1200" dirty="0" smtClean="0">
                <a:solidFill>
                  <a:schemeClr val="tx1"/>
                </a:solidFill>
                <a:latin typeface="+mn-lt"/>
                <a:ea typeface="+mn-ea"/>
                <a:cs typeface="+mn-cs"/>
              </a:rPr>
              <a:t> C, </a:t>
            </a:r>
            <a:r>
              <a:rPr lang="en-US" sz="1200" kern="1200" dirty="0" err="1" smtClean="0">
                <a:solidFill>
                  <a:schemeClr val="tx1"/>
                </a:solidFill>
                <a:latin typeface="+mn-lt"/>
                <a:ea typeface="+mn-ea"/>
                <a:cs typeface="+mn-cs"/>
              </a:rPr>
              <a:t>Sivadon</a:t>
            </a:r>
            <a:r>
              <a:rPr lang="en-US" sz="1200" kern="1200" dirty="0" smtClean="0">
                <a:solidFill>
                  <a:schemeClr val="tx1"/>
                </a:solidFill>
                <a:latin typeface="+mn-lt"/>
                <a:ea typeface="+mn-ea"/>
                <a:cs typeface="+mn-cs"/>
              </a:rPr>
              <a:t>-Tardy V, </a:t>
            </a:r>
            <a:r>
              <a:rPr lang="en-US" sz="1200" kern="1200" dirty="0" err="1" smtClean="0">
                <a:solidFill>
                  <a:schemeClr val="tx1"/>
                </a:solidFill>
                <a:latin typeface="+mn-lt"/>
                <a:ea typeface="+mn-ea"/>
                <a:cs typeface="+mn-cs"/>
              </a:rPr>
              <a:t>Bille</a:t>
            </a:r>
            <a:r>
              <a:rPr lang="en-US" sz="1200" kern="1200" dirty="0" smtClean="0">
                <a:solidFill>
                  <a:schemeClr val="tx1"/>
                </a:solidFill>
                <a:latin typeface="+mn-lt"/>
                <a:ea typeface="+mn-ea"/>
                <a:cs typeface="+mn-cs"/>
              </a:rPr>
              <a:t> E, Dauphin B, </a:t>
            </a:r>
            <a:r>
              <a:rPr lang="en-US" sz="1200" kern="1200" dirty="0" err="1" smtClean="0">
                <a:solidFill>
                  <a:schemeClr val="tx1"/>
                </a:solidFill>
                <a:latin typeface="+mn-lt"/>
                <a:ea typeface="+mn-ea"/>
                <a:cs typeface="+mn-cs"/>
              </a:rPr>
              <a:t>Beretti</a:t>
            </a:r>
            <a:r>
              <a:rPr lang="en-US" sz="1200" kern="1200" dirty="0" smtClean="0">
                <a:solidFill>
                  <a:schemeClr val="tx1"/>
                </a:solidFill>
                <a:latin typeface="+mn-lt"/>
                <a:ea typeface="+mn-ea"/>
                <a:cs typeface="+mn-cs"/>
              </a:rPr>
              <a:t> JL, Alvarez AS, </a:t>
            </a:r>
            <a:r>
              <a:rPr lang="en-US" sz="1200" kern="1200" dirty="0" err="1" smtClean="0">
                <a:solidFill>
                  <a:schemeClr val="tx1"/>
                </a:solidFill>
                <a:latin typeface="+mn-lt"/>
                <a:ea typeface="+mn-ea"/>
                <a:cs typeface="+mn-cs"/>
              </a:rPr>
              <a:t>Degand</a:t>
            </a:r>
            <a:r>
              <a:rPr lang="en-US" sz="1200" kern="1200" dirty="0" smtClean="0">
                <a:solidFill>
                  <a:schemeClr val="tx1"/>
                </a:solidFill>
                <a:latin typeface="+mn-lt"/>
                <a:ea typeface="+mn-ea"/>
                <a:cs typeface="+mn-cs"/>
              </a:rPr>
              <a:t> N, </a:t>
            </a:r>
            <a:r>
              <a:rPr lang="en-US" sz="1200" kern="1200" dirty="0" err="1" smtClean="0">
                <a:solidFill>
                  <a:schemeClr val="tx1"/>
                </a:solidFill>
                <a:latin typeface="+mn-lt"/>
                <a:ea typeface="+mn-ea"/>
                <a:cs typeface="+mn-cs"/>
              </a:rPr>
              <a:t>Ferroni</a:t>
            </a:r>
            <a:r>
              <a:rPr lang="en-US" sz="1200" kern="1200" dirty="0" smtClean="0">
                <a:solidFill>
                  <a:schemeClr val="tx1"/>
                </a:solidFill>
                <a:latin typeface="+mn-lt"/>
                <a:ea typeface="+mn-ea"/>
                <a:cs typeface="+mn-cs"/>
              </a:rPr>
              <a:t> A, </a:t>
            </a:r>
            <a:r>
              <a:rPr lang="en-US" sz="1200" kern="1200" dirty="0" err="1" smtClean="0">
                <a:solidFill>
                  <a:schemeClr val="tx1"/>
                </a:solidFill>
                <a:latin typeface="+mn-lt"/>
                <a:ea typeface="+mn-ea"/>
                <a:cs typeface="+mn-cs"/>
              </a:rPr>
              <a:t>Rottman</a:t>
            </a:r>
            <a:r>
              <a:rPr lang="en-US" sz="1200" kern="1200" dirty="0" smtClean="0">
                <a:solidFill>
                  <a:schemeClr val="tx1"/>
                </a:solidFill>
                <a:latin typeface="+mn-lt"/>
                <a:ea typeface="+mn-ea"/>
                <a:cs typeface="+mn-cs"/>
              </a:rPr>
              <a:t> M, Herrmann JL, </a:t>
            </a:r>
            <a:r>
              <a:rPr lang="en-US" sz="1200" kern="1200" dirty="0" err="1" smtClean="0">
                <a:solidFill>
                  <a:schemeClr val="tx1"/>
                </a:solidFill>
                <a:latin typeface="+mn-lt"/>
                <a:ea typeface="+mn-ea"/>
                <a:cs typeface="+mn-cs"/>
              </a:rPr>
              <a:t>Nassif</a:t>
            </a:r>
            <a:r>
              <a:rPr lang="en-US" sz="1200" kern="1200" dirty="0" smtClean="0">
                <a:solidFill>
                  <a:schemeClr val="tx1"/>
                </a:solidFill>
                <a:latin typeface="+mn-lt"/>
                <a:ea typeface="+mn-ea"/>
                <a:cs typeface="+mn-cs"/>
              </a:rPr>
              <a:t> X, </a:t>
            </a:r>
            <a:r>
              <a:rPr lang="en-US" sz="1200" kern="1200" dirty="0" err="1" smtClean="0">
                <a:solidFill>
                  <a:schemeClr val="tx1"/>
                </a:solidFill>
                <a:latin typeface="+mn-lt"/>
                <a:ea typeface="+mn-ea"/>
                <a:cs typeface="+mn-cs"/>
              </a:rPr>
              <a:t>Ronco</a:t>
            </a:r>
            <a:r>
              <a:rPr lang="en-US" sz="1200" kern="1200" dirty="0" smtClean="0">
                <a:solidFill>
                  <a:schemeClr val="tx1"/>
                </a:solidFill>
                <a:latin typeface="+mn-lt"/>
                <a:ea typeface="+mn-ea"/>
                <a:cs typeface="+mn-cs"/>
              </a:rPr>
              <a:t> E, </a:t>
            </a:r>
            <a:r>
              <a:rPr lang="en-US" sz="1200" kern="1200" dirty="0" err="1" smtClean="0">
                <a:solidFill>
                  <a:schemeClr val="tx1"/>
                </a:solidFill>
                <a:latin typeface="+mn-lt"/>
                <a:ea typeface="+mn-ea"/>
                <a:cs typeface="+mn-cs"/>
              </a:rPr>
              <a:t>Carbonnelle</a:t>
            </a:r>
            <a:r>
              <a:rPr lang="en-US" sz="1200" kern="1200" dirty="0" smtClean="0">
                <a:solidFill>
                  <a:schemeClr val="tx1"/>
                </a:solidFill>
                <a:latin typeface="+mn-lt"/>
                <a:ea typeface="+mn-ea"/>
                <a:cs typeface="+mn-cs"/>
              </a:rPr>
              <a:t> E. 2010. Identification of clinical coagulase-negative staphylococci, isolated in microbiology laboratories, by matrix-assisted laser desorption/ionization-time of flight mass spectrometry and two automated systems. </a:t>
            </a:r>
            <a:r>
              <a:rPr lang="en-US" sz="1200" kern="1200" dirty="0" err="1" smtClean="0">
                <a:solidFill>
                  <a:schemeClr val="tx1"/>
                </a:solidFill>
                <a:latin typeface="+mn-lt"/>
                <a:ea typeface="+mn-ea"/>
                <a:cs typeface="+mn-cs"/>
              </a:rPr>
              <a:t>Clin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Microbiol</a:t>
            </a:r>
            <a:r>
              <a:rPr lang="en-US" sz="1200" kern="1200" dirty="0" smtClean="0">
                <a:solidFill>
                  <a:schemeClr val="tx1"/>
                </a:solidFill>
                <a:latin typeface="+mn-lt"/>
                <a:ea typeface="+mn-ea"/>
                <a:cs typeface="+mn-cs"/>
              </a:rPr>
              <a:t>. Infect. 16:998–1004</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Szabados</a:t>
            </a:r>
            <a:r>
              <a:rPr lang="en-US" sz="1200" kern="1200" dirty="0" smtClean="0">
                <a:solidFill>
                  <a:schemeClr val="tx1"/>
                </a:solidFill>
                <a:effectLst/>
                <a:latin typeface="+mn-lt"/>
                <a:ea typeface="+mn-ea"/>
                <a:cs typeface="+mn-cs"/>
              </a:rPr>
              <a:t> F. et al. 2012. </a:t>
            </a:r>
            <a:r>
              <a:rPr lang="en-US" sz="1200" b="1" kern="1200" dirty="0" smtClean="0">
                <a:solidFill>
                  <a:schemeClr val="tx1"/>
                </a:solidFill>
                <a:effectLst/>
                <a:latin typeface="+mn-lt"/>
                <a:ea typeface="+mn-ea"/>
                <a:cs typeface="+mn-cs"/>
              </a:rPr>
              <a:t>Identical MALDI TOF MS-derived peak profiles in a pair of isogenic </a:t>
            </a:r>
            <a:r>
              <a:rPr lang="en-US" sz="1200" b="1" kern="1200" dirty="0" err="1" smtClean="0">
                <a:solidFill>
                  <a:schemeClr val="tx1"/>
                </a:solidFill>
                <a:effectLst/>
                <a:latin typeface="+mn-lt"/>
                <a:ea typeface="+mn-ea"/>
                <a:cs typeface="+mn-cs"/>
              </a:rPr>
              <a:t>SCCmec</a:t>
            </a:r>
            <a:r>
              <a:rPr lang="en-US" sz="1200" b="1" kern="1200" dirty="0" smtClean="0">
                <a:solidFill>
                  <a:schemeClr val="tx1"/>
                </a:solidFill>
                <a:effectLst/>
                <a:latin typeface="+mn-lt"/>
                <a:ea typeface="+mn-ea"/>
                <a:cs typeface="+mn-cs"/>
              </a:rPr>
              <a:t>-harboring and </a:t>
            </a:r>
            <a:r>
              <a:rPr lang="en-US" sz="1200" b="1" kern="1200" dirty="0" err="1" smtClean="0">
                <a:solidFill>
                  <a:schemeClr val="tx1"/>
                </a:solidFill>
                <a:effectLst/>
                <a:latin typeface="+mn-lt"/>
                <a:ea typeface="+mn-ea"/>
                <a:cs typeface="+mn-cs"/>
              </a:rPr>
              <a:t>SCCmec</a:t>
            </a:r>
            <a:r>
              <a:rPr lang="en-US" sz="1200" b="1" kern="1200" dirty="0" smtClean="0">
                <a:solidFill>
                  <a:schemeClr val="tx1"/>
                </a:solidFill>
                <a:effectLst/>
                <a:latin typeface="+mn-lt"/>
                <a:ea typeface="+mn-ea"/>
                <a:cs typeface="+mn-cs"/>
              </a:rPr>
              <a:t>-lacking strains of Staphylococcus </a:t>
            </a:r>
            <a:r>
              <a:rPr lang="en-US" sz="1200" b="1" kern="1200" dirty="0" err="1" smtClean="0">
                <a:solidFill>
                  <a:schemeClr val="tx1"/>
                </a:solidFill>
                <a:effectLst/>
                <a:latin typeface="+mn-lt"/>
                <a:ea typeface="+mn-ea"/>
                <a:cs typeface="+mn-cs"/>
              </a:rPr>
              <a:t>aureus</a:t>
            </a:r>
            <a:r>
              <a:rPr lang="en-US" sz="1200" b="1" kern="1200" dirty="0" smtClean="0">
                <a:solidFill>
                  <a:schemeClr val="tx1"/>
                </a:solidFill>
                <a:effectLst/>
                <a:latin typeface="+mn-lt"/>
                <a:ea typeface="+mn-ea"/>
                <a:cs typeface="+mn-cs"/>
              </a:rPr>
              <a:t>. J Infection. 65: 400-405. </a:t>
            </a:r>
            <a:endParaRPr lang="en-US" dirty="0" smtClean="0"/>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16</a:t>
            </a:fld>
            <a:endParaRPr lang="en-US"/>
          </a:p>
        </p:txBody>
      </p:sp>
    </p:spTree>
    <p:extLst>
      <p:ext uri="{BB962C8B-B14F-4D97-AF65-F5344CB8AC3E}">
        <p14:creationId xmlns:p14="http://schemas.microsoft.com/office/powerpoint/2010/main" val="1662770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Database is</a:t>
            </a:r>
            <a:r>
              <a:rPr lang="en-US" baseline="0" dirty="0" smtClean="0"/>
              <a:t> biggest concern</a:t>
            </a:r>
          </a:p>
          <a:p>
            <a:r>
              <a:rPr lang="en-US" baseline="0" dirty="0" err="1" smtClean="0"/>
              <a:t>Mfg</a:t>
            </a:r>
            <a:r>
              <a:rPr lang="en-US" baseline="0" dirty="0" smtClean="0"/>
              <a:t> database did not perform as well, needed supplementation from MCR RUO dBase</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18</a:t>
            </a:fld>
            <a:endParaRPr lang="en-US"/>
          </a:p>
        </p:txBody>
      </p:sp>
    </p:spTree>
    <p:extLst>
      <p:ext uri="{BB962C8B-B14F-4D97-AF65-F5344CB8AC3E}">
        <p14:creationId xmlns:p14="http://schemas.microsoft.com/office/powerpoint/2010/main" val="682194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Vitek</a:t>
            </a:r>
            <a:r>
              <a:rPr lang="en-US" dirty="0" smtClean="0"/>
              <a:t> MS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19</a:t>
            </a:fld>
            <a:endParaRPr lang="en-US"/>
          </a:p>
        </p:txBody>
      </p:sp>
    </p:spTree>
    <p:extLst>
      <p:ext uri="{BB962C8B-B14F-4D97-AF65-F5344CB8AC3E}">
        <p14:creationId xmlns:p14="http://schemas.microsoft.com/office/powerpoint/2010/main" val="14895918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point in time, filamentous fungi are RUO only for both systems</a:t>
            </a:r>
          </a:p>
          <a:p>
            <a:r>
              <a:rPr lang="en-US" dirty="0" smtClean="0"/>
              <a:t>Need</a:t>
            </a:r>
            <a:r>
              <a:rPr lang="en-US" baseline="0" dirty="0" smtClean="0"/>
              <a:t> more robust databases; rapid changes to taxonomy will make updated databases and FDA-approved databases more difficult to address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20</a:t>
            </a:fld>
            <a:endParaRPr lang="en-US"/>
          </a:p>
        </p:txBody>
      </p:sp>
    </p:spTree>
    <p:extLst>
      <p:ext uri="{BB962C8B-B14F-4D97-AF65-F5344CB8AC3E}">
        <p14:creationId xmlns:p14="http://schemas.microsoft.com/office/powerpoint/2010/main" val="34815152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from </a:t>
            </a:r>
            <a:r>
              <a:rPr lang="en-US" b="1" dirty="0" smtClean="0"/>
              <a:t>UNC</a:t>
            </a:r>
          </a:p>
          <a:p>
            <a:endParaRPr lang="en-US" dirty="0" smtClean="0"/>
          </a:p>
          <a:p>
            <a:r>
              <a:rPr lang="en-US" dirty="0" smtClean="0"/>
              <a:t>Traditional:</a:t>
            </a:r>
            <a:r>
              <a:rPr lang="en-US" baseline="0" dirty="0" smtClean="0"/>
              <a:t> </a:t>
            </a:r>
            <a:r>
              <a:rPr lang="en-US" baseline="0" dirty="0" err="1" smtClean="0"/>
              <a:t>Vitek</a:t>
            </a:r>
            <a:r>
              <a:rPr lang="en-US" baseline="0" dirty="0" smtClean="0"/>
              <a:t> 2, </a:t>
            </a:r>
            <a:r>
              <a:rPr lang="en-US" baseline="0" dirty="0" err="1" smtClean="0"/>
              <a:t>indole</a:t>
            </a:r>
            <a:r>
              <a:rPr lang="en-US" baseline="0" dirty="0" smtClean="0"/>
              <a:t>, oxidase, API strips, agglutination for Strep grouping, </a:t>
            </a:r>
            <a:r>
              <a:rPr lang="en-US" baseline="0" dirty="0" err="1" smtClean="0"/>
              <a:t>Chromagar</a:t>
            </a:r>
            <a:r>
              <a:rPr lang="en-US" baseline="0" dirty="0" smtClean="0"/>
              <a:t> </a:t>
            </a:r>
            <a:r>
              <a:rPr lang="en-US" baseline="0" dirty="0" err="1" smtClean="0"/>
              <a:t>Candidia</a:t>
            </a:r>
            <a:endParaRPr lang="en-US" dirty="0" smtClean="0"/>
          </a:p>
          <a:p>
            <a:endParaRPr lang="en-US" dirty="0" smtClean="0"/>
          </a:p>
          <a:p>
            <a:r>
              <a:rPr lang="en-US" dirty="0" smtClean="0"/>
              <a:t>GNF – Gram negative non-fermenters</a:t>
            </a:r>
          </a:p>
          <a:p>
            <a:r>
              <a:rPr lang="en-US" dirty="0" smtClean="0"/>
              <a:t>Return on initial investment</a:t>
            </a:r>
            <a:r>
              <a:rPr lang="en-US" baseline="0" dirty="0" smtClean="0"/>
              <a:t> (approx. 200K) within 2 years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21</a:t>
            </a:fld>
            <a:endParaRPr lang="en-US"/>
          </a:p>
        </p:txBody>
      </p:sp>
    </p:spTree>
    <p:extLst>
      <p:ext uri="{BB962C8B-B14F-4D97-AF65-F5344CB8AC3E}">
        <p14:creationId xmlns:p14="http://schemas.microsoft.com/office/powerpoint/2010/main" val="737092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Focus on closed panels </a:t>
            </a:r>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22</a:t>
            </a:fld>
            <a:endParaRPr lang="en-US"/>
          </a:p>
        </p:txBody>
      </p:sp>
    </p:spTree>
    <p:extLst>
      <p:ext uri="{BB962C8B-B14F-4D97-AF65-F5344CB8AC3E}">
        <p14:creationId xmlns:p14="http://schemas.microsoft.com/office/powerpoint/2010/main" val="3471978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Arial" charset="0"/>
                <a:ea typeface="ＭＳ Ｐゴシック" charset="-128"/>
              </a:defRPr>
            </a:lvl1pPr>
            <a:lvl2pPr marL="38652428" indent="-38186541"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65887" eaLnBrk="0" fontAlgn="base" hangingPunct="0">
              <a:spcBef>
                <a:spcPct val="0"/>
              </a:spcBef>
              <a:spcAft>
                <a:spcPct val="0"/>
              </a:spcAft>
              <a:defRPr sz="2400">
                <a:solidFill>
                  <a:schemeClr val="tx1"/>
                </a:solidFill>
                <a:latin typeface="Arial" charset="0"/>
                <a:ea typeface="ＭＳ Ｐゴシック" charset="-128"/>
              </a:defRPr>
            </a:lvl6pPr>
            <a:lvl7pPr marL="931774" eaLnBrk="0" fontAlgn="base" hangingPunct="0">
              <a:spcBef>
                <a:spcPct val="0"/>
              </a:spcBef>
              <a:spcAft>
                <a:spcPct val="0"/>
              </a:spcAft>
              <a:defRPr sz="2400">
                <a:solidFill>
                  <a:schemeClr val="tx1"/>
                </a:solidFill>
                <a:latin typeface="Arial" charset="0"/>
                <a:ea typeface="ＭＳ Ｐゴシック" charset="-128"/>
              </a:defRPr>
            </a:lvl7pPr>
            <a:lvl8pPr marL="1397660" eaLnBrk="0" fontAlgn="base" hangingPunct="0">
              <a:spcBef>
                <a:spcPct val="0"/>
              </a:spcBef>
              <a:spcAft>
                <a:spcPct val="0"/>
              </a:spcAft>
              <a:defRPr sz="2400">
                <a:solidFill>
                  <a:schemeClr val="tx1"/>
                </a:solidFill>
                <a:latin typeface="Arial" charset="0"/>
                <a:ea typeface="ＭＳ Ｐゴシック" charset="-128"/>
              </a:defRPr>
            </a:lvl8pPr>
            <a:lvl9pPr marL="1863547"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3532B0EE-A6EB-4959-905A-6FFBF1C0F2DB}" type="slidenum">
              <a:rPr lang="en-US" altLang="en-US" sz="1200"/>
              <a:pPr eaLnBrk="1" hangingPunct="1"/>
              <a:t>23</a:t>
            </a:fld>
            <a:endParaRPr lang="en-US" altLang="en-US" sz="1200"/>
          </a:p>
        </p:txBody>
      </p:sp>
    </p:spTree>
    <p:extLst>
      <p:ext uri="{BB962C8B-B14F-4D97-AF65-F5344CB8AC3E}">
        <p14:creationId xmlns:p14="http://schemas.microsoft.com/office/powerpoint/2010/main" val="21167515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how to improve throughput</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24</a:t>
            </a:fld>
            <a:endParaRPr lang="en-US"/>
          </a:p>
        </p:txBody>
      </p:sp>
    </p:spTree>
    <p:extLst>
      <p:ext uri="{BB962C8B-B14F-4D97-AF65-F5344CB8AC3E}">
        <p14:creationId xmlns:p14="http://schemas.microsoft.com/office/powerpoint/2010/main" val="3190444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Much</a:t>
            </a:r>
            <a:r>
              <a:rPr lang="en-US" baseline="0" dirty="0" smtClean="0"/>
              <a:t> discussion on possibility of contamination resulting in multiple target positives (4+ viruses in </a:t>
            </a:r>
            <a:r>
              <a:rPr lang="en-US" baseline="0" smtClean="0"/>
              <a:t>single sample)</a:t>
            </a:r>
            <a:endParaRPr lang="en-US"/>
          </a:p>
        </p:txBody>
      </p:sp>
      <p:sp>
        <p:nvSpPr>
          <p:cNvPr id="4" name="Slide Number Placeholder 3"/>
          <p:cNvSpPr>
            <a:spLocks noGrp="1"/>
          </p:cNvSpPr>
          <p:nvPr>
            <p:ph type="sldNum" sz="quarter" idx="10"/>
          </p:nvPr>
        </p:nvSpPr>
        <p:spPr/>
        <p:txBody>
          <a:bodyPr/>
          <a:lstStyle/>
          <a:p>
            <a:fld id="{D784820F-0CE4-462B-BAD9-E3B4A35DBCAB}" type="slidenum">
              <a:rPr lang="en-US" smtClean="0"/>
              <a:t>26</a:t>
            </a:fld>
            <a:endParaRPr lang="en-US"/>
          </a:p>
        </p:txBody>
      </p:sp>
    </p:spTree>
    <p:extLst>
      <p:ext uri="{BB962C8B-B14F-4D97-AF65-F5344CB8AC3E}">
        <p14:creationId xmlns:p14="http://schemas.microsoft.com/office/powerpoint/2010/main" val="3830214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Will discuss performance</a:t>
            </a:r>
            <a:r>
              <a:rPr lang="en-US" baseline="0" dirty="0" smtClean="0"/>
              <a:t> and accuracy as we go through the various technologies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3</a:t>
            </a:fld>
            <a:endParaRPr lang="en-US"/>
          </a:p>
        </p:txBody>
      </p:sp>
    </p:spTree>
    <p:extLst>
      <p:ext uri="{BB962C8B-B14F-4D97-AF65-F5344CB8AC3E}">
        <p14:creationId xmlns:p14="http://schemas.microsoft.com/office/powerpoint/2010/main" val="172337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a:t>
            </a:r>
            <a:r>
              <a:rPr lang="en-US" baseline="0" dirty="0" smtClean="0"/>
              <a:t> panel was </a:t>
            </a:r>
            <a:r>
              <a:rPr lang="en-US" baseline="0" dirty="0" err="1" smtClean="0"/>
              <a:t>Xtag</a:t>
            </a:r>
            <a:r>
              <a:rPr lang="en-US" baseline="0" dirty="0" smtClean="0"/>
              <a:t> for 12 respiratory viruses – open system, 8 hours, labor intensive</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27</a:t>
            </a:fld>
            <a:endParaRPr lang="en-US"/>
          </a:p>
        </p:txBody>
      </p:sp>
    </p:spTree>
    <p:extLst>
      <p:ext uri="{BB962C8B-B14F-4D97-AF65-F5344CB8AC3E}">
        <p14:creationId xmlns:p14="http://schemas.microsoft.com/office/powerpoint/2010/main" val="198251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068F2309-9BED-E14E-AF58-2D4683445D52}" type="slidenum">
              <a:rPr lang="en-US"/>
              <a:pPr/>
              <a:t>28</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r>
              <a:rPr lang="en-US" sz="1200" kern="1200" dirty="0" smtClean="0">
                <a:solidFill>
                  <a:schemeClr val="tx1"/>
                </a:solidFill>
                <a:effectLst/>
                <a:latin typeface="+mn-lt"/>
                <a:ea typeface="+mn-ea"/>
                <a:cs typeface="+mn-cs"/>
              </a:rPr>
              <a:t>Specimen Extraction—Magnetic bead-based RNA/DNA extraction from nasopharyngeal swab specimens obtained from symptomatic patients; (ii) Target Amplification--Multiplex RT-PCR- and PCR-based amplification of the extracted nucleic acids to generate target-specific amplicons; (iii) Hybridization—Amplicon hybridization to target specific capture DNA in a microarray format and mediator and gold-nanoparticle probe hybridization to captured amplicons. Silver enhancement of the gold nanoparticle probes bound at the capture sites results in gold-silver aggregates that are imaged optically with high efficiency by the Reader.</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RP Flex – Only pay reagent cost for the tests that are resulted;</a:t>
            </a:r>
            <a:r>
              <a:rPr lang="en-US" sz="1200" kern="1200" baseline="0" dirty="0" smtClean="0">
                <a:solidFill>
                  <a:schemeClr val="tx1"/>
                </a:solidFill>
                <a:effectLst/>
                <a:latin typeface="+mn-lt"/>
                <a:ea typeface="+mn-ea"/>
                <a:cs typeface="+mn-cs"/>
              </a:rPr>
              <a:t> not necessarily entire panel</a:t>
            </a:r>
            <a:endParaRPr lang="en-US" dirty="0"/>
          </a:p>
        </p:txBody>
      </p:sp>
    </p:spTree>
    <p:extLst>
      <p:ext uri="{BB962C8B-B14F-4D97-AF65-F5344CB8AC3E}">
        <p14:creationId xmlns:p14="http://schemas.microsoft.com/office/powerpoint/2010/main" val="1612936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Torch under review at FDA</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29</a:t>
            </a:fld>
            <a:endParaRPr lang="en-US"/>
          </a:p>
        </p:txBody>
      </p:sp>
    </p:spTree>
    <p:extLst>
      <p:ext uri="{BB962C8B-B14F-4D97-AF65-F5344CB8AC3E}">
        <p14:creationId xmlns:p14="http://schemas.microsoft.com/office/powerpoint/2010/main" val="2704559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a:t>
            </a:r>
            <a:r>
              <a:rPr lang="en-US" baseline="0" dirty="0" smtClean="0"/>
              <a:t> from Albany Med. Center</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PIV 1-4, </a:t>
            </a:r>
            <a:r>
              <a:rPr lang="en-US" dirty="0" err="1" smtClean="0"/>
              <a:t>hMPV</a:t>
            </a:r>
            <a:r>
              <a:rPr lang="en-US" dirty="0" smtClean="0"/>
              <a:t>, Adenovirus also tested</a:t>
            </a:r>
            <a:r>
              <a:rPr lang="en-US" baseline="0" dirty="0" smtClean="0"/>
              <a:t> in this study but not on </a:t>
            </a:r>
            <a:r>
              <a:rPr lang="en-US" baseline="0" dirty="0" err="1" smtClean="0"/>
              <a:t>Verigene</a:t>
            </a:r>
            <a:r>
              <a:rPr lang="en-US" baseline="0" dirty="0" smtClean="0"/>
              <a:t> 1.0 panel</a:t>
            </a:r>
            <a:endParaRPr lang="en-US" dirty="0" smtClean="0"/>
          </a:p>
          <a:p>
            <a:endParaRPr lang="en-US" dirty="0" smtClean="0"/>
          </a:p>
          <a:p>
            <a:r>
              <a:rPr lang="en-US" dirty="0" smtClean="0"/>
              <a:t>All failed runs corrected on repeat</a:t>
            </a:r>
          </a:p>
          <a:p>
            <a:endParaRPr lang="en-US" dirty="0" smtClean="0"/>
          </a:p>
          <a:p>
            <a:r>
              <a:rPr lang="en-US" b="1" dirty="0" smtClean="0"/>
              <a:t>Difference</a:t>
            </a:r>
            <a:r>
              <a:rPr lang="en-US" b="1" baseline="0" dirty="0" smtClean="0"/>
              <a:t> in sensitivity was not statistically significant</a:t>
            </a:r>
            <a:endParaRPr lang="en-US" b="1" dirty="0"/>
          </a:p>
        </p:txBody>
      </p:sp>
      <p:sp>
        <p:nvSpPr>
          <p:cNvPr id="4" name="Slide Number Placeholder 3"/>
          <p:cNvSpPr>
            <a:spLocks noGrp="1"/>
          </p:cNvSpPr>
          <p:nvPr>
            <p:ph type="sldNum" sz="quarter" idx="10"/>
          </p:nvPr>
        </p:nvSpPr>
        <p:spPr/>
        <p:txBody>
          <a:bodyPr/>
          <a:lstStyle/>
          <a:p>
            <a:fld id="{D784820F-0CE4-462B-BAD9-E3B4A35DBCAB}" type="slidenum">
              <a:rPr lang="en-US" smtClean="0"/>
              <a:t>31</a:t>
            </a:fld>
            <a:endParaRPr lang="en-US"/>
          </a:p>
        </p:txBody>
      </p:sp>
    </p:spTree>
    <p:extLst>
      <p:ext uri="{BB962C8B-B14F-4D97-AF65-F5344CB8AC3E}">
        <p14:creationId xmlns:p14="http://schemas.microsoft.com/office/powerpoint/2010/main" val="2123681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Sapovirus</a:t>
            </a:r>
            <a:r>
              <a:rPr lang="en-US" dirty="0" smtClean="0"/>
              <a:t>-</a:t>
            </a:r>
            <a:r>
              <a:rPr lang="en-US" baseline="0" dirty="0" smtClean="0"/>
              <a:t> mild to moderate </a:t>
            </a:r>
            <a:r>
              <a:rPr lang="en-US" baseline="0" dirty="0" err="1" smtClean="0"/>
              <a:t>gastroentritis</a:t>
            </a:r>
            <a:r>
              <a:rPr lang="en-US" baseline="0" dirty="0" smtClean="0"/>
              <a:t>, usually in children</a:t>
            </a:r>
            <a:endParaRPr lang="en-US" dirty="0" smtClean="0"/>
          </a:p>
          <a:p>
            <a:r>
              <a:rPr lang="en-US" dirty="0" err="1" smtClean="0"/>
              <a:t>Khare</a:t>
            </a:r>
            <a:r>
              <a:rPr lang="en-US" baseline="0" dirty="0" smtClean="0"/>
              <a:t> study compared to culture; frozen specimens used</a:t>
            </a:r>
            <a:endParaRPr lang="en-US" dirty="0" smtClean="0"/>
          </a:p>
          <a:p>
            <a:endParaRPr lang="en-US" dirty="0" smtClean="0"/>
          </a:p>
          <a:p>
            <a:r>
              <a:rPr lang="en-US" dirty="0" err="1" smtClean="0"/>
              <a:t>Mulit</a:t>
            </a:r>
            <a:r>
              <a:rPr lang="en-US" dirty="0" smtClean="0"/>
              <a:t>-site</a:t>
            </a:r>
            <a:r>
              <a:rPr lang="en-US" baseline="0" dirty="0" smtClean="0"/>
              <a:t> study</a:t>
            </a:r>
            <a:endParaRPr lang="en-US" dirty="0" smtClean="0"/>
          </a:p>
          <a:p>
            <a:r>
              <a:rPr lang="en-US" dirty="0" smtClean="0"/>
              <a:t>Buss study  with</a:t>
            </a:r>
            <a:r>
              <a:rPr lang="en-US" baseline="0" dirty="0" smtClean="0"/>
              <a:t> IVD version </a:t>
            </a:r>
            <a:r>
              <a:rPr lang="en-US" dirty="0" smtClean="0"/>
              <a:t>compared</a:t>
            </a:r>
            <a:r>
              <a:rPr lang="en-US" baseline="0" dirty="0" smtClean="0"/>
              <a:t> to culture; fresh specimens used</a:t>
            </a:r>
          </a:p>
          <a:p>
            <a:r>
              <a:rPr lang="en-US" b="1" baseline="0" dirty="0" err="1" smtClean="0"/>
              <a:t>Aeromonas</a:t>
            </a:r>
            <a:r>
              <a:rPr lang="en-US" b="1" baseline="0" dirty="0" smtClean="0"/>
              <a:t> not on IVD version; 24% sensitivity in RUO version – this is a relatively common pathogen, and labs will need to culture</a:t>
            </a:r>
          </a:p>
          <a:p>
            <a:endParaRPr lang="en-US" baseline="0" dirty="0" smtClean="0"/>
          </a:p>
          <a:p>
            <a:r>
              <a:rPr lang="en-US" baseline="0" dirty="0" smtClean="0"/>
              <a:t>Sensitivity between both studies virtually the same; 100%’s all agree except for </a:t>
            </a:r>
            <a:r>
              <a:rPr lang="en-US" baseline="0" dirty="0" err="1" smtClean="0"/>
              <a:t>Sapovirus</a:t>
            </a:r>
            <a:r>
              <a:rPr lang="en-US" baseline="0" dirty="0" smtClean="0"/>
              <a:t> (90.3% in Khare study)</a:t>
            </a:r>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32</a:t>
            </a:fld>
            <a:endParaRPr lang="en-US"/>
          </a:p>
        </p:txBody>
      </p:sp>
    </p:spTree>
    <p:extLst>
      <p:ext uri="{BB962C8B-B14F-4D97-AF65-F5344CB8AC3E}">
        <p14:creationId xmlns:p14="http://schemas.microsoft.com/office/powerpoint/2010/main" val="15293916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itchFamily="34" charset="0"/>
                <a:ea typeface="ＭＳ Ｐゴシック" pitchFamily="34" charset="-128"/>
              </a:rPr>
              <a:t>No automated steps; labor intensive</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8652428" indent="-381865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65887" eaLnBrk="0" fontAlgn="base" hangingPunct="0">
              <a:spcBef>
                <a:spcPct val="0"/>
              </a:spcBef>
              <a:spcAft>
                <a:spcPct val="0"/>
              </a:spcAft>
              <a:defRPr sz="2400">
                <a:solidFill>
                  <a:schemeClr val="tx1"/>
                </a:solidFill>
                <a:latin typeface="Arial" pitchFamily="34" charset="0"/>
                <a:cs typeface="Arial" pitchFamily="34" charset="0"/>
              </a:defRPr>
            </a:lvl6pPr>
            <a:lvl7pPr marL="931774" eaLnBrk="0" fontAlgn="base" hangingPunct="0">
              <a:spcBef>
                <a:spcPct val="0"/>
              </a:spcBef>
              <a:spcAft>
                <a:spcPct val="0"/>
              </a:spcAft>
              <a:defRPr sz="2400">
                <a:solidFill>
                  <a:schemeClr val="tx1"/>
                </a:solidFill>
                <a:latin typeface="Arial" pitchFamily="34" charset="0"/>
                <a:cs typeface="Arial" pitchFamily="34" charset="0"/>
              </a:defRPr>
            </a:lvl7pPr>
            <a:lvl8pPr marL="1397660" eaLnBrk="0" fontAlgn="base" hangingPunct="0">
              <a:spcBef>
                <a:spcPct val="0"/>
              </a:spcBef>
              <a:spcAft>
                <a:spcPct val="0"/>
              </a:spcAft>
              <a:defRPr sz="2400">
                <a:solidFill>
                  <a:schemeClr val="tx1"/>
                </a:solidFill>
                <a:latin typeface="Arial" pitchFamily="34" charset="0"/>
                <a:cs typeface="Arial" pitchFamily="34" charset="0"/>
              </a:defRPr>
            </a:lvl8pPr>
            <a:lvl9pPr marL="1863547"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FBD05188-3081-4F83-ABB2-9A9E4FA92609}" type="slidenum">
              <a:rPr lang="en-US" altLang="en-US" sz="1200"/>
              <a:pPr eaLnBrk="1" hangingPunct="1"/>
              <a:t>35</a:t>
            </a:fld>
            <a:endParaRPr lang="en-US" altLang="en-US" sz="1200"/>
          </a:p>
        </p:txBody>
      </p:sp>
    </p:spTree>
    <p:extLst>
      <p:ext uri="{BB962C8B-B14F-4D97-AF65-F5344CB8AC3E}">
        <p14:creationId xmlns:p14="http://schemas.microsoft.com/office/powerpoint/2010/main" val="1923799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  </a:t>
            </a:r>
            <a:r>
              <a:rPr lang="en-US" sz="1200" kern="1200" dirty="0" err="1" smtClean="0">
                <a:solidFill>
                  <a:schemeClr val="tx1"/>
                </a:solidFill>
                <a:latin typeface="+mn-lt"/>
                <a:ea typeface="+mn-ea"/>
                <a:cs typeface="+mn-cs"/>
              </a:rPr>
              <a:t>mitis</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oralis</a:t>
            </a:r>
            <a:r>
              <a:rPr lang="en-US" sz="1200" kern="1200" dirty="0" smtClean="0">
                <a:solidFill>
                  <a:schemeClr val="tx1"/>
                </a:solidFill>
                <a:latin typeface="+mn-lt"/>
                <a:ea typeface="+mn-ea"/>
                <a:cs typeface="+mn-cs"/>
              </a:rPr>
              <a:t>, S. </a:t>
            </a:r>
            <a:r>
              <a:rPr lang="en-US" sz="1200" kern="1200" dirty="0" err="1" smtClean="0">
                <a:solidFill>
                  <a:schemeClr val="tx1"/>
                </a:solidFill>
                <a:latin typeface="+mn-lt"/>
                <a:ea typeface="+mn-ea"/>
                <a:cs typeface="+mn-cs"/>
              </a:rPr>
              <a:t>pneumoniae</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 </a:t>
            </a:r>
            <a:r>
              <a:rPr lang="en-US" sz="1200" kern="1200" dirty="0" err="1" smtClean="0">
                <a:solidFill>
                  <a:schemeClr val="tx1"/>
                </a:solidFill>
                <a:latin typeface="+mn-lt"/>
                <a:ea typeface="+mn-ea"/>
                <a:cs typeface="+mn-cs"/>
              </a:rPr>
              <a:t>cinerea</a:t>
            </a:r>
            <a:r>
              <a:rPr lang="en-US" sz="1200" kern="1200" dirty="0" smtClean="0">
                <a:solidFill>
                  <a:schemeClr val="tx1"/>
                </a:solidFill>
                <a:latin typeface="+mn-lt"/>
                <a:ea typeface="+mn-ea"/>
                <a:cs typeface="+mn-cs"/>
              </a:rPr>
              <a:t>, N. </a:t>
            </a:r>
            <a:r>
              <a:rPr lang="en-US" sz="1200" kern="1200" dirty="0" err="1" smtClean="0">
                <a:solidFill>
                  <a:schemeClr val="tx1"/>
                </a:solidFill>
                <a:latin typeface="+mn-lt"/>
                <a:ea typeface="+mn-ea"/>
                <a:cs typeface="+mn-cs"/>
              </a:rPr>
              <a:t>meningitidis</a:t>
            </a:r>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36</a:t>
            </a:fld>
            <a:endParaRPr lang="en-US"/>
          </a:p>
        </p:txBody>
      </p:sp>
    </p:spTree>
    <p:extLst>
      <p:ext uri="{BB962C8B-B14F-4D97-AF65-F5344CB8AC3E}">
        <p14:creationId xmlns:p14="http://schemas.microsoft.com/office/powerpoint/2010/main" val="660605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referred to as deep sequencing,</a:t>
            </a:r>
            <a:r>
              <a:rPr lang="en-US" baseline="0" dirty="0" smtClean="0"/>
              <a:t> high-throughput sequencing, or massive parallel sequencing</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38</a:t>
            </a:fld>
            <a:endParaRPr lang="en-US"/>
          </a:p>
        </p:txBody>
      </p:sp>
    </p:spTree>
    <p:extLst>
      <p:ext uri="{BB962C8B-B14F-4D97-AF65-F5344CB8AC3E}">
        <p14:creationId xmlns:p14="http://schemas.microsoft.com/office/powerpoint/2010/main" val="1415886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Length of read dependent</a:t>
            </a:r>
            <a:r>
              <a:rPr lang="en-US" baseline="0" dirty="0" smtClean="0"/>
              <a:t> on instrument</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40</a:t>
            </a:fld>
            <a:endParaRPr lang="en-US"/>
          </a:p>
        </p:txBody>
      </p:sp>
    </p:spTree>
    <p:extLst>
      <p:ext uri="{BB962C8B-B14F-4D97-AF65-F5344CB8AC3E}">
        <p14:creationId xmlns:p14="http://schemas.microsoft.com/office/powerpoint/2010/main" val="400943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 GSP codes for</a:t>
            </a:r>
            <a:r>
              <a:rPr lang="en-US" baseline="0" dirty="0" smtClean="0"/>
              <a:t> infectious disease</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41</a:t>
            </a:fld>
            <a:endParaRPr lang="en-US"/>
          </a:p>
        </p:txBody>
      </p:sp>
    </p:spTree>
    <p:extLst>
      <p:ext uri="{BB962C8B-B14F-4D97-AF65-F5344CB8AC3E}">
        <p14:creationId xmlns:p14="http://schemas.microsoft.com/office/powerpoint/2010/main" val="139419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effectLst/>
              </a:rPr>
              <a:t>A</a:t>
            </a:r>
            <a:r>
              <a:rPr lang="en-US" baseline="0" dirty="0" smtClean="0">
                <a:effectLst/>
              </a:rPr>
              <a:t> </a:t>
            </a:r>
            <a:r>
              <a:rPr lang="en-US" baseline="0" dirty="0" err="1" smtClean="0">
                <a:effectLst/>
              </a:rPr>
              <a:t>gordian</a:t>
            </a:r>
            <a:r>
              <a:rPr lang="en-US" baseline="0" dirty="0" smtClean="0">
                <a:effectLst/>
              </a:rPr>
              <a:t> knot </a:t>
            </a:r>
            <a:r>
              <a:rPr lang="en-US" dirty="0" smtClean="0">
                <a:effectLst/>
              </a:rPr>
              <a:t>is often used as a </a:t>
            </a:r>
            <a:r>
              <a:rPr lang="en-US" dirty="0" smtClean="0">
                <a:effectLst/>
                <a:hlinkClick r:id="rId3" tooltip="Metaphor"/>
              </a:rPr>
              <a:t>metaphor</a:t>
            </a:r>
            <a:r>
              <a:rPr lang="en-US" dirty="0" smtClean="0">
                <a:effectLst/>
              </a:rPr>
              <a:t> for an intractable problem (disentangling an "impossible" knot) solved easily by loophole or "thinking outside the box" ("cutting the Gordian knot"):</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a:t>
            </a:fld>
            <a:endParaRPr lang="en-US"/>
          </a:p>
        </p:txBody>
      </p:sp>
    </p:spTree>
    <p:extLst>
      <p:ext uri="{BB962C8B-B14F-4D97-AF65-F5344CB8AC3E}">
        <p14:creationId xmlns:p14="http://schemas.microsoft.com/office/powerpoint/2010/main" val="22842662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Roche</a:t>
            </a:r>
            <a:r>
              <a:rPr lang="en-US" baseline="0" dirty="0" smtClean="0"/>
              <a:t> announced 454 facility closed, and sequencers phased out by 2016</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42</a:t>
            </a:fld>
            <a:endParaRPr lang="en-US"/>
          </a:p>
        </p:txBody>
      </p:sp>
    </p:spTree>
    <p:extLst>
      <p:ext uri="{BB962C8B-B14F-4D97-AF65-F5344CB8AC3E}">
        <p14:creationId xmlns:p14="http://schemas.microsoft.com/office/powerpoint/2010/main" val="15304604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do we do it today – Ask audience</a:t>
            </a:r>
          </a:p>
          <a:p>
            <a:endParaRPr lang="en-US" dirty="0" smtClean="0"/>
          </a:p>
          <a:p>
            <a:r>
              <a:rPr lang="en-US" dirty="0" smtClean="0"/>
              <a:t>BV – increased</a:t>
            </a:r>
            <a:r>
              <a:rPr lang="en-US" baseline="0" dirty="0" smtClean="0"/>
              <a:t> bacteria </a:t>
            </a:r>
            <a:r>
              <a:rPr lang="en-US" baseline="0" dirty="0" err="1" smtClean="0"/>
              <a:t>hetergeneity</a:t>
            </a:r>
            <a:r>
              <a:rPr lang="en-US" baseline="0" dirty="0" smtClean="0"/>
              <a:t>, reduced Lactobacillus</a:t>
            </a:r>
          </a:p>
          <a:p>
            <a:endParaRPr lang="en-US" baseline="0" dirty="0" smtClean="0"/>
          </a:p>
          <a:p>
            <a:r>
              <a:rPr lang="en-US" baseline="0" dirty="0" smtClean="0"/>
              <a:t>C. Diff – Loss of </a:t>
            </a:r>
            <a:r>
              <a:rPr lang="en-US" baseline="0" dirty="0" err="1" smtClean="0"/>
              <a:t>Bacterioides</a:t>
            </a:r>
            <a:r>
              <a:rPr lang="en-US" baseline="0" dirty="0" smtClean="0"/>
              <a:t> </a:t>
            </a:r>
            <a:r>
              <a:rPr lang="en-US" baseline="0" dirty="0" err="1" smtClean="0"/>
              <a:t>Firmicutes</a:t>
            </a:r>
            <a:r>
              <a:rPr lang="en-US" baseline="0" dirty="0" smtClean="0"/>
              <a:t> (Bacillus, Lacto, </a:t>
            </a:r>
            <a:r>
              <a:rPr lang="en-US" baseline="0" dirty="0" err="1" smtClean="0"/>
              <a:t>Leuconostoc</a:t>
            </a:r>
            <a:r>
              <a:rPr lang="en-US" baseline="0" dirty="0" smtClean="0"/>
              <a:t>, non C. diff Clostridia)</a:t>
            </a:r>
          </a:p>
          <a:p>
            <a:endParaRPr lang="en-US" baseline="0" dirty="0" smtClean="0"/>
          </a:p>
          <a:p>
            <a:r>
              <a:rPr lang="en-US" baseline="0" dirty="0" smtClean="0"/>
              <a:t>Comparison of 1 laboratory day at Houston Methodist</a:t>
            </a:r>
          </a:p>
          <a:p>
            <a:r>
              <a:rPr lang="en-US" baseline="0" dirty="0" smtClean="0"/>
              <a:t>Good for mixed cultures</a:t>
            </a:r>
          </a:p>
          <a:p>
            <a:r>
              <a:rPr lang="en-US" baseline="0" dirty="0" smtClean="0"/>
              <a:t>Faster for Mycobacteria</a:t>
            </a:r>
          </a:p>
          <a:p>
            <a:r>
              <a:rPr lang="en-US" baseline="0" dirty="0" smtClean="0"/>
              <a:t>ID </a:t>
            </a:r>
            <a:r>
              <a:rPr lang="en-US" baseline="0" dirty="0" err="1" smtClean="0"/>
              <a:t>CoNS</a:t>
            </a:r>
            <a:r>
              <a:rPr lang="en-US" baseline="0" dirty="0" smtClean="0"/>
              <a:t> to species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43</a:t>
            </a:fld>
            <a:endParaRPr lang="en-US"/>
          </a:p>
        </p:txBody>
      </p:sp>
    </p:spTree>
    <p:extLst>
      <p:ext uri="{BB962C8B-B14F-4D97-AF65-F5344CB8AC3E}">
        <p14:creationId xmlns:p14="http://schemas.microsoft.com/office/powerpoint/2010/main" val="3301111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 97 </a:t>
            </a:r>
            <a:r>
              <a:rPr lang="en-US" dirty="0" err="1" smtClean="0"/>
              <a:t>phosphotransferase</a:t>
            </a:r>
            <a:endParaRPr lang="en-US" dirty="0" smtClean="0"/>
          </a:p>
          <a:p>
            <a:r>
              <a:rPr lang="en-US" dirty="0" smtClean="0"/>
              <a:t>UL 54 DNA polymerase</a:t>
            </a:r>
          </a:p>
          <a:p>
            <a:endParaRPr lang="en-US" dirty="0" smtClean="0"/>
          </a:p>
          <a:p>
            <a:r>
              <a:rPr lang="en-US" dirty="0" smtClean="0"/>
              <a:t>DAA direct acting antiviral to HCV – </a:t>
            </a:r>
            <a:r>
              <a:rPr lang="en-US" dirty="0" err="1" smtClean="0"/>
              <a:t>sofosbuvir</a:t>
            </a:r>
            <a:r>
              <a:rPr lang="en-US" dirty="0" smtClean="0"/>
              <a:t>, </a:t>
            </a:r>
            <a:r>
              <a:rPr lang="en-US" dirty="0" err="1" smtClean="0"/>
              <a:t>ledipasvir</a:t>
            </a:r>
            <a:endParaRPr lang="en-US" dirty="0" smtClean="0"/>
          </a:p>
          <a:p>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sz="2400" b="1" baseline="0" dirty="0" smtClean="0"/>
              <a:t>Genotypic</a:t>
            </a:r>
            <a:r>
              <a:rPr lang="en-US" sz="2400" b="1" dirty="0" smtClean="0"/>
              <a:t> testing for drug-resistant mutants recommended for therapy-naïve patients</a:t>
            </a:r>
            <a:endParaRPr lang="en-US" sz="2400" b="1" baseline="0" dirty="0" smtClean="0"/>
          </a:p>
          <a:p>
            <a:endParaRPr lang="en-US" b="1" dirty="0"/>
          </a:p>
        </p:txBody>
      </p:sp>
      <p:sp>
        <p:nvSpPr>
          <p:cNvPr id="4" name="Slide Number Placeholder 3"/>
          <p:cNvSpPr>
            <a:spLocks noGrp="1"/>
          </p:cNvSpPr>
          <p:nvPr>
            <p:ph type="sldNum" sz="quarter" idx="10"/>
          </p:nvPr>
        </p:nvSpPr>
        <p:spPr/>
        <p:txBody>
          <a:bodyPr/>
          <a:lstStyle/>
          <a:p>
            <a:fld id="{D784820F-0CE4-462B-BAD9-E3B4A35DBCAB}" type="slidenum">
              <a:rPr lang="en-US" smtClean="0"/>
              <a:t>44</a:t>
            </a:fld>
            <a:endParaRPr lang="en-US"/>
          </a:p>
        </p:txBody>
      </p:sp>
    </p:spTree>
    <p:extLst>
      <p:ext uri="{BB962C8B-B14F-4D97-AF65-F5344CB8AC3E}">
        <p14:creationId xmlns:p14="http://schemas.microsoft.com/office/powerpoint/2010/main" val="1032415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KB developed in 1966</a:t>
            </a:r>
          </a:p>
          <a:p>
            <a:r>
              <a:rPr lang="en-US" dirty="0" smtClean="0"/>
              <a:t>Reversion</a:t>
            </a:r>
            <a:r>
              <a:rPr lang="en-US" baseline="0" dirty="0" smtClean="0"/>
              <a:t> to KB disk with total lab automation systems</a:t>
            </a:r>
          </a:p>
          <a:p>
            <a:endParaRPr lang="en-US" baseline="0" dirty="0" smtClean="0"/>
          </a:p>
          <a:p>
            <a:r>
              <a:rPr lang="en-US" baseline="0" dirty="0" smtClean="0"/>
              <a:t>BMD basis of AST used in most labs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46</a:t>
            </a:fld>
            <a:endParaRPr lang="en-US"/>
          </a:p>
        </p:txBody>
      </p:sp>
    </p:spTree>
    <p:extLst>
      <p:ext uri="{BB962C8B-B14F-4D97-AF65-F5344CB8AC3E}">
        <p14:creationId xmlns:p14="http://schemas.microsoft.com/office/powerpoint/2010/main" val="10831720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ESI/MS- Electrospray ionization mass spec</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47</a:t>
            </a:fld>
            <a:endParaRPr lang="en-US"/>
          </a:p>
        </p:txBody>
      </p:sp>
    </p:spTree>
    <p:extLst>
      <p:ext uri="{BB962C8B-B14F-4D97-AF65-F5344CB8AC3E}">
        <p14:creationId xmlns:p14="http://schemas.microsoft.com/office/powerpoint/2010/main" val="10627632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NDM – New</a:t>
            </a:r>
            <a:r>
              <a:rPr lang="en-US" baseline="0" dirty="0" smtClean="0"/>
              <a:t> </a:t>
            </a:r>
            <a:r>
              <a:rPr lang="en-US" baseline="0" dirty="0" err="1" smtClean="0"/>
              <a:t>Dehli</a:t>
            </a:r>
            <a:r>
              <a:rPr lang="en-US" baseline="0" dirty="0" smtClean="0"/>
              <a:t> </a:t>
            </a:r>
            <a:r>
              <a:rPr lang="en-US" baseline="0" dirty="0" err="1" smtClean="0"/>
              <a:t>metallo</a:t>
            </a:r>
            <a:r>
              <a:rPr lang="en-US" baseline="0" dirty="0" smtClean="0"/>
              <a:t>-beta lactamase; hydrolyzes all B-lactams except aztreonam</a:t>
            </a:r>
            <a:endParaRPr lang="en-US" dirty="0" smtClean="0"/>
          </a:p>
          <a:p>
            <a:endParaRPr lang="en-US" dirty="0" smtClean="0"/>
          </a:p>
          <a:p>
            <a:r>
              <a:rPr lang="en-US" dirty="0" smtClean="0"/>
              <a:t>3.0</a:t>
            </a:r>
            <a:r>
              <a:rPr lang="en-US" baseline="0" dirty="0" smtClean="0"/>
              <a:t> </a:t>
            </a:r>
            <a:r>
              <a:rPr lang="en-US" baseline="0" dirty="0" err="1" smtClean="0"/>
              <a:t>MacFarland</a:t>
            </a:r>
            <a:r>
              <a:rPr lang="en-US" baseline="0" dirty="0" smtClean="0"/>
              <a:t> suspension of organism. Centrifuge 1.0mL and </a:t>
            </a:r>
            <a:r>
              <a:rPr lang="en-US" baseline="0" dirty="0" err="1" smtClean="0"/>
              <a:t>resuspend</a:t>
            </a:r>
            <a:r>
              <a:rPr lang="en-US" baseline="0" dirty="0" smtClean="0"/>
              <a:t> in </a:t>
            </a:r>
            <a:r>
              <a:rPr lang="en-US" baseline="0" dirty="0" err="1" smtClean="0"/>
              <a:t>Tris</a:t>
            </a:r>
            <a:r>
              <a:rPr lang="en-US" baseline="0" dirty="0" smtClean="0"/>
              <a:t>/SDS reaction buffer. Add  0.1 </a:t>
            </a:r>
            <a:r>
              <a:rPr lang="en-US" baseline="0" dirty="0" err="1" smtClean="0"/>
              <a:t>mM</a:t>
            </a:r>
            <a:r>
              <a:rPr lang="en-US" baseline="0" dirty="0" smtClean="0"/>
              <a:t> </a:t>
            </a:r>
            <a:r>
              <a:rPr lang="en-US" baseline="0" dirty="0" err="1" smtClean="0"/>
              <a:t>meropenem</a:t>
            </a:r>
            <a:r>
              <a:rPr lang="en-US" baseline="0" dirty="0" smtClean="0"/>
              <a:t> and incubate for 2 hours</a:t>
            </a:r>
            <a:endParaRPr lang="en-US" dirty="0" smtClean="0"/>
          </a:p>
          <a:p>
            <a:endParaRPr lang="en-US" dirty="0" smtClean="0"/>
          </a:p>
          <a:p>
            <a:r>
              <a:rPr lang="en-US" dirty="0" smtClean="0"/>
              <a:t>Top: K. </a:t>
            </a:r>
            <a:r>
              <a:rPr lang="en-US" dirty="0" err="1" smtClean="0"/>
              <a:t>pneumoniae</a:t>
            </a:r>
            <a:r>
              <a:rPr lang="en-US" dirty="0" smtClean="0"/>
              <a:t> with no </a:t>
            </a:r>
            <a:r>
              <a:rPr lang="en-US" dirty="0" err="1" smtClean="0"/>
              <a:t>carbapenemase</a:t>
            </a:r>
            <a:endParaRPr lang="en-US" dirty="0" smtClean="0"/>
          </a:p>
          <a:p>
            <a:r>
              <a:rPr lang="en-US" dirty="0" smtClean="0"/>
              <a:t>Bottom: E. coli with NDM </a:t>
            </a:r>
            <a:r>
              <a:rPr lang="en-US" dirty="0" err="1" smtClean="0"/>
              <a:t>carbapenemase</a:t>
            </a:r>
            <a:endParaRPr lang="en-US" dirty="0" smtClean="0"/>
          </a:p>
          <a:p>
            <a:r>
              <a:rPr lang="en-US" dirty="0" smtClean="0"/>
              <a:t>406.61 – </a:t>
            </a:r>
            <a:r>
              <a:rPr lang="en-US" dirty="0" err="1" smtClean="0"/>
              <a:t>Meropenem</a:t>
            </a:r>
            <a:r>
              <a:rPr lang="en-US" dirty="0" smtClean="0"/>
              <a:t> peak; detected in top, hydrolyzed</a:t>
            </a:r>
            <a:r>
              <a:rPr lang="en-US" baseline="0" dirty="0" smtClean="0"/>
              <a:t> in bottom after incubation</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48</a:t>
            </a:fld>
            <a:endParaRPr lang="en-US"/>
          </a:p>
        </p:txBody>
      </p:sp>
    </p:spTree>
    <p:extLst>
      <p:ext uri="{BB962C8B-B14F-4D97-AF65-F5344CB8AC3E}">
        <p14:creationId xmlns:p14="http://schemas.microsoft.com/office/powerpoint/2010/main" val="1961284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Cantilever will change frequency of movement</a:t>
            </a:r>
            <a:r>
              <a:rPr lang="en-US" baseline="0" dirty="0" smtClean="0"/>
              <a:t> in response to additional mass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49</a:t>
            </a:fld>
            <a:endParaRPr lang="en-US"/>
          </a:p>
        </p:txBody>
      </p:sp>
    </p:spTree>
    <p:extLst>
      <p:ext uri="{BB962C8B-B14F-4D97-AF65-F5344CB8AC3E}">
        <p14:creationId xmlns:p14="http://schemas.microsoft.com/office/powerpoint/2010/main" val="9862915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know cost/test yet – pending FDA approval</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50</a:t>
            </a:fld>
            <a:endParaRPr lang="en-US"/>
          </a:p>
        </p:txBody>
      </p:sp>
    </p:spTree>
    <p:extLst>
      <p:ext uri="{BB962C8B-B14F-4D97-AF65-F5344CB8AC3E}">
        <p14:creationId xmlns:p14="http://schemas.microsoft.com/office/powerpoint/2010/main" val="2828664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52</a:t>
            </a:fld>
            <a:endParaRPr lang="en-US"/>
          </a:p>
        </p:txBody>
      </p:sp>
    </p:spTree>
    <p:extLst>
      <p:ext uri="{BB962C8B-B14F-4D97-AF65-F5344CB8AC3E}">
        <p14:creationId xmlns:p14="http://schemas.microsoft.com/office/powerpoint/2010/main" val="13955631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Compared to </a:t>
            </a:r>
            <a:r>
              <a:rPr lang="en-US" dirty="0" err="1" smtClean="0"/>
              <a:t>BacTAlert</a:t>
            </a:r>
            <a:r>
              <a:rPr lang="en-US" dirty="0" smtClean="0"/>
              <a:t>/</a:t>
            </a:r>
            <a:r>
              <a:rPr lang="en-US" dirty="0" err="1" smtClean="0"/>
              <a:t>Bactec</a:t>
            </a:r>
            <a:r>
              <a:rPr lang="en-US" dirty="0" smtClean="0"/>
              <a:t>/</a:t>
            </a:r>
            <a:r>
              <a:rPr lang="en-US" dirty="0" err="1" smtClean="0"/>
              <a:t>Versatrek</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54</a:t>
            </a:fld>
            <a:endParaRPr lang="en-US"/>
          </a:p>
        </p:txBody>
      </p:sp>
    </p:spTree>
    <p:extLst>
      <p:ext uri="{BB962C8B-B14F-4D97-AF65-F5344CB8AC3E}">
        <p14:creationId xmlns:p14="http://schemas.microsoft.com/office/powerpoint/2010/main" val="411743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8652428" indent="-38186541"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65887" eaLnBrk="0" fontAlgn="base" hangingPunct="0">
              <a:spcBef>
                <a:spcPct val="0"/>
              </a:spcBef>
              <a:spcAft>
                <a:spcPct val="0"/>
              </a:spcAft>
              <a:defRPr sz="2400">
                <a:solidFill>
                  <a:schemeClr val="tx1"/>
                </a:solidFill>
                <a:latin typeface="Arial" pitchFamily="34" charset="0"/>
                <a:cs typeface="Arial" pitchFamily="34" charset="0"/>
              </a:defRPr>
            </a:lvl6pPr>
            <a:lvl7pPr marL="931774" eaLnBrk="0" fontAlgn="base" hangingPunct="0">
              <a:spcBef>
                <a:spcPct val="0"/>
              </a:spcBef>
              <a:spcAft>
                <a:spcPct val="0"/>
              </a:spcAft>
              <a:defRPr sz="2400">
                <a:solidFill>
                  <a:schemeClr val="tx1"/>
                </a:solidFill>
                <a:latin typeface="Arial" pitchFamily="34" charset="0"/>
                <a:cs typeface="Arial" pitchFamily="34" charset="0"/>
              </a:defRPr>
            </a:lvl7pPr>
            <a:lvl8pPr marL="1397660" eaLnBrk="0" fontAlgn="base" hangingPunct="0">
              <a:spcBef>
                <a:spcPct val="0"/>
              </a:spcBef>
              <a:spcAft>
                <a:spcPct val="0"/>
              </a:spcAft>
              <a:defRPr sz="2400">
                <a:solidFill>
                  <a:schemeClr val="tx1"/>
                </a:solidFill>
                <a:latin typeface="Arial" pitchFamily="34" charset="0"/>
                <a:cs typeface="Arial" pitchFamily="34" charset="0"/>
              </a:defRPr>
            </a:lvl8pPr>
            <a:lvl9pPr marL="1863547"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fld id="{908B3B84-1A24-413B-8E12-2CDA1EBB20A8}" type="slidenum">
              <a:rPr lang="en-US" sz="1200"/>
              <a:pPr eaLnBrk="1" hangingPunct="1"/>
              <a:t>5</a:t>
            </a:fld>
            <a:endParaRPr lang="en-US" sz="1200"/>
          </a:p>
        </p:txBody>
      </p:sp>
      <p:sp>
        <p:nvSpPr>
          <p:cNvPr id="36867" name="Slide Image Placeholder 1"/>
          <p:cNvSpPr>
            <a:spLocks noGrp="1" noRot="1" noChangeAspect="1" noTextEdit="1"/>
          </p:cNvSpPr>
          <p:nvPr>
            <p:ph type="sldImg"/>
          </p:nvPr>
        </p:nvSpPr>
        <p:spPr>
          <a:ln/>
        </p:spPr>
      </p:sp>
      <p:sp>
        <p:nvSpPr>
          <p:cNvPr id="3686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65887">
              <a:spcBef>
                <a:spcPct val="0"/>
              </a:spcBef>
            </a:pPr>
            <a:r>
              <a:rPr lang="en-US" smtClean="0">
                <a:latin typeface="Arial" pitchFamily="34" charset="0"/>
                <a:ea typeface="ＭＳ Ｐゴシック" pitchFamily="34" charset="-128"/>
              </a:rPr>
              <a:t>Rapid results can save pharmaceutical costs and affect therapy. Aid in infection control</a:t>
            </a:r>
          </a:p>
        </p:txBody>
      </p:sp>
      <p:sp>
        <p:nvSpPr>
          <p:cNvPr id="36869"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r" eaLnBrk="1" hangingPunct="1"/>
            <a:fld id="{D8E8E3DB-A0D9-45B7-979B-8D20FFF3D08E}" type="slidenum">
              <a:rPr lang="en-US" sz="1200">
                <a:ea typeface="ＭＳ Ｐゴシック" pitchFamily="34" charset="-128"/>
              </a:rPr>
              <a:pPr algn="r" eaLnBrk="1" hangingPunct="1"/>
              <a:t>5</a:t>
            </a:fld>
            <a:endParaRPr lang="en-US" sz="1200">
              <a:ea typeface="ＭＳ Ｐゴシック" pitchFamily="34" charset="-128"/>
            </a:endParaRPr>
          </a:p>
        </p:txBody>
      </p:sp>
    </p:spTree>
    <p:extLst>
      <p:ext uri="{BB962C8B-B14F-4D97-AF65-F5344CB8AC3E}">
        <p14:creationId xmlns:p14="http://schemas.microsoft.com/office/powerpoint/2010/main" val="9728799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Direct From</a:t>
            </a:r>
            <a:r>
              <a:rPr lang="en-US" baseline="0" dirty="0" smtClean="0"/>
              <a:t> </a:t>
            </a:r>
            <a:r>
              <a:rPr lang="en-US" dirty="0" smtClean="0"/>
              <a:t>positive blood culture bottle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Biofire</a:t>
            </a:r>
            <a:r>
              <a:rPr lang="en-US" dirty="0" smtClean="0"/>
              <a:t> – Also C. albicans,</a:t>
            </a:r>
            <a:r>
              <a:rPr lang="en-US" baseline="0" dirty="0" smtClean="0"/>
              <a:t> glabrata, krusei, parapsilosis, tropicalis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smtClean="0"/>
              <a:t>Verigene</a:t>
            </a:r>
            <a:r>
              <a:rPr lang="en-US" baseline="0" dirty="0" smtClean="0"/>
              <a:t> – Separate GP, GN tests. Genus call for Staph, Strep</a:t>
            </a:r>
            <a:endParaRPr lang="en-US" dirty="0" smtClean="0"/>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55</a:t>
            </a:fld>
            <a:endParaRPr lang="en-US"/>
          </a:p>
        </p:txBody>
      </p:sp>
    </p:spTree>
    <p:extLst>
      <p:ext uri="{BB962C8B-B14F-4D97-AF65-F5344CB8AC3E}">
        <p14:creationId xmlns:p14="http://schemas.microsoft.com/office/powerpoint/2010/main" val="12527705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concordance with reference culture method</a:t>
            </a:r>
          </a:p>
          <a:p>
            <a:endParaRPr lang="en-US" dirty="0" smtClean="0"/>
          </a:p>
          <a:p>
            <a:r>
              <a:rPr lang="en-US" dirty="0" smtClean="0"/>
              <a:t>Some orgs in polymicrobial</a:t>
            </a:r>
            <a:r>
              <a:rPr lang="en-US" baseline="0" dirty="0" smtClean="0"/>
              <a:t> cultures not a target of the </a:t>
            </a:r>
            <a:r>
              <a:rPr lang="en-US" baseline="0" dirty="0" err="1" smtClean="0"/>
              <a:t>Verigene</a:t>
            </a:r>
            <a:r>
              <a:rPr lang="en-US" baseline="0" dirty="0" smtClean="0"/>
              <a:t> GN panel</a:t>
            </a:r>
          </a:p>
          <a:p>
            <a:endParaRPr lang="en-US" baseline="0" dirty="0" smtClean="0"/>
          </a:p>
          <a:p>
            <a:r>
              <a:rPr lang="en-US" baseline="0" dirty="0" smtClean="0"/>
              <a:t>BCID yeast 99.2 % (248/250) </a:t>
            </a:r>
            <a:r>
              <a:rPr lang="en-US" baseline="0" dirty="0" err="1" smtClean="0"/>
              <a:t>specifid</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56</a:t>
            </a:fld>
            <a:endParaRPr lang="en-US"/>
          </a:p>
        </p:txBody>
      </p:sp>
    </p:spTree>
    <p:extLst>
      <p:ext uri="{BB962C8B-B14F-4D97-AF65-F5344CB8AC3E}">
        <p14:creationId xmlns:p14="http://schemas.microsoft.com/office/powerpoint/2010/main" val="40230781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87077 </a:t>
            </a:r>
            <a:r>
              <a:rPr lang="en-US" baseline="0" dirty="0" smtClean="0"/>
              <a:t> - only for “additional method ID” – no specific code for MALDI-TOF</a:t>
            </a:r>
            <a:endParaRPr lang="en-US" dirty="0"/>
          </a:p>
        </p:txBody>
      </p:sp>
      <p:sp>
        <p:nvSpPr>
          <p:cNvPr id="4" name="Slide Number Placeholder 3"/>
          <p:cNvSpPr>
            <a:spLocks noGrp="1"/>
          </p:cNvSpPr>
          <p:nvPr>
            <p:ph type="sldNum" sz="quarter" idx="10"/>
          </p:nvPr>
        </p:nvSpPr>
        <p:spPr/>
        <p:txBody>
          <a:bodyPr/>
          <a:lstStyle/>
          <a:p>
            <a:fld id="{20DA91C0-2E1E-8A45-80D4-69D617B2DA9A}" type="slidenum">
              <a:rPr lang="en-US" smtClean="0"/>
              <a:pPr/>
              <a:t>58</a:t>
            </a:fld>
            <a:endParaRPr lang="en-US"/>
          </a:p>
        </p:txBody>
      </p:sp>
    </p:spTree>
    <p:extLst>
      <p:ext uri="{BB962C8B-B14F-4D97-AF65-F5344CB8AC3E}">
        <p14:creationId xmlns:p14="http://schemas.microsoft.com/office/powerpoint/2010/main" val="808076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new, no pricing set yet</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59</a:t>
            </a:fld>
            <a:endParaRPr lang="en-US"/>
          </a:p>
        </p:txBody>
      </p:sp>
    </p:spTree>
    <p:extLst>
      <p:ext uri="{BB962C8B-B14F-4D97-AF65-F5344CB8AC3E}">
        <p14:creationId xmlns:p14="http://schemas.microsoft.com/office/powerpoint/2010/main" val="11298453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1827 papers down</a:t>
            </a:r>
            <a:r>
              <a:rPr lang="en-US" sz="1200" kern="1200" baseline="0" dirty="0" smtClean="0">
                <a:solidFill>
                  <a:schemeClr val="tx1"/>
                </a:solidFill>
                <a:effectLst/>
                <a:latin typeface="+mn-lt"/>
                <a:ea typeface="+mn-ea"/>
                <a:cs typeface="+mn-cs"/>
              </a:rPr>
              <a:t> to 16 meeting all criteria</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Evaluate the evidence for the effectiveness of three rapid diagnostic practices in decreasing the time to targeted therapy for hospitalized patients with BSIs by applying the systematic review methods for quality improvement practices of the Centers for Disease Control and Prevention’s (CDC’s) Laboratory Medicine Best Practices Initiative (LMBP) and translating the results into evidence-based guidance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 are not sufficient good-quality studies on any one molecular or phenotypic technique to evaluate the technique’s effectiveness alone.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 recommendation is made for or against the use of the three as- </a:t>
            </a:r>
            <a:r>
              <a:rPr lang="en-US" sz="1200" kern="1200" dirty="0" err="1" smtClean="0">
                <a:solidFill>
                  <a:schemeClr val="tx1"/>
                </a:solidFill>
                <a:effectLst/>
                <a:latin typeface="+mn-lt"/>
                <a:ea typeface="+mn-ea"/>
                <a:cs typeface="+mn-cs"/>
              </a:rPr>
              <a:t>sessed</a:t>
            </a:r>
            <a:r>
              <a:rPr lang="en-US" sz="1200" kern="1200" dirty="0" smtClean="0">
                <a:solidFill>
                  <a:schemeClr val="tx1"/>
                </a:solidFill>
                <a:effectLst/>
                <a:latin typeface="+mn-lt"/>
                <a:ea typeface="+mn-ea"/>
                <a:cs typeface="+mn-cs"/>
              </a:rPr>
              <a:t> practices of this review due to insufficient evidence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No recommendation is made for or against the use of the three assessed practices of this review due to insufficient evidence.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Each of these three practices has the potential to improve the time required to initiate tar- </a:t>
            </a:r>
            <a:r>
              <a:rPr lang="en-US" sz="1200" kern="1200" dirty="0" err="1" smtClean="0">
                <a:solidFill>
                  <a:schemeClr val="tx1"/>
                </a:solidFill>
                <a:effectLst/>
                <a:latin typeface="+mn-lt"/>
                <a:ea typeface="+mn-ea"/>
                <a:cs typeface="+mn-cs"/>
              </a:rPr>
              <a:t>geted</a:t>
            </a:r>
            <a:r>
              <a:rPr lang="en-US" sz="1200" kern="1200" dirty="0" smtClean="0">
                <a:solidFill>
                  <a:schemeClr val="tx1"/>
                </a:solidFill>
                <a:effectLst/>
                <a:latin typeface="+mn-lt"/>
                <a:ea typeface="+mn-ea"/>
                <a:cs typeface="+mn-cs"/>
              </a:rPr>
              <a:t> therapy and possibly improve other patient outcomes, such as mortality. </a:t>
            </a:r>
            <a:endParaRPr lang="en-US" dirty="0" smtClean="0"/>
          </a:p>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62</a:t>
            </a:fld>
            <a:endParaRPr lang="en-US"/>
          </a:p>
        </p:txBody>
      </p:sp>
    </p:spTree>
    <p:extLst>
      <p:ext uri="{BB962C8B-B14F-4D97-AF65-F5344CB8AC3E}">
        <p14:creationId xmlns:p14="http://schemas.microsoft.com/office/powerpoint/2010/main" val="1458773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there is reimbursement thru CMS</a:t>
            </a:r>
            <a:r>
              <a:rPr lang="en-US" baseline="0" dirty="0" smtClean="0"/>
              <a:t> – insurance generally follows</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65</a:t>
            </a:fld>
            <a:endParaRPr lang="en-US"/>
          </a:p>
        </p:txBody>
      </p:sp>
    </p:spTree>
    <p:extLst>
      <p:ext uri="{BB962C8B-B14F-4D97-AF65-F5344CB8AC3E}">
        <p14:creationId xmlns:p14="http://schemas.microsoft.com/office/powerpoint/2010/main" val="1387718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automatically dismiss the possibilities as “too</a:t>
            </a:r>
            <a:r>
              <a:rPr lang="en-US" baseline="0" dirty="0" smtClean="0"/>
              <a:t> hard” or “too expensive” </a:t>
            </a:r>
          </a:p>
          <a:p>
            <a:r>
              <a:rPr lang="en-US" baseline="0" dirty="0" smtClean="0"/>
              <a:t>You will have to stay current and learn about new things</a:t>
            </a:r>
          </a:p>
          <a:p>
            <a:r>
              <a:rPr lang="en-US" dirty="0" smtClean="0"/>
              <a:t>Embrace the amazing things we can do!</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66</a:t>
            </a:fld>
            <a:endParaRPr lang="en-US"/>
          </a:p>
        </p:txBody>
      </p:sp>
    </p:spTree>
    <p:extLst>
      <p:ext uri="{BB962C8B-B14F-4D97-AF65-F5344CB8AC3E}">
        <p14:creationId xmlns:p14="http://schemas.microsoft.com/office/powerpoint/2010/main" val="1536039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Walkaway systems combine extraction with amplification</a:t>
            </a:r>
            <a:r>
              <a:rPr lang="en-US" baseline="0" dirty="0" smtClean="0"/>
              <a:t> and detection in a single module</a:t>
            </a:r>
          </a:p>
          <a:p>
            <a:endParaRPr lang="en-US" baseline="0" dirty="0" smtClean="0"/>
          </a:p>
          <a:p>
            <a:pPr marL="233363" indent="-233363"/>
            <a:r>
              <a:rPr lang="en-US" dirty="0" smtClean="0"/>
              <a:t>Robotics and liquid handling</a:t>
            </a:r>
          </a:p>
          <a:p>
            <a:pPr marL="233363" indent="-233363"/>
            <a:r>
              <a:rPr lang="en-US" dirty="0" smtClean="0"/>
              <a:t>Walk-away capability</a:t>
            </a:r>
          </a:p>
          <a:p>
            <a:pPr marL="233363" indent="-233363"/>
            <a:r>
              <a:rPr lang="en-US" dirty="0" smtClean="0"/>
              <a:t>Automated extraction, washing, concentration</a:t>
            </a:r>
          </a:p>
          <a:p>
            <a:pPr marL="690563" lvl="1" indent="-233363"/>
            <a:r>
              <a:rPr lang="en-US" dirty="0" smtClean="0"/>
              <a:t>Binding of nucleic acids to silica formulations</a:t>
            </a:r>
          </a:p>
          <a:p>
            <a:pPr marL="233363" indent="-233363"/>
            <a:r>
              <a:rPr lang="en-US" dirty="0" smtClean="0"/>
              <a:t>Consistent, reproducible extraction</a:t>
            </a:r>
          </a:p>
          <a:p>
            <a:pPr marL="233363" indent="-233363"/>
            <a:endParaRPr lang="en-US" dirty="0" smtClean="0"/>
          </a:p>
          <a:p>
            <a:pPr marL="284163" indent="-284163"/>
            <a:r>
              <a:rPr lang="en-US" dirty="0" smtClean="0"/>
              <a:t>Rapid time to result</a:t>
            </a:r>
          </a:p>
          <a:p>
            <a:pPr marL="284163" indent="-284163"/>
            <a:r>
              <a:rPr lang="en-US" dirty="0" smtClean="0"/>
              <a:t>Objective results</a:t>
            </a:r>
          </a:p>
          <a:p>
            <a:pPr marL="284163" indent="-284163"/>
            <a:r>
              <a:rPr lang="en-US" dirty="0" smtClean="0"/>
              <a:t>Closed systems - No additional sample handling</a:t>
            </a:r>
          </a:p>
          <a:p>
            <a:pPr marL="284163" indent="-284163"/>
            <a:r>
              <a:rPr lang="en-US" dirty="0" smtClean="0"/>
              <a:t>Quantitation</a:t>
            </a:r>
          </a:p>
          <a:p>
            <a:pPr marL="284163" indent="-284163"/>
            <a:r>
              <a:rPr lang="en-US" dirty="0" smtClean="0"/>
              <a:t>Data management</a:t>
            </a:r>
          </a:p>
          <a:p>
            <a:pPr marL="233363" indent="-233363"/>
            <a:endParaRPr lang="en-US" dirty="0" smtClean="0"/>
          </a:p>
          <a:p>
            <a:pPr marL="233363" indent="-233363"/>
            <a:r>
              <a:rPr lang="en-US" dirty="0" smtClean="0"/>
              <a:t>So easy that chemistry,</a:t>
            </a:r>
            <a:r>
              <a:rPr lang="en-US" baseline="0" dirty="0" smtClean="0"/>
              <a:t> nurses, or micro directors can do it</a:t>
            </a:r>
            <a:endParaRPr lang="en-US" dirty="0"/>
          </a:p>
        </p:txBody>
      </p:sp>
      <p:sp>
        <p:nvSpPr>
          <p:cNvPr id="4" name="Slide Number Placeholder 3"/>
          <p:cNvSpPr>
            <a:spLocks noGrp="1"/>
          </p:cNvSpPr>
          <p:nvPr>
            <p:ph type="sldNum" sz="quarter" idx="10"/>
          </p:nvPr>
        </p:nvSpPr>
        <p:spPr/>
        <p:txBody>
          <a:bodyPr/>
          <a:lstStyle/>
          <a:p>
            <a:fld id="{649852EC-404C-E141-A8D6-30A6B391D08A}" type="slidenum">
              <a:rPr lang="en-US" smtClean="0"/>
              <a:t>7</a:t>
            </a:fld>
            <a:endParaRPr lang="en-US"/>
          </a:p>
        </p:txBody>
      </p:sp>
    </p:spTree>
    <p:extLst>
      <p:ext uri="{BB962C8B-B14F-4D97-AF65-F5344CB8AC3E}">
        <p14:creationId xmlns:p14="http://schemas.microsoft.com/office/powerpoint/2010/main" val="16166368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LC 480 plate with 384 reaction plate</a:t>
            </a:r>
          </a:p>
          <a:p>
            <a:endParaRPr lang="en-US" dirty="0" smtClean="0"/>
          </a:p>
          <a:p>
            <a:r>
              <a:rPr lang="en-US" dirty="0" smtClean="0"/>
              <a:t>Focus Direct</a:t>
            </a:r>
            <a:r>
              <a:rPr lang="en-US" baseline="0" dirty="0" smtClean="0"/>
              <a:t> amplification disk</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Batch mode only; not random access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Cepheid</a:t>
            </a:r>
            <a:r>
              <a:rPr lang="en-US" sz="1200" baseline="0" dirty="0" smtClean="0"/>
              <a:t> </a:t>
            </a:r>
            <a:r>
              <a:rPr lang="en-US" sz="1200" baseline="0" dirty="0" err="1" smtClean="0"/>
              <a:t>GeneXpert</a:t>
            </a:r>
            <a:r>
              <a:rPr lang="en-US" sz="1200" baseline="0" dirty="0" smtClean="0"/>
              <a:t> Infinity 48, Infinity 80 also available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649852EC-404C-E141-A8D6-30A6B391D08A}" type="slidenum">
              <a:rPr lang="en-US" smtClean="0"/>
              <a:t>8</a:t>
            </a:fld>
            <a:endParaRPr lang="en-US"/>
          </a:p>
        </p:txBody>
      </p:sp>
    </p:spTree>
    <p:extLst>
      <p:ext uri="{BB962C8B-B14F-4D97-AF65-F5344CB8AC3E}">
        <p14:creationId xmlns:p14="http://schemas.microsoft.com/office/powerpoint/2010/main" val="1738120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Formic</a:t>
            </a:r>
            <a:r>
              <a:rPr lang="en-US" baseline="0" dirty="0" smtClean="0"/>
              <a:t> acid or 70% ethanol extraction also inactivates organisms</a:t>
            </a:r>
            <a:endParaRPr lang="en-US" dirty="0" smtClean="0"/>
          </a:p>
          <a:p>
            <a:endParaRPr lang="en-US" dirty="0" smtClean="0"/>
          </a:p>
          <a:p>
            <a:r>
              <a:rPr lang="en-US" dirty="0" smtClean="0"/>
              <a:t>Low mass organic compound known as matrix</a:t>
            </a:r>
            <a:r>
              <a:rPr lang="en-US" baseline="0" dirty="0" smtClean="0"/>
              <a:t> mixed with clinical material . </a:t>
            </a:r>
            <a:r>
              <a:rPr lang="en-US" baseline="0" dirty="0" err="1" smtClean="0"/>
              <a:t>Matirx</a:t>
            </a:r>
            <a:r>
              <a:rPr lang="en-US" baseline="0" dirty="0" smtClean="0"/>
              <a:t> supplies structure and H2 ions for ionization</a:t>
            </a:r>
          </a:p>
          <a:p>
            <a:r>
              <a:rPr lang="en-US" baseline="0" dirty="0" smtClean="0"/>
              <a:t>Co-</a:t>
            </a:r>
            <a:r>
              <a:rPr lang="en-US" baseline="0" dirty="0" err="1" smtClean="0"/>
              <a:t>crystalization</a:t>
            </a:r>
            <a:r>
              <a:rPr lang="en-US" baseline="0" dirty="0" smtClean="0"/>
              <a:t> of matrix and material allow for ionization of material.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hydroxycinnamic</a:t>
            </a:r>
            <a:r>
              <a:rPr lang="en-US" sz="1200" kern="1200" dirty="0" smtClean="0">
                <a:solidFill>
                  <a:schemeClr val="tx1"/>
                </a:solidFill>
                <a:effectLst/>
                <a:latin typeface="+mn-lt"/>
                <a:ea typeface="+mn-ea"/>
                <a:cs typeface="+mn-cs"/>
              </a:rPr>
              <a:t> acid</a:t>
            </a:r>
            <a:r>
              <a:rPr lang="en-US" sz="1200" kern="1200" baseline="0" dirty="0" smtClean="0">
                <a:solidFill>
                  <a:schemeClr val="tx1"/>
                </a:solidFill>
                <a:effectLst/>
                <a:latin typeface="+mn-lt"/>
                <a:ea typeface="+mn-ea"/>
                <a:cs typeface="+mn-cs"/>
              </a:rPr>
              <a:t> most often used</a:t>
            </a:r>
            <a:endParaRPr lang="en-US" dirty="0" smtClean="0"/>
          </a:p>
          <a:p>
            <a:endParaRPr lang="en-US" baseline="0" dirty="0" smtClean="0"/>
          </a:p>
          <a:p>
            <a:endParaRPr lang="en-US" baseline="0" dirty="0" smtClean="0"/>
          </a:p>
          <a:p>
            <a:r>
              <a:rPr lang="en-US" baseline="0" dirty="0" smtClean="0"/>
              <a:t>Large proteins such as ribosomal </a:t>
            </a:r>
            <a:r>
              <a:rPr lang="en-US" baseline="0" dirty="0" err="1" smtClean="0"/>
              <a:t>protiens</a:t>
            </a:r>
            <a:r>
              <a:rPr lang="en-US" baseline="0" dirty="0" smtClean="0"/>
              <a:t> up to 100k Da can be analyzed</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11</a:t>
            </a:fld>
            <a:endParaRPr lang="en-US"/>
          </a:p>
        </p:txBody>
      </p:sp>
    </p:spTree>
    <p:extLst>
      <p:ext uri="{BB962C8B-B14F-4D97-AF65-F5344CB8AC3E}">
        <p14:creationId xmlns:p14="http://schemas.microsoft.com/office/powerpoint/2010/main" val="88679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IVD Instrument verification</a:t>
            </a:r>
            <a:r>
              <a:rPr lang="en-US" baseline="0" dirty="0" smtClean="0"/>
              <a:t> 2014</a:t>
            </a:r>
          </a:p>
          <a:p>
            <a:r>
              <a:rPr lang="en-US" dirty="0" smtClean="0"/>
              <a:t>Reference method</a:t>
            </a:r>
            <a:r>
              <a:rPr lang="en-US" baseline="0" dirty="0" smtClean="0"/>
              <a:t> 16S sequencing</a:t>
            </a:r>
            <a:endParaRPr lang="en-US" dirty="0" smtClean="0"/>
          </a:p>
          <a:p>
            <a:endParaRPr lang="en-US" dirty="0" smtClean="0"/>
          </a:p>
          <a:p>
            <a:r>
              <a:rPr lang="en-US" dirty="0" smtClean="0"/>
              <a:t>Intra – within  - 10 spots per day; E.</a:t>
            </a:r>
            <a:r>
              <a:rPr lang="en-US" baseline="0" dirty="0" smtClean="0"/>
              <a:t> coli, H. </a:t>
            </a:r>
            <a:r>
              <a:rPr lang="en-US" baseline="0" dirty="0" err="1" smtClean="0"/>
              <a:t>influenzae</a:t>
            </a:r>
            <a:r>
              <a:rPr lang="en-US" baseline="0" dirty="0" smtClean="0"/>
              <a:t>, P. </a:t>
            </a:r>
            <a:r>
              <a:rPr lang="en-US" baseline="0" dirty="0" err="1" smtClean="0"/>
              <a:t>aeruginosa</a:t>
            </a:r>
            <a:endParaRPr lang="en-US" dirty="0" smtClean="0"/>
          </a:p>
          <a:p>
            <a:endParaRPr lang="en-US" dirty="0" smtClean="0"/>
          </a:p>
          <a:p>
            <a:r>
              <a:rPr lang="en-US" dirty="0" smtClean="0"/>
              <a:t>Inter – between</a:t>
            </a:r>
            <a:r>
              <a:rPr lang="en-US" baseline="0" dirty="0" smtClean="0"/>
              <a:t> (20 day)</a:t>
            </a:r>
          </a:p>
          <a:p>
            <a:endParaRPr lang="en-US" baseline="0" dirty="0" smtClean="0"/>
          </a:p>
          <a:p>
            <a:r>
              <a:rPr lang="en-US" baseline="0" dirty="0" smtClean="0"/>
              <a:t>IVD isolates: </a:t>
            </a:r>
            <a:r>
              <a:rPr lang="en-US" sz="1200" kern="1200" dirty="0" smtClean="0">
                <a:solidFill>
                  <a:schemeClr val="tx1"/>
                </a:solidFill>
                <a:effectLst/>
                <a:latin typeface="+mn-lt"/>
                <a:ea typeface="+mn-ea"/>
                <a:cs typeface="+mn-cs"/>
              </a:rPr>
              <a:t>5-10 unique isolates of highly prevalent and highly available Gram negative organisms.  This includes </a:t>
            </a:r>
            <a:r>
              <a:rPr lang="en-US" sz="1200" i="1" kern="1200" dirty="0" smtClean="0">
                <a:solidFill>
                  <a:schemeClr val="tx1"/>
                </a:solidFill>
                <a:effectLst/>
                <a:latin typeface="+mn-lt"/>
                <a:ea typeface="+mn-ea"/>
                <a:cs typeface="+mn-cs"/>
              </a:rPr>
              <a:t>E. coli, </a:t>
            </a:r>
            <a:r>
              <a:rPr lang="en-US" sz="1200" i="1" kern="1200" dirty="0" err="1" smtClean="0">
                <a:solidFill>
                  <a:schemeClr val="tx1"/>
                </a:solidFill>
                <a:effectLst/>
                <a:latin typeface="+mn-lt"/>
                <a:ea typeface="+mn-ea"/>
                <a:cs typeface="+mn-cs"/>
              </a:rPr>
              <a:t>Klebsiella</a:t>
            </a:r>
            <a:r>
              <a:rPr lang="en-US" sz="1200" kern="1200" dirty="0" smtClean="0">
                <a:solidFill>
                  <a:schemeClr val="tx1"/>
                </a:solidFill>
                <a:effectLst/>
                <a:latin typeface="+mn-lt"/>
                <a:ea typeface="+mn-ea"/>
                <a:cs typeface="+mn-cs"/>
              </a:rPr>
              <a:t> sp., </a:t>
            </a:r>
            <a:r>
              <a:rPr lang="en-US" sz="1200" i="1" kern="1200" dirty="0" smtClean="0">
                <a:solidFill>
                  <a:schemeClr val="tx1"/>
                </a:solidFill>
                <a:effectLst/>
                <a:latin typeface="+mn-lt"/>
                <a:ea typeface="+mn-ea"/>
                <a:cs typeface="+mn-cs"/>
              </a:rPr>
              <a:t>Proteus</a:t>
            </a:r>
            <a:r>
              <a:rPr lang="en-US" sz="1200" kern="1200" dirty="0" smtClean="0">
                <a:solidFill>
                  <a:schemeClr val="tx1"/>
                </a:solidFill>
                <a:effectLst/>
                <a:latin typeface="+mn-lt"/>
                <a:ea typeface="+mn-ea"/>
                <a:cs typeface="+mn-cs"/>
              </a:rPr>
              <a:t> sp., </a:t>
            </a:r>
            <a:r>
              <a:rPr lang="en-US" sz="1200" i="1" kern="1200" dirty="0" smtClean="0">
                <a:solidFill>
                  <a:schemeClr val="tx1"/>
                </a:solidFill>
                <a:effectLst/>
                <a:latin typeface="+mn-lt"/>
                <a:ea typeface="+mn-ea"/>
                <a:cs typeface="+mn-cs"/>
              </a:rPr>
              <a:t>P. </a:t>
            </a:r>
            <a:r>
              <a:rPr lang="en-US" sz="1200" i="1" kern="1200" dirty="0" err="1" smtClean="0">
                <a:solidFill>
                  <a:schemeClr val="tx1"/>
                </a:solidFill>
                <a:effectLst/>
                <a:latin typeface="+mn-lt"/>
                <a:ea typeface="+mn-ea"/>
                <a:cs typeface="+mn-cs"/>
              </a:rPr>
              <a:t>aeruginosa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mucoid</a:t>
            </a:r>
            <a:r>
              <a:rPr lang="en-US" sz="1200" kern="1200" dirty="0" smtClean="0">
                <a:solidFill>
                  <a:schemeClr val="tx1"/>
                </a:solidFill>
                <a:effectLst/>
                <a:latin typeface="+mn-lt"/>
                <a:ea typeface="+mn-ea"/>
                <a:cs typeface="+mn-cs"/>
              </a:rPr>
              <a:t>, normal, and wet), </a:t>
            </a:r>
            <a:r>
              <a:rPr lang="en-US" sz="1200" i="1" kern="1200" dirty="0" smtClean="0">
                <a:solidFill>
                  <a:schemeClr val="tx1"/>
                </a:solidFill>
                <a:effectLst/>
                <a:latin typeface="+mn-lt"/>
                <a:ea typeface="+mn-ea"/>
                <a:cs typeface="+mn-cs"/>
              </a:rPr>
              <a:t>H. </a:t>
            </a:r>
            <a:r>
              <a:rPr lang="en-US" sz="1200" i="1" kern="1200" dirty="0" err="1" smtClean="0">
                <a:solidFill>
                  <a:schemeClr val="tx1"/>
                </a:solidFill>
                <a:effectLst/>
                <a:latin typeface="+mn-lt"/>
                <a:ea typeface="+mn-ea"/>
                <a:cs typeface="+mn-cs"/>
              </a:rPr>
              <a:t>influenzae</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Citrobacter</a:t>
            </a:r>
            <a:r>
              <a:rPr lang="en-US" sz="1200" kern="1200" dirty="0" smtClean="0">
                <a:solidFill>
                  <a:schemeClr val="tx1"/>
                </a:solidFill>
                <a:effectLst/>
                <a:latin typeface="+mn-lt"/>
                <a:ea typeface="+mn-ea"/>
                <a:cs typeface="+mn-cs"/>
              </a:rPr>
              <a:t> sp., </a:t>
            </a:r>
            <a:r>
              <a:rPr lang="en-US" sz="1200" i="1" kern="1200" dirty="0" err="1" smtClean="0">
                <a:solidFill>
                  <a:schemeClr val="tx1"/>
                </a:solidFill>
                <a:effectLst/>
                <a:latin typeface="+mn-lt"/>
                <a:ea typeface="+mn-ea"/>
                <a:cs typeface="+mn-cs"/>
              </a:rPr>
              <a:t>Enterobacter</a:t>
            </a:r>
            <a:r>
              <a:rPr lang="en-US" sz="1200" kern="1200" dirty="0" smtClean="0">
                <a:solidFill>
                  <a:schemeClr val="tx1"/>
                </a:solidFill>
                <a:effectLst/>
                <a:latin typeface="+mn-lt"/>
                <a:ea typeface="+mn-ea"/>
                <a:cs typeface="+mn-cs"/>
              </a:rPr>
              <a:t> sp., </a:t>
            </a:r>
            <a:r>
              <a:rPr lang="en-US" sz="1200" i="1" kern="1200" dirty="0" smtClean="0">
                <a:solidFill>
                  <a:schemeClr val="tx1"/>
                </a:solidFill>
                <a:effectLst/>
                <a:latin typeface="+mn-lt"/>
                <a:ea typeface="+mn-ea"/>
                <a:cs typeface="+mn-cs"/>
              </a:rPr>
              <a:t>S. </a:t>
            </a:r>
            <a:r>
              <a:rPr lang="en-US" sz="1200" i="1" kern="1200" dirty="0" err="1" smtClean="0">
                <a:solidFill>
                  <a:schemeClr val="tx1"/>
                </a:solidFill>
                <a:effectLst/>
                <a:latin typeface="+mn-lt"/>
                <a:ea typeface="+mn-ea"/>
                <a:cs typeface="+mn-cs"/>
              </a:rPr>
              <a:t>marcescens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S. </a:t>
            </a:r>
            <a:r>
              <a:rPr lang="en-US" sz="1200" i="1" kern="1200" dirty="0" err="1" smtClean="0">
                <a:solidFill>
                  <a:schemeClr val="tx1"/>
                </a:solidFill>
                <a:effectLst/>
                <a:latin typeface="+mn-lt"/>
                <a:ea typeface="+mn-ea"/>
                <a:cs typeface="+mn-cs"/>
              </a:rPr>
              <a:t>maltophilia</a:t>
            </a:r>
            <a:r>
              <a:rPr lang="en-US" sz="1200" i="1" kern="1200" dirty="0" smtClean="0">
                <a:solidFill>
                  <a:schemeClr val="tx1"/>
                </a:solidFill>
                <a:effectLst/>
                <a:latin typeface="+mn-lt"/>
                <a:ea typeface="+mn-ea"/>
                <a:cs typeface="+mn-cs"/>
              </a:rPr>
              <a:t>, , </a:t>
            </a:r>
            <a:r>
              <a:rPr lang="en-US" sz="1200" i="1" kern="1200" dirty="0" err="1" smtClean="0">
                <a:solidFill>
                  <a:schemeClr val="tx1"/>
                </a:solidFill>
                <a:effectLst/>
                <a:latin typeface="+mn-lt"/>
                <a:ea typeface="+mn-ea"/>
                <a:cs typeface="+mn-cs"/>
              </a:rPr>
              <a:t>Acinetobacter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sp.</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1-3 isolates of less prevalent and less available Gram negative isolates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13</a:t>
            </a:fld>
            <a:endParaRPr lang="en-US"/>
          </a:p>
        </p:txBody>
      </p:sp>
    </p:spTree>
    <p:extLst>
      <p:ext uri="{BB962C8B-B14F-4D97-AF65-F5344CB8AC3E}">
        <p14:creationId xmlns:p14="http://schemas.microsoft.com/office/powerpoint/2010/main" val="147378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84820F-0CE4-462B-BAD9-E3B4A35DBCAB}" type="slidenum">
              <a:rPr lang="en-US" smtClean="0"/>
              <a:t>14</a:t>
            </a:fld>
            <a:endParaRPr lang="en-US"/>
          </a:p>
        </p:txBody>
      </p:sp>
    </p:spTree>
    <p:extLst>
      <p:ext uri="{BB962C8B-B14F-4D97-AF65-F5344CB8AC3E}">
        <p14:creationId xmlns:p14="http://schemas.microsoft.com/office/powerpoint/2010/main" val="559903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8368" y="2743200"/>
            <a:ext cx="7827264" cy="1371600"/>
          </a:xfrm>
        </p:spPr>
        <p:txBody>
          <a:bodyPr lIns="0" rIns="0" anchor="b" anchorCtr="0">
            <a:noAutofit/>
          </a:bodyPr>
          <a:lstStyle>
            <a:lvl1pPr algn="l">
              <a:defRPr sz="360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58368" y="4114800"/>
            <a:ext cx="7827264" cy="685800"/>
          </a:xfrm>
        </p:spPr>
        <p:txBody>
          <a:bodyPr lIns="0" tIns="228600" rIns="0">
            <a:noAutofit/>
          </a:bodyPr>
          <a:lstStyle>
            <a:lvl1pPr marL="0" indent="0" algn="l">
              <a:spcBef>
                <a:spcPts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smtClean="0"/>
          </a:p>
        </p:txBody>
      </p:sp>
      <p:sp>
        <p:nvSpPr>
          <p:cNvPr id="4" name="Date Placeholder 3"/>
          <p:cNvSpPr>
            <a:spLocks noGrp="1"/>
          </p:cNvSpPr>
          <p:nvPr>
            <p:ph type="dt" sz="half" idx="10"/>
          </p:nvPr>
        </p:nvSpPr>
        <p:spPr/>
        <p:txBody>
          <a:bodyPr/>
          <a:lstStyle/>
          <a:p>
            <a:fld id="{3B8E2A78-FB6E-4298-BF2F-1DA12D46150D}"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grpSp>
        <p:nvGrpSpPr>
          <p:cNvPr id="20" name="Group 19"/>
          <p:cNvGrpSpPr/>
          <p:nvPr userDrawn="1"/>
        </p:nvGrpSpPr>
        <p:grpSpPr>
          <a:xfrm>
            <a:off x="657225" y="681038"/>
            <a:ext cx="1266825" cy="138112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0027001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371600"/>
          </a:xfrm>
        </p:spPr>
        <p:txBody>
          <a:bodyPr anchor="b"/>
          <a:lstStyle>
            <a:lvl1pPr algn="l">
              <a:defRPr sz="3200" b="0"/>
            </a:lvl1pPr>
          </a:lstStyle>
          <a:p>
            <a:r>
              <a:rPr lang="en-US" smtClean="0"/>
              <a:t>Click to edit Master title style</a:t>
            </a:r>
            <a:endParaRPr lang="en-US" dirty="0"/>
          </a:p>
        </p:txBody>
      </p:sp>
      <p:sp>
        <p:nvSpPr>
          <p:cNvPr id="3" name="Picture Placeholder 2"/>
          <p:cNvSpPr>
            <a:spLocks noGrp="1"/>
          </p:cNvSpPr>
          <p:nvPr>
            <p:ph type="pic" idx="1"/>
          </p:nvPr>
        </p:nvSpPr>
        <p:spPr>
          <a:xfrm>
            <a:off x="658368" y="1444752"/>
            <a:ext cx="7827264" cy="42702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58368" y="5788152"/>
            <a:ext cx="7827264" cy="384048"/>
          </a:xfrm>
        </p:spPr>
        <p:txBody>
          <a:bodyPr tIns="45720" anchor="ctr" anchorCtr="0"/>
          <a:lstStyle>
            <a:lvl1pPr marL="0" indent="0">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FC8540-FD45-4545-82D8-C7EFE950ED53}" type="datetime1">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53FA5-AE81-45E0-8206-920AA27813B4}" type="slidenum">
              <a:rPr lang="en-US" smtClean="0"/>
              <a:t>‹#›</a:t>
            </a:fld>
            <a:endParaRPr lang="en-US"/>
          </a:p>
        </p:txBody>
      </p:sp>
      <p:grpSp>
        <p:nvGrpSpPr>
          <p:cNvPr id="21" name="Group 20"/>
          <p:cNvGrpSpPr/>
          <p:nvPr userDrawn="1"/>
        </p:nvGrpSpPr>
        <p:grpSpPr>
          <a:xfrm>
            <a:off x="120650" y="6299343"/>
            <a:ext cx="420688"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926855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Mayo Ending Slide">
    <p:spTree>
      <p:nvGrpSpPr>
        <p:cNvPr id="1" name=""/>
        <p:cNvGrpSpPr/>
        <p:nvPr/>
      </p:nvGrpSpPr>
      <p:grpSpPr>
        <a:xfrm>
          <a:off x="0" y="0"/>
          <a:ext cx="0" cy="0"/>
          <a:chOff x="0" y="0"/>
          <a:chExt cx="0" cy="0"/>
        </a:xfrm>
      </p:grpSpPr>
      <p:sp>
        <p:nvSpPr>
          <p:cNvPr id="2" name="Title 1"/>
          <p:cNvSpPr>
            <a:spLocks noGrp="1"/>
          </p:cNvSpPr>
          <p:nvPr>
            <p:ph type="title"/>
          </p:nvPr>
        </p:nvSpPr>
        <p:spPr>
          <a:xfrm>
            <a:off x="0" y="2733675"/>
            <a:ext cx="9144000" cy="1371600"/>
          </a:xfrm>
        </p:spPr>
        <p:txBody>
          <a:bodyPr anchor="ctr" anchorCtr="0"/>
          <a:lstStyle>
            <a:lvl1pPr algn="ctr">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1AE04C-205F-4DAD-9513-A29BBF7C67C6}" type="datetime1">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53FA5-AE81-45E0-8206-920AA27813B4}" type="slidenum">
              <a:rPr lang="en-US" smtClean="0"/>
              <a:t>‹#›</a:t>
            </a:fld>
            <a:endParaRPr lang="en-US"/>
          </a:p>
        </p:txBody>
      </p:sp>
      <p:grpSp>
        <p:nvGrpSpPr>
          <p:cNvPr id="31" name="Group 30"/>
          <p:cNvGrpSpPr/>
          <p:nvPr userDrawn="1"/>
        </p:nvGrpSpPr>
        <p:grpSpPr>
          <a:xfrm>
            <a:off x="3937794" y="681038"/>
            <a:ext cx="1266825" cy="1381125"/>
            <a:chOff x="657225" y="681038"/>
            <a:chExt cx="1266825" cy="1381125"/>
          </a:xfrm>
          <a:solidFill>
            <a:srgbClr val="FFFFFF"/>
          </a:solidFill>
        </p:grpSpPr>
        <p:sp>
          <p:nvSpPr>
            <p:cNvPr id="3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6036023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2191FB-BFC2-4350-842B-B0B6EE5DEDAB}"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spTree>
    <p:extLst>
      <p:ext uri="{BB962C8B-B14F-4D97-AF65-F5344CB8AC3E}">
        <p14:creationId xmlns:p14="http://schemas.microsoft.com/office/powerpoint/2010/main" val="35780866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51B3EB-9A34-4F66-9E58-F099C0B25413}"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spTree>
    <p:extLst>
      <p:ext uri="{BB962C8B-B14F-4D97-AF65-F5344CB8AC3E}">
        <p14:creationId xmlns:p14="http://schemas.microsoft.com/office/powerpoint/2010/main" val="308194990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74688" y="0"/>
            <a:ext cx="7808912" cy="136842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58813" y="1368425"/>
            <a:ext cx="7826375" cy="23256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8813" y="3846513"/>
            <a:ext cx="7826375" cy="232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r>
              <a:rPr lang="en-US" altLang="en-US"/>
              <a:t>©2011 MFMER  |  slide-</a:t>
            </a:r>
            <a:fld id="{E8E6D825-A94A-4253-813A-25B80AE942AB}" type="slidenum">
              <a:rPr lang="en-US" altLang="en-US"/>
              <a:pPr/>
              <a:t>‹#›</a:t>
            </a:fld>
            <a:endParaRPr lang="en-US" altLang="en-US"/>
          </a:p>
        </p:txBody>
      </p:sp>
    </p:spTree>
    <p:extLst>
      <p:ext uri="{BB962C8B-B14F-4D97-AF65-F5344CB8AC3E}">
        <p14:creationId xmlns:p14="http://schemas.microsoft.com/office/powerpoint/2010/main" val="2865996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6F697D8-5DA9-40D5-BC3E-0717BC04406B}"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grpSp>
        <p:nvGrpSpPr>
          <p:cNvPr id="20" name="Group 19"/>
          <p:cNvGrpSpPr/>
          <p:nvPr userDrawn="1"/>
        </p:nvGrpSpPr>
        <p:grpSpPr>
          <a:xfrm>
            <a:off x="120650" y="6299343"/>
            <a:ext cx="420688"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6815822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Mayo Reduced Siz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316736" y="1673352"/>
            <a:ext cx="6528816"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2F0C072-4C78-470E-9A10-19681AF1B83A}"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grpSp>
        <p:nvGrpSpPr>
          <p:cNvPr id="20" name="Group 19"/>
          <p:cNvGrpSpPr/>
          <p:nvPr userDrawn="1"/>
        </p:nvGrpSpPr>
        <p:grpSpPr>
          <a:xfrm>
            <a:off x="120650" y="6299343"/>
            <a:ext cx="420688"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252582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58368" y="2743200"/>
            <a:ext cx="7827264" cy="1371600"/>
          </a:xfrm>
        </p:spPr>
        <p:txBody>
          <a:bodyPr anchor="b" anchorCtr="0"/>
          <a:lstStyle>
            <a:lvl1pPr algn="l">
              <a:defRPr sz="3600" b="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658368" y="4114800"/>
            <a:ext cx="7827264" cy="685800"/>
          </a:xfrm>
        </p:spPr>
        <p:txBody>
          <a:bodyPr anchor="t" anchorCtr="0"/>
          <a:lstStyle>
            <a:lvl1pPr marL="0" indent="0">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F62C3D-D224-4638-BC65-8FCE05E0DE3C}" type="datetime1">
              <a:rPr lang="en-US" smtClean="0"/>
              <a:t>3/29/2016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C53FA5-AE81-45E0-8206-920AA27813B4}" type="slidenum">
              <a:rPr lang="en-US" smtClean="0"/>
              <a:t>‹#›</a:t>
            </a:fld>
            <a:endParaRPr lang="en-US"/>
          </a:p>
        </p:txBody>
      </p:sp>
      <p:grpSp>
        <p:nvGrpSpPr>
          <p:cNvPr id="20" name="Group 19"/>
          <p:cNvGrpSpPr/>
          <p:nvPr userDrawn="1"/>
        </p:nvGrpSpPr>
        <p:grpSpPr>
          <a:xfrm>
            <a:off x="120650" y="6299343"/>
            <a:ext cx="420688" cy="458645"/>
            <a:chOff x="657225" y="681038"/>
            <a:chExt cx="1266825" cy="1381125"/>
          </a:xfrm>
          <a:solidFill>
            <a:srgbClr val="FFFFFF"/>
          </a:solidFill>
        </p:grpSpPr>
        <p:sp>
          <p:nvSpPr>
            <p:cNvPr id="21"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0318302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8368" y="1371600"/>
            <a:ext cx="384048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371600"/>
            <a:ext cx="3840480" cy="4800600"/>
          </a:xfrm>
        </p:spPr>
        <p:txBody>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E46A41-B371-4476-AE62-5156B5E8C721}" type="datetime1">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53FA5-AE81-45E0-8206-920AA27813B4}" type="slidenum">
              <a:rPr lang="en-US" smtClean="0"/>
              <a:t>‹#›</a:t>
            </a:fld>
            <a:endParaRPr lang="en-US"/>
          </a:p>
        </p:txBody>
      </p:sp>
      <p:grpSp>
        <p:nvGrpSpPr>
          <p:cNvPr id="21" name="Group 20"/>
          <p:cNvGrpSpPr/>
          <p:nvPr userDrawn="1"/>
        </p:nvGrpSpPr>
        <p:grpSpPr>
          <a:xfrm>
            <a:off x="120650" y="6299343"/>
            <a:ext cx="420688"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860048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8368" y="1371600"/>
            <a:ext cx="384048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8368" y="2174875"/>
            <a:ext cx="384048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371600"/>
            <a:ext cx="3840480" cy="804672"/>
          </a:xfrm>
        </p:spPr>
        <p:txBody>
          <a:bodyPr anchor="b"/>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840480" cy="3986784"/>
          </a:xfrm>
        </p:spPr>
        <p:txBody>
          <a:bodyPr/>
          <a:lstStyle>
            <a:lvl1pPr>
              <a:defRPr sz="2400"/>
            </a:lvl1pPr>
            <a:lvl2pPr>
              <a:defRPr sz="2400"/>
            </a:lvl2pPr>
            <a:lvl3pPr>
              <a:defRPr sz="2400"/>
            </a:lvl3pPr>
            <a:lvl4pPr>
              <a:defRPr sz="2400"/>
            </a:lvl4pPr>
            <a:lvl5pPr>
              <a:defRPr sz="2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42C3D2A-A05D-41A5-BC1D-FC1E84133084}" type="datetime1">
              <a:rPr lang="en-US" smtClean="0"/>
              <a:t>3/29/2016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C53FA5-AE81-45E0-8206-920AA27813B4}" type="slidenum">
              <a:rPr lang="en-US" smtClean="0"/>
              <a:t>‹#›</a:t>
            </a:fld>
            <a:endParaRPr lang="en-US"/>
          </a:p>
        </p:txBody>
      </p:sp>
      <p:grpSp>
        <p:nvGrpSpPr>
          <p:cNvPr id="23" name="Group 22"/>
          <p:cNvGrpSpPr/>
          <p:nvPr userDrawn="1"/>
        </p:nvGrpSpPr>
        <p:grpSpPr>
          <a:xfrm>
            <a:off x="120650" y="6299343"/>
            <a:ext cx="420688" cy="458645"/>
            <a:chOff x="657225" y="681038"/>
            <a:chExt cx="1266825" cy="1381125"/>
          </a:xfrm>
          <a:solidFill>
            <a:srgbClr val="FFFFFF"/>
          </a:solidFill>
        </p:grpSpPr>
        <p:sp>
          <p:nvSpPr>
            <p:cNvPr id="24"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90438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710F16-2A29-4576-9FBC-221E3EF05506}" type="datetime1">
              <a:rPr lang="en-US" smtClean="0"/>
              <a:t>3/29/2016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C53FA5-AE81-45E0-8206-920AA27813B4}" type="slidenum">
              <a:rPr lang="en-US" smtClean="0"/>
              <a:t>‹#›</a:t>
            </a:fld>
            <a:endParaRPr lang="en-US"/>
          </a:p>
        </p:txBody>
      </p:sp>
      <p:grpSp>
        <p:nvGrpSpPr>
          <p:cNvPr id="19" name="Group 18"/>
          <p:cNvGrpSpPr/>
          <p:nvPr userDrawn="1"/>
        </p:nvGrpSpPr>
        <p:grpSpPr>
          <a:xfrm>
            <a:off x="120650" y="6299343"/>
            <a:ext cx="420688" cy="458645"/>
            <a:chOff x="657225" y="681038"/>
            <a:chExt cx="1266825" cy="1381125"/>
          </a:xfrm>
          <a:solidFill>
            <a:srgbClr val="FFFFFF"/>
          </a:solidFill>
        </p:grpSpPr>
        <p:sp>
          <p:nvSpPr>
            <p:cNvPr id="20"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804998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D783B-1AF8-48D0-B14B-C55AF9187F22}" type="datetime1">
              <a:rPr lang="en-US" smtClean="0"/>
              <a:t>3/29/2016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C53FA5-AE81-45E0-8206-920AA27813B4}" type="slidenum">
              <a:rPr lang="en-US" smtClean="0"/>
              <a:t>‹#›</a:t>
            </a:fld>
            <a:endParaRPr lang="en-US"/>
          </a:p>
        </p:txBody>
      </p:sp>
      <p:grpSp>
        <p:nvGrpSpPr>
          <p:cNvPr id="18" name="Group 17"/>
          <p:cNvGrpSpPr/>
          <p:nvPr userDrawn="1"/>
        </p:nvGrpSpPr>
        <p:grpSpPr>
          <a:xfrm>
            <a:off x="120650" y="6299343"/>
            <a:ext cx="420688" cy="458645"/>
            <a:chOff x="657225" y="681038"/>
            <a:chExt cx="1266825" cy="1381125"/>
          </a:xfrm>
          <a:solidFill>
            <a:srgbClr val="FFFFFF"/>
          </a:solidFill>
        </p:grpSpPr>
        <p:sp>
          <p:nvSpPr>
            <p:cNvPr id="19"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17252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2807208" cy="1371600"/>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575050" y="457200"/>
            <a:ext cx="4910328" cy="5715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8368" y="1371600"/>
            <a:ext cx="2807208" cy="4800600"/>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D52940-8773-4A70-8AF6-B301E8B4FD31}" type="datetime1">
              <a:rPr lang="en-US" smtClean="0"/>
              <a:t>3/29/2016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C53FA5-AE81-45E0-8206-920AA27813B4}" type="slidenum">
              <a:rPr lang="en-US" smtClean="0"/>
              <a:t>‹#›</a:t>
            </a:fld>
            <a:endParaRPr lang="en-US"/>
          </a:p>
        </p:txBody>
      </p:sp>
      <p:grpSp>
        <p:nvGrpSpPr>
          <p:cNvPr id="21" name="Group 20"/>
          <p:cNvGrpSpPr/>
          <p:nvPr userDrawn="1"/>
        </p:nvGrpSpPr>
        <p:grpSpPr>
          <a:xfrm>
            <a:off x="120650" y="6299343"/>
            <a:ext cx="420688" cy="458645"/>
            <a:chOff x="657225" y="681038"/>
            <a:chExt cx="1266825" cy="1381125"/>
          </a:xfrm>
          <a:solidFill>
            <a:srgbClr val="FFFFFF"/>
          </a:solidFill>
        </p:grpSpPr>
        <p:sp>
          <p:nvSpPr>
            <p:cNvPr id="22" name="Freeform 5"/>
            <p:cNvSpPr>
              <a:spLocks noEditPoints="1"/>
            </p:cNvSpPr>
            <p:nvPr userDrawn="1"/>
          </p:nvSpPr>
          <p:spPr bwMode="auto">
            <a:xfrm>
              <a:off x="846138" y="1354138"/>
              <a:ext cx="887413" cy="708025"/>
            </a:xfrm>
            <a:custGeom>
              <a:avLst/>
              <a:gdLst>
                <a:gd name="T0" fmla="*/ 2203 w 2794"/>
                <a:gd name="T1" fmla="*/ 0 h 2229"/>
                <a:gd name="T2" fmla="*/ 1613 w 2794"/>
                <a:gd name="T3" fmla="*/ 0 h 2229"/>
                <a:gd name="T4" fmla="*/ 1613 w 2794"/>
                <a:gd name="T5" fmla="*/ 665 h 2229"/>
                <a:gd name="T6" fmla="*/ 1904 w 2794"/>
                <a:gd name="T7" fmla="*/ 1330 h 2229"/>
                <a:gd name="T8" fmla="*/ 1904 w 2794"/>
                <a:gd name="T9" fmla="*/ 1237 h 2229"/>
                <a:gd name="T10" fmla="*/ 1749 w 2794"/>
                <a:gd name="T11" fmla="*/ 747 h 2229"/>
                <a:gd name="T12" fmla="*/ 1749 w 2794"/>
                <a:gd name="T13" fmla="*/ 573 h 2229"/>
                <a:gd name="T14" fmla="*/ 1972 w 2794"/>
                <a:gd name="T15" fmla="*/ 573 h 2229"/>
                <a:gd name="T16" fmla="*/ 1972 w 2794"/>
                <a:gd name="T17" fmla="*/ 1332 h 2229"/>
                <a:gd name="T18" fmla="*/ 1401 w 2794"/>
                <a:gd name="T19" fmla="*/ 2182 h 2229"/>
                <a:gd name="T20" fmla="*/ 829 w 2794"/>
                <a:gd name="T21" fmla="*/ 1374 h 2229"/>
                <a:gd name="T22" fmla="*/ 1180 w 2794"/>
                <a:gd name="T23" fmla="*/ 665 h 2229"/>
                <a:gd name="T24" fmla="*/ 1180 w 2794"/>
                <a:gd name="T25" fmla="*/ 573 h 2229"/>
                <a:gd name="T26" fmla="*/ 1401 w 2794"/>
                <a:gd name="T27" fmla="*/ 573 h 2229"/>
                <a:gd name="T28" fmla="*/ 1542 w 2794"/>
                <a:gd name="T29" fmla="*/ 573 h 2229"/>
                <a:gd name="T30" fmla="*/ 1542 w 2794"/>
                <a:gd name="T31" fmla="*/ 436 h 2229"/>
                <a:gd name="T32" fmla="*/ 1401 w 2794"/>
                <a:gd name="T33" fmla="*/ 436 h 2229"/>
                <a:gd name="T34" fmla="*/ 1180 w 2794"/>
                <a:gd name="T35" fmla="*/ 436 h 2229"/>
                <a:gd name="T36" fmla="*/ 1180 w 2794"/>
                <a:gd name="T37" fmla="*/ 436 h 2229"/>
                <a:gd name="T38" fmla="*/ 1044 w 2794"/>
                <a:gd name="T39" fmla="*/ 436 h 2229"/>
                <a:gd name="T40" fmla="*/ 1044 w 2794"/>
                <a:gd name="T41" fmla="*/ 436 h 2229"/>
                <a:gd name="T42" fmla="*/ 692 w 2794"/>
                <a:gd name="T43" fmla="*/ 436 h 2229"/>
                <a:gd name="T44" fmla="*/ 692 w 2794"/>
                <a:gd name="T45" fmla="*/ 1234 h 2229"/>
                <a:gd name="T46" fmla="*/ 695 w 2794"/>
                <a:gd name="T47" fmla="*/ 1315 h 2229"/>
                <a:gd name="T48" fmla="*/ 695 w 2794"/>
                <a:gd name="T49" fmla="*/ 1315 h 2229"/>
                <a:gd name="T50" fmla="*/ 829 w 2794"/>
                <a:gd name="T51" fmla="*/ 1205 h 2229"/>
                <a:gd name="T52" fmla="*/ 829 w 2794"/>
                <a:gd name="T53" fmla="*/ 1205 h 2229"/>
                <a:gd name="T54" fmla="*/ 829 w 2794"/>
                <a:gd name="T55" fmla="*/ 573 h 2229"/>
                <a:gd name="T56" fmla="*/ 1044 w 2794"/>
                <a:gd name="T57" fmla="*/ 573 h 2229"/>
                <a:gd name="T58" fmla="*/ 1044 w 2794"/>
                <a:gd name="T59" fmla="*/ 573 h 2229"/>
                <a:gd name="T60" fmla="*/ 1044 w 2794"/>
                <a:gd name="T61" fmla="*/ 747 h 2229"/>
                <a:gd name="T62" fmla="*/ 590 w 2794"/>
                <a:gd name="T63" fmla="*/ 1447 h 2229"/>
                <a:gd name="T64" fmla="*/ 135 w 2794"/>
                <a:gd name="T65" fmla="*/ 747 h 2229"/>
                <a:gd name="T66" fmla="*/ 135 w 2794"/>
                <a:gd name="T67" fmla="*/ 136 h 2229"/>
                <a:gd name="T68" fmla="*/ 590 w 2794"/>
                <a:gd name="T69" fmla="*/ 136 h 2229"/>
                <a:gd name="T70" fmla="*/ 1044 w 2794"/>
                <a:gd name="T71" fmla="*/ 136 h 2229"/>
                <a:gd name="T72" fmla="*/ 1044 w 2794"/>
                <a:gd name="T73" fmla="*/ 370 h 2229"/>
                <a:gd name="T74" fmla="*/ 1180 w 2794"/>
                <a:gd name="T75" fmla="*/ 370 h 2229"/>
                <a:gd name="T76" fmla="*/ 1180 w 2794"/>
                <a:gd name="T77" fmla="*/ 0 h 2229"/>
                <a:gd name="T78" fmla="*/ 590 w 2794"/>
                <a:gd name="T79" fmla="*/ 0 h 2229"/>
                <a:gd name="T80" fmla="*/ 0 w 2794"/>
                <a:gd name="T81" fmla="*/ 0 h 2229"/>
                <a:gd name="T82" fmla="*/ 0 w 2794"/>
                <a:gd name="T83" fmla="*/ 665 h 2229"/>
                <a:gd name="T84" fmla="*/ 590 w 2794"/>
                <a:gd name="T85" fmla="*/ 1495 h 2229"/>
                <a:gd name="T86" fmla="*/ 708 w 2794"/>
                <a:gd name="T87" fmla="*/ 1444 h 2229"/>
                <a:gd name="T88" fmla="*/ 1401 w 2794"/>
                <a:gd name="T89" fmla="*/ 2229 h 2229"/>
                <a:gd name="T90" fmla="*/ 2093 w 2794"/>
                <a:gd name="T91" fmla="*/ 1447 h 2229"/>
                <a:gd name="T92" fmla="*/ 2203 w 2794"/>
                <a:gd name="T93" fmla="*/ 1495 h 2229"/>
                <a:gd name="T94" fmla="*/ 2794 w 2794"/>
                <a:gd name="T95" fmla="*/ 665 h 2229"/>
                <a:gd name="T96" fmla="*/ 2794 w 2794"/>
                <a:gd name="T97" fmla="*/ 0 h 2229"/>
                <a:gd name="T98" fmla="*/ 2203 w 2794"/>
                <a:gd name="T99" fmla="*/ 0 h 2229"/>
                <a:gd name="T100" fmla="*/ 2658 w 2794"/>
                <a:gd name="T101" fmla="*/ 747 h 2229"/>
                <a:gd name="T102" fmla="*/ 2203 w 2794"/>
                <a:gd name="T103" fmla="*/ 1447 h 2229"/>
                <a:gd name="T104" fmla="*/ 2100 w 2794"/>
                <a:gd name="T105" fmla="*/ 1395 h 2229"/>
                <a:gd name="T106" fmla="*/ 2109 w 2794"/>
                <a:gd name="T107" fmla="*/ 1234 h 2229"/>
                <a:gd name="T108" fmla="*/ 2109 w 2794"/>
                <a:gd name="T109" fmla="*/ 436 h 2229"/>
                <a:gd name="T110" fmla="*/ 1749 w 2794"/>
                <a:gd name="T111" fmla="*/ 436 h 2229"/>
                <a:gd name="T112" fmla="*/ 1749 w 2794"/>
                <a:gd name="T113" fmla="*/ 136 h 2229"/>
                <a:gd name="T114" fmla="*/ 2203 w 2794"/>
                <a:gd name="T115" fmla="*/ 136 h 2229"/>
                <a:gd name="T116" fmla="*/ 2658 w 2794"/>
                <a:gd name="T117" fmla="*/ 136 h 2229"/>
                <a:gd name="T118" fmla="*/ 2658 w 2794"/>
                <a:gd name="T119" fmla="*/ 747 h 2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794" h="2229">
                  <a:moveTo>
                    <a:pt x="2203" y="0"/>
                  </a:moveTo>
                  <a:cubicBezTo>
                    <a:pt x="1613" y="0"/>
                    <a:pt x="1613" y="0"/>
                    <a:pt x="1613" y="0"/>
                  </a:cubicBezTo>
                  <a:cubicBezTo>
                    <a:pt x="1613" y="665"/>
                    <a:pt x="1613" y="665"/>
                    <a:pt x="1613" y="665"/>
                  </a:cubicBezTo>
                  <a:cubicBezTo>
                    <a:pt x="1613" y="970"/>
                    <a:pt x="1719" y="1183"/>
                    <a:pt x="1904" y="1330"/>
                  </a:cubicBezTo>
                  <a:cubicBezTo>
                    <a:pt x="1904" y="1237"/>
                    <a:pt x="1904" y="1237"/>
                    <a:pt x="1904" y="1237"/>
                  </a:cubicBezTo>
                  <a:cubicBezTo>
                    <a:pt x="1769" y="1081"/>
                    <a:pt x="1749" y="901"/>
                    <a:pt x="1749" y="747"/>
                  </a:cubicBezTo>
                  <a:cubicBezTo>
                    <a:pt x="1749" y="573"/>
                    <a:pt x="1749" y="573"/>
                    <a:pt x="1749" y="573"/>
                  </a:cubicBezTo>
                  <a:cubicBezTo>
                    <a:pt x="1972" y="573"/>
                    <a:pt x="1972" y="573"/>
                    <a:pt x="1972" y="573"/>
                  </a:cubicBezTo>
                  <a:cubicBezTo>
                    <a:pt x="1972" y="1332"/>
                    <a:pt x="1972" y="1332"/>
                    <a:pt x="1972" y="1332"/>
                  </a:cubicBezTo>
                  <a:cubicBezTo>
                    <a:pt x="1972" y="1609"/>
                    <a:pt x="1895" y="1961"/>
                    <a:pt x="1401" y="2182"/>
                  </a:cubicBezTo>
                  <a:cubicBezTo>
                    <a:pt x="931" y="1972"/>
                    <a:pt x="838" y="1643"/>
                    <a:pt x="829" y="1374"/>
                  </a:cubicBezTo>
                  <a:cubicBezTo>
                    <a:pt x="1051" y="1225"/>
                    <a:pt x="1180" y="1001"/>
                    <a:pt x="1180" y="665"/>
                  </a:cubicBezTo>
                  <a:cubicBezTo>
                    <a:pt x="1180" y="573"/>
                    <a:pt x="1180" y="573"/>
                    <a:pt x="1180" y="573"/>
                  </a:cubicBezTo>
                  <a:cubicBezTo>
                    <a:pt x="1401" y="573"/>
                    <a:pt x="1401" y="573"/>
                    <a:pt x="1401" y="573"/>
                  </a:cubicBezTo>
                  <a:cubicBezTo>
                    <a:pt x="1542" y="573"/>
                    <a:pt x="1542" y="573"/>
                    <a:pt x="1542" y="573"/>
                  </a:cubicBezTo>
                  <a:cubicBezTo>
                    <a:pt x="1542" y="436"/>
                    <a:pt x="1542" y="436"/>
                    <a:pt x="1542" y="436"/>
                  </a:cubicBezTo>
                  <a:cubicBezTo>
                    <a:pt x="1401" y="436"/>
                    <a:pt x="1401" y="436"/>
                    <a:pt x="1401" y="436"/>
                  </a:cubicBezTo>
                  <a:cubicBezTo>
                    <a:pt x="1180" y="436"/>
                    <a:pt x="1180" y="436"/>
                    <a:pt x="1180" y="436"/>
                  </a:cubicBezTo>
                  <a:cubicBezTo>
                    <a:pt x="1180" y="436"/>
                    <a:pt x="1180" y="436"/>
                    <a:pt x="1180" y="436"/>
                  </a:cubicBezTo>
                  <a:cubicBezTo>
                    <a:pt x="1044" y="436"/>
                    <a:pt x="1044" y="436"/>
                    <a:pt x="1044" y="436"/>
                  </a:cubicBezTo>
                  <a:cubicBezTo>
                    <a:pt x="1044" y="436"/>
                    <a:pt x="1044" y="436"/>
                    <a:pt x="1044" y="436"/>
                  </a:cubicBezTo>
                  <a:cubicBezTo>
                    <a:pt x="692" y="436"/>
                    <a:pt x="692" y="436"/>
                    <a:pt x="692" y="436"/>
                  </a:cubicBezTo>
                  <a:cubicBezTo>
                    <a:pt x="692" y="1234"/>
                    <a:pt x="692" y="1234"/>
                    <a:pt x="692" y="1234"/>
                  </a:cubicBezTo>
                  <a:cubicBezTo>
                    <a:pt x="692" y="1262"/>
                    <a:pt x="693" y="1289"/>
                    <a:pt x="695" y="1315"/>
                  </a:cubicBezTo>
                  <a:cubicBezTo>
                    <a:pt x="695" y="1315"/>
                    <a:pt x="695" y="1315"/>
                    <a:pt x="695" y="1315"/>
                  </a:cubicBezTo>
                  <a:cubicBezTo>
                    <a:pt x="748" y="1280"/>
                    <a:pt x="792" y="1244"/>
                    <a:pt x="829" y="1205"/>
                  </a:cubicBezTo>
                  <a:cubicBezTo>
                    <a:pt x="829" y="1205"/>
                    <a:pt x="829" y="1205"/>
                    <a:pt x="829" y="1205"/>
                  </a:cubicBezTo>
                  <a:cubicBezTo>
                    <a:pt x="829" y="573"/>
                    <a:pt x="829" y="573"/>
                    <a:pt x="829" y="573"/>
                  </a:cubicBezTo>
                  <a:cubicBezTo>
                    <a:pt x="1044" y="573"/>
                    <a:pt x="1044" y="573"/>
                    <a:pt x="1044" y="573"/>
                  </a:cubicBezTo>
                  <a:cubicBezTo>
                    <a:pt x="1044" y="573"/>
                    <a:pt x="1044" y="573"/>
                    <a:pt x="1044" y="573"/>
                  </a:cubicBezTo>
                  <a:cubicBezTo>
                    <a:pt x="1044" y="747"/>
                    <a:pt x="1044" y="747"/>
                    <a:pt x="1044" y="747"/>
                  </a:cubicBezTo>
                  <a:cubicBezTo>
                    <a:pt x="1044" y="978"/>
                    <a:pt x="1001" y="1263"/>
                    <a:pt x="590" y="1447"/>
                  </a:cubicBezTo>
                  <a:cubicBezTo>
                    <a:pt x="178" y="1263"/>
                    <a:pt x="135" y="978"/>
                    <a:pt x="135" y="747"/>
                  </a:cubicBezTo>
                  <a:cubicBezTo>
                    <a:pt x="135" y="136"/>
                    <a:pt x="135" y="136"/>
                    <a:pt x="135" y="136"/>
                  </a:cubicBezTo>
                  <a:cubicBezTo>
                    <a:pt x="590" y="136"/>
                    <a:pt x="590" y="136"/>
                    <a:pt x="590" y="136"/>
                  </a:cubicBezTo>
                  <a:cubicBezTo>
                    <a:pt x="1044" y="136"/>
                    <a:pt x="1044" y="136"/>
                    <a:pt x="1044" y="136"/>
                  </a:cubicBezTo>
                  <a:cubicBezTo>
                    <a:pt x="1044" y="370"/>
                    <a:pt x="1044" y="370"/>
                    <a:pt x="1044" y="370"/>
                  </a:cubicBezTo>
                  <a:cubicBezTo>
                    <a:pt x="1180" y="370"/>
                    <a:pt x="1180" y="370"/>
                    <a:pt x="1180" y="370"/>
                  </a:cubicBezTo>
                  <a:cubicBezTo>
                    <a:pt x="1180" y="0"/>
                    <a:pt x="1180" y="0"/>
                    <a:pt x="1180" y="0"/>
                  </a:cubicBezTo>
                  <a:cubicBezTo>
                    <a:pt x="590" y="0"/>
                    <a:pt x="590" y="0"/>
                    <a:pt x="590" y="0"/>
                  </a:cubicBezTo>
                  <a:cubicBezTo>
                    <a:pt x="0" y="0"/>
                    <a:pt x="0" y="0"/>
                    <a:pt x="0" y="0"/>
                  </a:cubicBezTo>
                  <a:cubicBezTo>
                    <a:pt x="0" y="665"/>
                    <a:pt x="0" y="665"/>
                    <a:pt x="0" y="665"/>
                  </a:cubicBezTo>
                  <a:cubicBezTo>
                    <a:pt x="0" y="1109"/>
                    <a:pt x="224" y="1357"/>
                    <a:pt x="590" y="1495"/>
                  </a:cubicBezTo>
                  <a:cubicBezTo>
                    <a:pt x="631" y="1479"/>
                    <a:pt x="670" y="1462"/>
                    <a:pt x="708" y="1444"/>
                  </a:cubicBezTo>
                  <a:cubicBezTo>
                    <a:pt x="771" y="1847"/>
                    <a:pt x="1023" y="2087"/>
                    <a:pt x="1401" y="2229"/>
                  </a:cubicBezTo>
                  <a:cubicBezTo>
                    <a:pt x="1777" y="2087"/>
                    <a:pt x="2029" y="1848"/>
                    <a:pt x="2093" y="1447"/>
                  </a:cubicBezTo>
                  <a:cubicBezTo>
                    <a:pt x="2128" y="1464"/>
                    <a:pt x="2165" y="1480"/>
                    <a:pt x="2203" y="1495"/>
                  </a:cubicBezTo>
                  <a:cubicBezTo>
                    <a:pt x="2569" y="1357"/>
                    <a:pt x="2794" y="1109"/>
                    <a:pt x="2794" y="665"/>
                  </a:cubicBezTo>
                  <a:cubicBezTo>
                    <a:pt x="2794" y="0"/>
                    <a:pt x="2794" y="0"/>
                    <a:pt x="2794" y="0"/>
                  </a:cubicBezTo>
                  <a:lnTo>
                    <a:pt x="2203" y="0"/>
                  </a:lnTo>
                  <a:close/>
                  <a:moveTo>
                    <a:pt x="2658" y="747"/>
                  </a:moveTo>
                  <a:cubicBezTo>
                    <a:pt x="2658" y="978"/>
                    <a:pt x="2615" y="1263"/>
                    <a:pt x="2203" y="1447"/>
                  </a:cubicBezTo>
                  <a:cubicBezTo>
                    <a:pt x="2166" y="1431"/>
                    <a:pt x="2131" y="1413"/>
                    <a:pt x="2100" y="1395"/>
                  </a:cubicBezTo>
                  <a:cubicBezTo>
                    <a:pt x="2106" y="1344"/>
                    <a:pt x="2109" y="1290"/>
                    <a:pt x="2109" y="1234"/>
                  </a:cubicBezTo>
                  <a:cubicBezTo>
                    <a:pt x="2109" y="436"/>
                    <a:pt x="2109" y="436"/>
                    <a:pt x="2109" y="436"/>
                  </a:cubicBezTo>
                  <a:cubicBezTo>
                    <a:pt x="1749" y="436"/>
                    <a:pt x="1749" y="436"/>
                    <a:pt x="1749" y="436"/>
                  </a:cubicBezTo>
                  <a:cubicBezTo>
                    <a:pt x="1749" y="136"/>
                    <a:pt x="1749" y="136"/>
                    <a:pt x="1749" y="136"/>
                  </a:cubicBezTo>
                  <a:cubicBezTo>
                    <a:pt x="2203" y="136"/>
                    <a:pt x="2203" y="136"/>
                    <a:pt x="2203" y="136"/>
                  </a:cubicBezTo>
                  <a:cubicBezTo>
                    <a:pt x="2658" y="136"/>
                    <a:pt x="2658" y="136"/>
                    <a:pt x="2658" y="136"/>
                  </a:cubicBezTo>
                  <a:lnTo>
                    <a:pt x="2658" y="7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p:cNvSpPr>
            <p:nvPr userDrawn="1"/>
          </p:nvSpPr>
          <p:spPr bwMode="auto">
            <a:xfrm>
              <a:off x="915988" y="1003301"/>
              <a:ext cx="188913" cy="236538"/>
            </a:xfrm>
            <a:custGeom>
              <a:avLst/>
              <a:gdLst>
                <a:gd name="T0" fmla="*/ 49 w 596"/>
                <a:gd name="T1" fmla="*/ 747 h 747"/>
                <a:gd name="T2" fmla="*/ 49 w 596"/>
                <a:gd name="T3" fmla="*/ 721 h 747"/>
                <a:gd name="T4" fmla="*/ 91 w 596"/>
                <a:gd name="T5" fmla="*/ 696 h 747"/>
                <a:gd name="T6" fmla="*/ 99 w 596"/>
                <a:gd name="T7" fmla="*/ 684 h 747"/>
                <a:gd name="T8" fmla="*/ 105 w 596"/>
                <a:gd name="T9" fmla="*/ 621 h 747"/>
                <a:gd name="T10" fmla="*/ 109 w 596"/>
                <a:gd name="T11" fmla="*/ 535 h 747"/>
                <a:gd name="T12" fmla="*/ 109 w 596"/>
                <a:gd name="T13" fmla="*/ 252 h 747"/>
                <a:gd name="T14" fmla="*/ 105 w 596"/>
                <a:gd name="T15" fmla="*/ 112 h 747"/>
                <a:gd name="T16" fmla="*/ 98 w 596"/>
                <a:gd name="T17" fmla="*/ 52 h 747"/>
                <a:gd name="T18" fmla="*/ 78 w 596"/>
                <a:gd name="T19" fmla="*/ 39 h 747"/>
                <a:gd name="T20" fmla="*/ 0 w 596"/>
                <a:gd name="T21" fmla="*/ 33 h 747"/>
                <a:gd name="T22" fmla="*/ 0 w 596"/>
                <a:gd name="T23" fmla="*/ 0 h 747"/>
                <a:gd name="T24" fmla="*/ 165 w 596"/>
                <a:gd name="T25" fmla="*/ 3 h 747"/>
                <a:gd name="T26" fmla="*/ 323 w 596"/>
                <a:gd name="T27" fmla="*/ 0 h 747"/>
                <a:gd name="T28" fmla="*/ 323 w 596"/>
                <a:gd name="T29" fmla="*/ 33 h 747"/>
                <a:gd name="T30" fmla="*/ 243 w 596"/>
                <a:gd name="T31" fmla="*/ 39 h 747"/>
                <a:gd name="T32" fmla="*/ 224 w 596"/>
                <a:gd name="T33" fmla="*/ 51 h 747"/>
                <a:gd name="T34" fmla="*/ 216 w 596"/>
                <a:gd name="T35" fmla="*/ 102 h 747"/>
                <a:gd name="T36" fmla="*/ 213 w 596"/>
                <a:gd name="T37" fmla="*/ 252 h 747"/>
                <a:gd name="T38" fmla="*/ 213 w 596"/>
                <a:gd name="T39" fmla="*/ 606 h 747"/>
                <a:gd name="T40" fmla="*/ 216 w 596"/>
                <a:gd name="T41" fmla="*/ 696 h 747"/>
                <a:gd name="T42" fmla="*/ 303 w 596"/>
                <a:gd name="T43" fmla="*/ 700 h 747"/>
                <a:gd name="T44" fmla="*/ 525 w 596"/>
                <a:gd name="T45" fmla="*/ 681 h 747"/>
                <a:gd name="T46" fmla="*/ 538 w 596"/>
                <a:gd name="T47" fmla="*/ 644 h 747"/>
                <a:gd name="T48" fmla="*/ 560 w 596"/>
                <a:gd name="T49" fmla="*/ 557 h 747"/>
                <a:gd name="T50" fmla="*/ 596 w 596"/>
                <a:gd name="T51" fmla="*/ 557 h 747"/>
                <a:gd name="T52" fmla="*/ 573 w 596"/>
                <a:gd name="T53" fmla="*/ 741 h 747"/>
                <a:gd name="T54" fmla="*/ 537 w 596"/>
                <a:gd name="T55" fmla="*/ 746 h 747"/>
                <a:gd name="T56" fmla="*/ 449 w 596"/>
                <a:gd name="T57" fmla="*/ 747 h 747"/>
                <a:gd name="T58" fmla="*/ 156 w 596"/>
                <a:gd name="T59" fmla="*/ 744 h 747"/>
                <a:gd name="T60" fmla="*/ 49 w 596"/>
                <a:gd name="T61" fmla="*/ 747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6" h="747">
                  <a:moveTo>
                    <a:pt x="49" y="747"/>
                  </a:moveTo>
                  <a:cubicBezTo>
                    <a:pt x="49" y="721"/>
                    <a:pt x="49" y="721"/>
                    <a:pt x="49" y="721"/>
                  </a:cubicBezTo>
                  <a:cubicBezTo>
                    <a:pt x="71" y="710"/>
                    <a:pt x="85" y="702"/>
                    <a:pt x="91" y="696"/>
                  </a:cubicBezTo>
                  <a:cubicBezTo>
                    <a:pt x="95" y="693"/>
                    <a:pt x="98" y="689"/>
                    <a:pt x="99" y="684"/>
                  </a:cubicBezTo>
                  <a:cubicBezTo>
                    <a:pt x="102" y="675"/>
                    <a:pt x="104" y="654"/>
                    <a:pt x="105" y="621"/>
                  </a:cubicBezTo>
                  <a:cubicBezTo>
                    <a:pt x="108" y="573"/>
                    <a:pt x="109" y="545"/>
                    <a:pt x="109" y="535"/>
                  </a:cubicBezTo>
                  <a:cubicBezTo>
                    <a:pt x="109" y="252"/>
                    <a:pt x="109" y="252"/>
                    <a:pt x="109" y="252"/>
                  </a:cubicBezTo>
                  <a:cubicBezTo>
                    <a:pt x="109" y="204"/>
                    <a:pt x="108" y="157"/>
                    <a:pt x="105" y="112"/>
                  </a:cubicBezTo>
                  <a:cubicBezTo>
                    <a:pt x="104" y="78"/>
                    <a:pt x="102" y="59"/>
                    <a:pt x="98" y="52"/>
                  </a:cubicBezTo>
                  <a:cubicBezTo>
                    <a:pt x="93" y="46"/>
                    <a:pt x="87" y="42"/>
                    <a:pt x="78" y="39"/>
                  </a:cubicBezTo>
                  <a:cubicBezTo>
                    <a:pt x="69" y="36"/>
                    <a:pt x="43" y="34"/>
                    <a:pt x="0" y="33"/>
                  </a:cubicBezTo>
                  <a:cubicBezTo>
                    <a:pt x="0" y="0"/>
                    <a:pt x="0" y="0"/>
                    <a:pt x="0" y="0"/>
                  </a:cubicBezTo>
                  <a:cubicBezTo>
                    <a:pt x="89" y="2"/>
                    <a:pt x="144" y="3"/>
                    <a:pt x="165" y="3"/>
                  </a:cubicBezTo>
                  <a:cubicBezTo>
                    <a:pt x="189" y="3"/>
                    <a:pt x="241" y="2"/>
                    <a:pt x="323" y="0"/>
                  </a:cubicBezTo>
                  <a:cubicBezTo>
                    <a:pt x="323" y="33"/>
                    <a:pt x="323" y="33"/>
                    <a:pt x="323" y="33"/>
                  </a:cubicBezTo>
                  <a:cubicBezTo>
                    <a:pt x="279" y="34"/>
                    <a:pt x="253" y="36"/>
                    <a:pt x="243" y="39"/>
                  </a:cubicBezTo>
                  <a:cubicBezTo>
                    <a:pt x="234" y="42"/>
                    <a:pt x="228" y="46"/>
                    <a:pt x="224" y="51"/>
                  </a:cubicBezTo>
                  <a:cubicBezTo>
                    <a:pt x="220" y="58"/>
                    <a:pt x="217" y="75"/>
                    <a:pt x="216" y="102"/>
                  </a:cubicBezTo>
                  <a:cubicBezTo>
                    <a:pt x="215" y="109"/>
                    <a:pt x="214" y="159"/>
                    <a:pt x="213" y="252"/>
                  </a:cubicBezTo>
                  <a:cubicBezTo>
                    <a:pt x="213" y="606"/>
                    <a:pt x="213" y="606"/>
                    <a:pt x="213" y="606"/>
                  </a:cubicBezTo>
                  <a:cubicBezTo>
                    <a:pt x="213" y="643"/>
                    <a:pt x="214" y="673"/>
                    <a:pt x="216" y="696"/>
                  </a:cubicBezTo>
                  <a:cubicBezTo>
                    <a:pt x="257" y="699"/>
                    <a:pt x="262" y="700"/>
                    <a:pt x="303" y="700"/>
                  </a:cubicBezTo>
                  <a:cubicBezTo>
                    <a:pt x="407" y="700"/>
                    <a:pt x="484" y="693"/>
                    <a:pt x="525" y="681"/>
                  </a:cubicBezTo>
                  <a:cubicBezTo>
                    <a:pt x="530" y="670"/>
                    <a:pt x="534" y="658"/>
                    <a:pt x="538" y="644"/>
                  </a:cubicBezTo>
                  <a:cubicBezTo>
                    <a:pt x="560" y="557"/>
                    <a:pt x="560" y="557"/>
                    <a:pt x="560" y="557"/>
                  </a:cubicBezTo>
                  <a:cubicBezTo>
                    <a:pt x="596" y="557"/>
                    <a:pt x="596" y="557"/>
                    <a:pt x="596" y="557"/>
                  </a:cubicBezTo>
                  <a:cubicBezTo>
                    <a:pt x="588" y="609"/>
                    <a:pt x="580" y="671"/>
                    <a:pt x="573" y="741"/>
                  </a:cubicBezTo>
                  <a:cubicBezTo>
                    <a:pt x="558" y="744"/>
                    <a:pt x="546" y="745"/>
                    <a:pt x="537" y="746"/>
                  </a:cubicBezTo>
                  <a:cubicBezTo>
                    <a:pt x="518" y="747"/>
                    <a:pt x="488" y="747"/>
                    <a:pt x="449" y="747"/>
                  </a:cubicBezTo>
                  <a:cubicBezTo>
                    <a:pt x="156" y="744"/>
                    <a:pt x="156" y="744"/>
                    <a:pt x="156" y="744"/>
                  </a:cubicBezTo>
                  <a:cubicBezTo>
                    <a:pt x="121" y="744"/>
                    <a:pt x="85" y="745"/>
                    <a:pt x="49"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127125" y="1003301"/>
              <a:ext cx="103188" cy="236538"/>
            </a:xfrm>
            <a:custGeom>
              <a:avLst/>
              <a:gdLst>
                <a:gd name="T0" fmla="*/ 321 w 321"/>
                <a:gd name="T1" fmla="*/ 714 h 747"/>
                <a:gd name="T2" fmla="*/ 321 w 321"/>
                <a:gd name="T3" fmla="*/ 747 h 747"/>
                <a:gd name="T4" fmla="*/ 168 w 321"/>
                <a:gd name="T5" fmla="*/ 744 h 747"/>
                <a:gd name="T6" fmla="*/ 0 w 321"/>
                <a:gd name="T7" fmla="*/ 747 h 747"/>
                <a:gd name="T8" fmla="*/ 0 w 321"/>
                <a:gd name="T9" fmla="*/ 714 h 747"/>
                <a:gd name="T10" fmla="*/ 77 w 321"/>
                <a:gd name="T11" fmla="*/ 708 h 747"/>
                <a:gd name="T12" fmla="*/ 97 w 321"/>
                <a:gd name="T13" fmla="*/ 696 h 747"/>
                <a:gd name="T14" fmla="*/ 105 w 321"/>
                <a:gd name="T15" fmla="*/ 645 h 747"/>
                <a:gd name="T16" fmla="*/ 108 w 321"/>
                <a:gd name="T17" fmla="*/ 495 h 747"/>
                <a:gd name="T18" fmla="*/ 108 w 321"/>
                <a:gd name="T19" fmla="*/ 251 h 747"/>
                <a:gd name="T20" fmla="*/ 105 w 321"/>
                <a:gd name="T21" fmla="*/ 111 h 747"/>
                <a:gd name="T22" fmla="*/ 97 w 321"/>
                <a:gd name="T23" fmla="*/ 52 h 747"/>
                <a:gd name="T24" fmla="*/ 77 w 321"/>
                <a:gd name="T25" fmla="*/ 39 h 747"/>
                <a:gd name="T26" fmla="*/ 0 w 321"/>
                <a:gd name="T27" fmla="*/ 33 h 747"/>
                <a:gd name="T28" fmla="*/ 0 w 321"/>
                <a:gd name="T29" fmla="*/ 0 h 747"/>
                <a:gd name="T30" fmla="*/ 161 w 321"/>
                <a:gd name="T31" fmla="*/ 3 h 747"/>
                <a:gd name="T32" fmla="*/ 321 w 321"/>
                <a:gd name="T33" fmla="*/ 0 h 747"/>
                <a:gd name="T34" fmla="*/ 321 w 321"/>
                <a:gd name="T35" fmla="*/ 33 h 747"/>
                <a:gd name="T36" fmla="*/ 243 w 321"/>
                <a:gd name="T37" fmla="*/ 39 h 747"/>
                <a:gd name="T38" fmla="*/ 224 w 321"/>
                <a:gd name="T39" fmla="*/ 51 h 747"/>
                <a:gd name="T40" fmla="*/ 216 w 321"/>
                <a:gd name="T41" fmla="*/ 102 h 747"/>
                <a:gd name="T42" fmla="*/ 212 w 321"/>
                <a:gd name="T43" fmla="*/ 251 h 747"/>
                <a:gd name="T44" fmla="*/ 212 w 321"/>
                <a:gd name="T45" fmla="*/ 495 h 747"/>
                <a:gd name="T46" fmla="*/ 214 w 321"/>
                <a:gd name="T47" fmla="*/ 635 h 747"/>
                <a:gd name="T48" fmla="*/ 222 w 321"/>
                <a:gd name="T49" fmla="*/ 694 h 747"/>
                <a:gd name="T50" fmla="*/ 242 w 321"/>
                <a:gd name="T51" fmla="*/ 708 h 747"/>
                <a:gd name="T52" fmla="*/ 321 w 321"/>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1" h="747">
                  <a:moveTo>
                    <a:pt x="321" y="714"/>
                  </a:moveTo>
                  <a:cubicBezTo>
                    <a:pt x="321" y="747"/>
                    <a:pt x="321" y="747"/>
                    <a:pt x="321" y="747"/>
                  </a:cubicBezTo>
                  <a:cubicBezTo>
                    <a:pt x="244" y="745"/>
                    <a:pt x="193" y="744"/>
                    <a:pt x="168" y="744"/>
                  </a:cubicBezTo>
                  <a:cubicBezTo>
                    <a:pt x="0" y="747"/>
                    <a:pt x="0" y="747"/>
                    <a:pt x="0" y="747"/>
                  </a:cubicBezTo>
                  <a:cubicBezTo>
                    <a:pt x="0" y="714"/>
                    <a:pt x="0" y="714"/>
                    <a:pt x="0" y="714"/>
                  </a:cubicBezTo>
                  <a:cubicBezTo>
                    <a:pt x="42" y="713"/>
                    <a:pt x="68" y="711"/>
                    <a:pt x="77" y="708"/>
                  </a:cubicBezTo>
                  <a:cubicBezTo>
                    <a:pt x="87" y="705"/>
                    <a:pt x="93" y="701"/>
                    <a:pt x="97" y="696"/>
                  </a:cubicBezTo>
                  <a:cubicBezTo>
                    <a:pt x="101" y="689"/>
                    <a:pt x="104" y="672"/>
                    <a:pt x="105" y="645"/>
                  </a:cubicBezTo>
                  <a:cubicBezTo>
                    <a:pt x="106" y="637"/>
                    <a:pt x="107" y="587"/>
                    <a:pt x="108" y="495"/>
                  </a:cubicBezTo>
                  <a:cubicBezTo>
                    <a:pt x="108" y="251"/>
                    <a:pt x="108" y="251"/>
                    <a:pt x="108" y="251"/>
                  </a:cubicBezTo>
                  <a:cubicBezTo>
                    <a:pt x="108" y="204"/>
                    <a:pt x="107" y="157"/>
                    <a:pt x="105" y="111"/>
                  </a:cubicBezTo>
                  <a:cubicBezTo>
                    <a:pt x="104" y="78"/>
                    <a:pt x="102" y="59"/>
                    <a:pt x="97" y="52"/>
                  </a:cubicBezTo>
                  <a:cubicBezTo>
                    <a:pt x="93" y="46"/>
                    <a:pt x="87" y="41"/>
                    <a:pt x="77" y="39"/>
                  </a:cubicBezTo>
                  <a:cubicBezTo>
                    <a:pt x="68" y="36"/>
                    <a:pt x="42" y="34"/>
                    <a:pt x="0" y="33"/>
                  </a:cubicBezTo>
                  <a:cubicBezTo>
                    <a:pt x="0" y="0"/>
                    <a:pt x="0" y="0"/>
                    <a:pt x="0" y="0"/>
                  </a:cubicBezTo>
                  <a:cubicBezTo>
                    <a:pt x="69" y="2"/>
                    <a:pt x="123" y="3"/>
                    <a:pt x="161" y="3"/>
                  </a:cubicBezTo>
                  <a:cubicBezTo>
                    <a:pt x="197" y="3"/>
                    <a:pt x="250" y="2"/>
                    <a:pt x="321" y="0"/>
                  </a:cubicBezTo>
                  <a:cubicBezTo>
                    <a:pt x="321" y="33"/>
                    <a:pt x="321" y="33"/>
                    <a:pt x="321" y="33"/>
                  </a:cubicBezTo>
                  <a:cubicBezTo>
                    <a:pt x="278" y="34"/>
                    <a:pt x="252" y="36"/>
                    <a:pt x="243" y="39"/>
                  </a:cubicBezTo>
                  <a:cubicBezTo>
                    <a:pt x="234" y="41"/>
                    <a:pt x="227" y="46"/>
                    <a:pt x="224" y="51"/>
                  </a:cubicBezTo>
                  <a:cubicBezTo>
                    <a:pt x="219" y="58"/>
                    <a:pt x="217" y="75"/>
                    <a:pt x="216" y="102"/>
                  </a:cubicBezTo>
                  <a:cubicBezTo>
                    <a:pt x="215" y="109"/>
                    <a:pt x="214" y="159"/>
                    <a:pt x="212" y="251"/>
                  </a:cubicBezTo>
                  <a:cubicBezTo>
                    <a:pt x="212" y="495"/>
                    <a:pt x="212" y="495"/>
                    <a:pt x="212" y="495"/>
                  </a:cubicBezTo>
                  <a:cubicBezTo>
                    <a:pt x="212" y="543"/>
                    <a:pt x="213" y="589"/>
                    <a:pt x="214" y="635"/>
                  </a:cubicBezTo>
                  <a:cubicBezTo>
                    <a:pt x="215" y="668"/>
                    <a:pt x="218" y="688"/>
                    <a:pt x="222" y="694"/>
                  </a:cubicBezTo>
                  <a:cubicBezTo>
                    <a:pt x="226" y="700"/>
                    <a:pt x="233" y="705"/>
                    <a:pt x="242" y="708"/>
                  </a:cubicBezTo>
                  <a:cubicBezTo>
                    <a:pt x="251" y="711"/>
                    <a:pt x="278" y="713"/>
                    <a:pt x="321"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1266825" y="1003301"/>
              <a:ext cx="276225" cy="242888"/>
            </a:xfrm>
            <a:custGeom>
              <a:avLst/>
              <a:gdLst>
                <a:gd name="T0" fmla="*/ 5 w 869"/>
                <a:gd name="T1" fmla="*/ 747 h 766"/>
                <a:gd name="T2" fmla="*/ 5 w 869"/>
                <a:gd name="T3" fmla="*/ 714 h 766"/>
                <a:gd name="T4" fmla="*/ 80 w 869"/>
                <a:gd name="T5" fmla="*/ 705 h 766"/>
                <a:gd name="T6" fmla="*/ 91 w 869"/>
                <a:gd name="T7" fmla="*/ 695 h 766"/>
                <a:gd name="T8" fmla="*/ 99 w 869"/>
                <a:gd name="T9" fmla="*/ 640 h 766"/>
                <a:gd name="T10" fmla="*/ 102 w 869"/>
                <a:gd name="T11" fmla="*/ 520 h 766"/>
                <a:gd name="T12" fmla="*/ 102 w 869"/>
                <a:gd name="T13" fmla="*/ 92 h 766"/>
                <a:gd name="T14" fmla="*/ 100 w 869"/>
                <a:gd name="T15" fmla="*/ 69 h 766"/>
                <a:gd name="T16" fmla="*/ 80 w 869"/>
                <a:gd name="T17" fmla="*/ 47 h 766"/>
                <a:gd name="T18" fmla="*/ 57 w 869"/>
                <a:gd name="T19" fmla="*/ 36 h 766"/>
                <a:gd name="T20" fmla="*/ 0 w 869"/>
                <a:gd name="T21" fmla="*/ 33 h 766"/>
                <a:gd name="T22" fmla="*/ 0 w 869"/>
                <a:gd name="T23" fmla="*/ 0 h 766"/>
                <a:gd name="T24" fmla="*/ 119 w 869"/>
                <a:gd name="T25" fmla="*/ 3 h 766"/>
                <a:gd name="T26" fmla="*/ 202 w 869"/>
                <a:gd name="T27" fmla="*/ 0 h 766"/>
                <a:gd name="T28" fmla="*/ 269 w 869"/>
                <a:gd name="T29" fmla="*/ 86 h 766"/>
                <a:gd name="T30" fmla="*/ 381 w 869"/>
                <a:gd name="T31" fmla="*/ 220 h 766"/>
                <a:gd name="T32" fmla="*/ 545 w 869"/>
                <a:gd name="T33" fmla="*/ 411 h 766"/>
                <a:gd name="T34" fmla="*/ 671 w 869"/>
                <a:gd name="T35" fmla="*/ 554 h 766"/>
                <a:gd name="T36" fmla="*/ 721 w 869"/>
                <a:gd name="T37" fmla="*/ 609 h 766"/>
                <a:gd name="T38" fmla="*/ 721 w 869"/>
                <a:gd name="T39" fmla="*/ 226 h 766"/>
                <a:gd name="T40" fmla="*/ 718 w 869"/>
                <a:gd name="T41" fmla="*/ 105 h 766"/>
                <a:gd name="T42" fmla="*/ 711 w 869"/>
                <a:gd name="T43" fmla="*/ 51 h 766"/>
                <a:gd name="T44" fmla="*/ 699 w 869"/>
                <a:gd name="T45" fmla="*/ 41 h 766"/>
                <a:gd name="T46" fmla="*/ 624 w 869"/>
                <a:gd name="T47" fmla="*/ 33 h 766"/>
                <a:gd name="T48" fmla="*/ 624 w 869"/>
                <a:gd name="T49" fmla="*/ 0 h 766"/>
                <a:gd name="T50" fmla="*/ 756 w 869"/>
                <a:gd name="T51" fmla="*/ 3 h 766"/>
                <a:gd name="T52" fmla="*/ 869 w 869"/>
                <a:gd name="T53" fmla="*/ 0 h 766"/>
                <a:gd name="T54" fmla="*/ 869 w 869"/>
                <a:gd name="T55" fmla="*/ 33 h 766"/>
                <a:gd name="T56" fmla="*/ 794 w 869"/>
                <a:gd name="T57" fmla="*/ 41 h 766"/>
                <a:gd name="T58" fmla="*/ 783 w 869"/>
                <a:gd name="T59" fmla="*/ 52 h 766"/>
                <a:gd name="T60" fmla="*/ 775 w 869"/>
                <a:gd name="T61" fmla="*/ 107 h 766"/>
                <a:gd name="T62" fmla="*/ 772 w 869"/>
                <a:gd name="T63" fmla="*/ 226 h 766"/>
                <a:gd name="T64" fmla="*/ 772 w 869"/>
                <a:gd name="T65" fmla="*/ 479 h 766"/>
                <a:gd name="T66" fmla="*/ 775 w 869"/>
                <a:gd name="T67" fmla="*/ 766 h 766"/>
                <a:gd name="T68" fmla="*/ 721 w 869"/>
                <a:gd name="T69" fmla="*/ 766 h 766"/>
                <a:gd name="T70" fmla="*/ 707 w 869"/>
                <a:gd name="T71" fmla="*/ 752 h 766"/>
                <a:gd name="T72" fmla="*/ 698 w 869"/>
                <a:gd name="T73" fmla="*/ 744 h 766"/>
                <a:gd name="T74" fmla="*/ 678 w 869"/>
                <a:gd name="T75" fmla="*/ 723 h 766"/>
                <a:gd name="T76" fmla="*/ 611 w 869"/>
                <a:gd name="T77" fmla="*/ 647 h 766"/>
                <a:gd name="T78" fmla="*/ 540 w 869"/>
                <a:gd name="T79" fmla="*/ 560 h 766"/>
                <a:gd name="T80" fmla="*/ 151 w 869"/>
                <a:gd name="T81" fmla="*/ 110 h 766"/>
                <a:gd name="T82" fmla="*/ 151 w 869"/>
                <a:gd name="T83" fmla="*/ 518 h 766"/>
                <a:gd name="T84" fmla="*/ 154 w 869"/>
                <a:gd name="T85" fmla="*/ 641 h 766"/>
                <a:gd name="T86" fmla="*/ 161 w 869"/>
                <a:gd name="T87" fmla="*/ 695 h 766"/>
                <a:gd name="T88" fmla="*/ 173 w 869"/>
                <a:gd name="T89" fmla="*/ 705 h 766"/>
                <a:gd name="T90" fmla="*/ 249 w 869"/>
                <a:gd name="T91" fmla="*/ 714 h 766"/>
                <a:gd name="T92" fmla="*/ 249 w 869"/>
                <a:gd name="T93" fmla="*/ 747 h 766"/>
                <a:gd name="T94" fmla="*/ 143 w 869"/>
                <a:gd name="T95" fmla="*/ 744 h 766"/>
                <a:gd name="T96" fmla="*/ 5 w 869"/>
                <a:gd name="T97" fmla="*/ 747 h 7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69" h="766">
                  <a:moveTo>
                    <a:pt x="5" y="747"/>
                  </a:moveTo>
                  <a:cubicBezTo>
                    <a:pt x="5" y="714"/>
                    <a:pt x="5" y="714"/>
                    <a:pt x="5" y="714"/>
                  </a:cubicBezTo>
                  <a:cubicBezTo>
                    <a:pt x="43" y="714"/>
                    <a:pt x="68" y="711"/>
                    <a:pt x="80" y="705"/>
                  </a:cubicBezTo>
                  <a:cubicBezTo>
                    <a:pt x="86" y="703"/>
                    <a:pt x="89" y="700"/>
                    <a:pt x="91" y="695"/>
                  </a:cubicBezTo>
                  <a:cubicBezTo>
                    <a:pt x="95" y="688"/>
                    <a:pt x="98" y="670"/>
                    <a:pt x="99" y="640"/>
                  </a:cubicBezTo>
                  <a:cubicBezTo>
                    <a:pt x="101" y="594"/>
                    <a:pt x="102" y="554"/>
                    <a:pt x="102" y="520"/>
                  </a:cubicBezTo>
                  <a:cubicBezTo>
                    <a:pt x="102" y="92"/>
                    <a:pt x="102" y="92"/>
                    <a:pt x="102" y="92"/>
                  </a:cubicBezTo>
                  <a:cubicBezTo>
                    <a:pt x="102" y="80"/>
                    <a:pt x="102" y="73"/>
                    <a:pt x="100" y="69"/>
                  </a:cubicBezTo>
                  <a:cubicBezTo>
                    <a:pt x="97" y="63"/>
                    <a:pt x="91" y="56"/>
                    <a:pt x="80" y="47"/>
                  </a:cubicBezTo>
                  <a:cubicBezTo>
                    <a:pt x="74" y="41"/>
                    <a:pt x="66" y="38"/>
                    <a:pt x="57" y="36"/>
                  </a:cubicBezTo>
                  <a:cubicBezTo>
                    <a:pt x="49" y="34"/>
                    <a:pt x="30" y="33"/>
                    <a:pt x="0" y="33"/>
                  </a:cubicBezTo>
                  <a:cubicBezTo>
                    <a:pt x="0" y="0"/>
                    <a:pt x="0" y="0"/>
                    <a:pt x="0" y="0"/>
                  </a:cubicBezTo>
                  <a:cubicBezTo>
                    <a:pt x="63" y="2"/>
                    <a:pt x="103" y="3"/>
                    <a:pt x="119" y="3"/>
                  </a:cubicBezTo>
                  <a:cubicBezTo>
                    <a:pt x="147" y="3"/>
                    <a:pt x="174" y="2"/>
                    <a:pt x="202" y="0"/>
                  </a:cubicBezTo>
                  <a:cubicBezTo>
                    <a:pt x="232" y="39"/>
                    <a:pt x="255" y="67"/>
                    <a:pt x="269" y="86"/>
                  </a:cubicBezTo>
                  <a:cubicBezTo>
                    <a:pt x="381" y="220"/>
                    <a:pt x="381" y="220"/>
                    <a:pt x="381" y="220"/>
                  </a:cubicBezTo>
                  <a:cubicBezTo>
                    <a:pt x="545" y="411"/>
                    <a:pt x="545" y="411"/>
                    <a:pt x="545" y="411"/>
                  </a:cubicBezTo>
                  <a:cubicBezTo>
                    <a:pt x="597" y="472"/>
                    <a:pt x="639" y="520"/>
                    <a:pt x="671" y="554"/>
                  </a:cubicBezTo>
                  <a:cubicBezTo>
                    <a:pt x="691" y="578"/>
                    <a:pt x="708" y="596"/>
                    <a:pt x="721" y="609"/>
                  </a:cubicBezTo>
                  <a:cubicBezTo>
                    <a:pt x="721" y="226"/>
                    <a:pt x="721" y="226"/>
                    <a:pt x="721" y="226"/>
                  </a:cubicBezTo>
                  <a:cubicBezTo>
                    <a:pt x="721" y="191"/>
                    <a:pt x="720" y="151"/>
                    <a:pt x="718" y="105"/>
                  </a:cubicBezTo>
                  <a:cubicBezTo>
                    <a:pt x="717" y="76"/>
                    <a:pt x="714" y="58"/>
                    <a:pt x="711" y="51"/>
                  </a:cubicBezTo>
                  <a:cubicBezTo>
                    <a:pt x="708" y="46"/>
                    <a:pt x="705" y="43"/>
                    <a:pt x="699" y="41"/>
                  </a:cubicBezTo>
                  <a:cubicBezTo>
                    <a:pt x="687" y="36"/>
                    <a:pt x="662" y="33"/>
                    <a:pt x="624" y="33"/>
                  </a:cubicBezTo>
                  <a:cubicBezTo>
                    <a:pt x="624" y="0"/>
                    <a:pt x="624" y="0"/>
                    <a:pt x="624" y="0"/>
                  </a:cubicBezTo>
                  <a:cubicBezTo>
                    <a:pt x="667" y="2"/>
                    <a:pt x="711" y="3"/>
                    <a:pt x="756" y="3"/>
                  </a:cubicBezTo>
                  <a:cubicBezTo>
                    <a:pt x="797" y="3"/>
                    <a:pt x="835" y="2"/>
                    <a:pt x="869" y="0"/>
                  </a:cubicBezTo>
                  <a:cubicBezTo>
                    <a:pt x="869" y="33"/>
                    <a:pt x="869" y="33"/>
                    <a:pt x="869" y="33"/>
                  </a:cubicBezTo>
                  <a:cubicBezTo>
                    <a:pt x="831" y="33"/>
                    <a:pt x="806" y="36"/>
                    <a:pt x="794" y="41"/>
                  </a:cubicBezTo>
                  <a:cubicBezTo>
                    <a:pt x="789" y="43"/>
                    <a:pt x="785" y="47"/>
                    <a:pt x="783" y="52"/>
                  </a:cubicBezTo>
                  <a:cubicBezTo>
                    <a:pt x="779" y="58"/>
                    <a:pt x="776" y="77"/>
                    <a:pt x="775" y="107"/>
                  </a:cubicBezTo>
                  <a:cubicBezTo>
                    <a:pt x="773" y="153"/>
                    <a:pt x="772" y="193"/>
                    <a:pt x="772" y="226"/>
                  </a:cubicBezTo>
                  <a:cubicBezTo>
                    <a:pt x="772" y="479"/>
                    <a:pt x="772" y="479"/>
                    <a:pt x="772" y="479"/>
                  </a:cubicBezTo>
                  <a:cubicBezTo>
                    <a:pt x="772" y="531"/>
                    <a:pt x="773" y="626"/>
                    <a:pt x="775" y="766"/>
                  </a:cubicBezTo>
                  <a:cubicBezTo>
                    <a:pt x="721" y="766"/>
                    <a:pt x="721" y="766"/>
                    <a:pt x="721" y="766"/>
                  </a:cubicBezTo>
                  <a:cubicBezTo>
                    <a:pt x="707" y="752"/>
                    <a:pt x="707" y="752"/>
                    <a:pt x="707" y="752"/>
                  </a:cubicBezTo>
                  <a:cubicBezTo>
                    <a:pt x="705" y="751"/>
                    <a:pt x="700" y="746"/>
                    <a:pt x="698" y="744"/>
                  </a:cubicBezTo>
                  <a:cubicBezTo>
                    <a:pt x="696" y="742"/>
                    <a:pt x="689" y="735"/>
                    <a:pt x="678" y="723"/>
                  </a:cubicBezTo>
                  <a:cubicBezTo>
                    <a:pt x="647" y="689"/>
                    <a:pt x="625" y="664"/>
                    <a:pt x="611" y="647"/>
                  </a:cubicBezTo>
                  <a:cubicBezTo>
                    <a:pt x="540" y="560"/>
                    <a:pt x="540" y="560"/>
                    <a:pt x="540" y="560"/>
                  </a:cubicBezTo>
                  <a:cubicBezTo>
                    <a:pt x="151" y="110"/>
                    <a:pt x="151" y="110"/>
                    <a:pt x="151" y="110"/>
                  </a:cubicBezTo>
                  <a:cubicBezTo>
                    <a:pt x="151" y="518"/>
                    <a:pt x="151" y="518"/>
                    <a:pt x="151" y="518"/>
                  </a:cubicBezTo>
                  <a:cubicBezTo>
                    <a:pt x="151" y="552"/>
                    <a:pt x="152" y="593"/>
                    <a:pt x="154" y="641"/>
                  </a:cubicBezTo>
                  <a:cubicBezTo>
                    <a:pt x="156" y="670"/>
                    <a:pt x="158" y="688"/>
                    <a:pt x="161" y="695"/>
                  </a:cubicBezTo>
                  <a:cubicBezTo>
                    <a:pt x="164" y="700"/>
                    <a:pt x="168" y="704"/>
                    <a:pt x="173" y="705"/>
                  </a:cubicBezTo>
                  <a:cubicBezTo>
                    <a:pt x="185" y="711"/>
                    <a:pt x="210" y="714"/>
                    <a:pt x="249" y="714"/>
                  </a:cubicBezTo>
                  <a:cubicBezTo>
                    <a:pt x="249" y="747"/>
                    <a:pt x="249" y="747"/>
                    <a:pt x="249" y="747"/>
                  </a:cubicBezTo>
                  <a:cubicBezTo>
                    <a:pt x="217" y="745"/>
                    <a:pt x="181" y="744"/>
                    <a:pt x="143" y="744"/>
                  </a:cubicBezTo>
                  <a:cubicBezTo>
                    <a:pt x="100" y="744"/>
                    <a:pt x="54" y="745"/>
                    <a:pt x="5" y="7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p:cNvSpPr>
            <p:nvPr userDrawn="1"/>
          </p:nvSpPr>
          <p:spPr bwMode="auto">
            <a:xfrm>
              <a:off x="1573213" y="1003301"/>
              <a:ext cx="101600" cy="236538"/>
            </a:xfrm>
            <a:custGeom>
              <a:avLst/>
              <a:gdLst>
                <a:gd name="T0" fmla="*/ 322 w 322"/>
                <a:gd name="T1" fmla="*/ 714 h 747"/>
                <a:gd name="T2" fmla="*/ 322 w 322"/>
                <a:gd name="T3" fmla="*/ 747 h 747"/>
                <a:gd name="T4" fmla="*/ 169 w 322"/>
                <a:gd name="T5" fmla="*/ 744 h 747"/>
                <a:gd name="T6" fmla="*/ 0 w 322"/>
                <a:gd name="T7" fmla="*/ 747 h 747"/>
                <a:gd name="T8" fmla="*/ 0 w 322"/>
                <a:gd name="T9" fmla="*/ 714 h 747"/>
                <a:gd name="T10" fmla="*/ 79 w 322"/>
                <a:gd name="T11" fmla="*/ 708 h 747"/>
                <a:gd name="T12" fmla="*/ 98 w 322"/>
                <a:gd name="T13" fmla="*/ 696 h 747"/>
                <a:gd name="T14" fmla="*/ 106 w 322"/>
                <a:gd name="T15" fmla="*/ 645 h 747"/>
                <a:gd name="T16" fmla="*/ 109 w 322"/>
                <a:gd name="T17" fmla="*/ 495 h 747"/>
                <a:gd name="T18" fmla="*/ 109 w 322"/>
                <a:gd name="T19" fmla="*/ 251 h 747"/>
                <a:gd name="T20" fmla="*/ 106 w 322"/>
                <a:gd name="T21" fmla="*/ 111 h 747"/>
                <a:gd name="T22" fmla="*/ 98 w 322"/>
                <a:gd name="T23" fmla="*/ 52 h 747"/>
                <a:gd name="T24" fmla="*/ 78 w 322"/>
                <a:gd name="T25" fmla="*/ 39 h 747"/>
                <a:gd name="T26" fmla="*/ 0 w 322"/>
                <a:gd name="T27" fmla="*/ 33 h 747"/>
                <a:gd name="T28" fmla="*/ 0 w 322"/>
                <a:gd name="T29" fmla="*/ 0 h 747"/>
                <a:gd name="T30" fmla="*/ 161 w 322"/>
                <a:gd name="T31" fmla="*/ 3 h 747"/>
                <a:gd name="T32" fmla="*/ 322 w 322"/>
                <a:gd name="T33" fmla="*/ 0 h 747"/>
                <a:gd name="T34" fmla="*/ 322 w 322"/>
                <a:gd name="T35" fmla="*/ 33 h 747"/>
                <a:gd name="T36" fmla="*/ 244 w 322"/>
                <a:gd name="T37" fmla="*/ 39 h 747"/>
                <a:gd name="T38" fmla="*/ 224 w 322"/>
                <a:gd name="T39" fmla="*/ 51 h 747"/>
                <a:gd name="T40" fmla="*/ 216 w 322"/>
                <a:gd name="T41" fmla="*/ 102 h 747"/>
                <a:gd name="T42" fmla="*/ 213 w 322"/>
                <a:gd name="T43" fmla="*/ 251 h 747"/>
                <a:gd name="T44" fmla="*/ 213 w 322"/>
                <a:gd name="T45" fmla="*/ 495 h 747"/>
                <a:gd name="T46" fmla="*/ 215 w 322"/>
                <a:gd name="T47" fmla="*/ 635 h 747"/>
                <a:gd name="T48" fmla="*/ 223 w 322"/>
                <a:gd name="T49" fmla="*/ 694 h 747"/>
                <a:gd name="T50" fmla="*/ 243 w 322"/>
                <a:gd name="T51" fmla="*/ 708 h 747"/>
                <a:gd name="T52" fmla="*/ 322 w 322"/>
                <a:gd name="T53" fmla="*/ 714 h 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2" h="747">
                  <a:moveTo>
                    <a:pt x="322" y="714"/>
                  </a:moveTo>
                  <a:cubicBezTo>
                    <a:pt x="322" y="747"/>
                    <a:pt x="322" y="747"/>
                    <a:pt x="322" y="747"/>
                  </a:cubicBezTo>
                  <a:cubicBezTo>
                    <a:pt x="244" y="745"/>
                    <a:pt x="193" y="744"/>
                    <a:pt x="169" y="744"/>
                  </a:cubicBezTo>
                  <a:cubicBezTo>
                    <a:pt x="0" y="747"/>
                    <a:pt x="0" y="747"/>
                    <a:pt x="0" y="747"/>
                  </a:cubicBezTo>
                  <a:cubicBezTo>
                    <a:pt x="0" y="714"/>
                    <a:pt x="0" y="714"/>
                    <a:pt x="0" y="714"/>
                  </a:cubicBezTo>
                  <a:cubicBezTo>
                    <a:pt x="43" y="713"/>
                    <a:pt x="69" y="711"/>
                    <a:pt x="79" y="708"/>
                  </a:cubicBezTo>
                  <a:cubicBezTo>
                    <a:pt x="88" y="705"/>
                    <a:pt x="94" y="701"/>
                    <a:pt x="98" y="696"/>
                  </a:cubicBezTo>
                  <a:cubicBezTo>
                    <a:pt x="102" y="689"/>
                    <a:pt x="105" y="672"/>
                    <a:pt x="106" y="645"/>
                  </a:cubicBezTo>
                  <a:cubicBezTo>
                    <a:pt x="107" y="637"/>
                    <a:pt x="108" y="587"/>
                    <a:pt x="109" y="495"/>
                  </a:cubicBezTo>
                  <a:cubicBezTo>
                    <a:pt x="109" y="251"/>
                    <a:pt x="109" y="251"/>
                    <a:pt x="109" y="251"/>
                  </a:cubicBezTo>
                  <a:cubicBezTo>
                    <a:pt x="109" y="204"/>
                    <a:pt x="108" y="157"/>
                    <a:pt x="106" y="111"/>
                  </a:cubicBezTo>
                  <a:cubicBezTo>
                    <a:pt x="105" y="78"/>
                    <a:pt x="102" y="59"/>
                    <a:pt x="98" y="52"/>
                  </a:cubicBezTo>
                  <a:cubicBezTo>
                    <a:pt x="94" y="46"/>
                    <a:pt x="88" y="41"/>
                    <a:pt x="78" y="39"/>
                  </a:cubicBezTo>
                  <a:cubicBezTo>
                    <a:pt x="69" y="36"/>
                    <a:pt x="43" y="34"/>
                    <a:pt x="0" y="33"/>
                  </a:cubicBezTo>
                  <a:cubicBezTo>
                    <a:pt x="0" y="0"/>
                    <a:pt x="0" y="0"/>
                    <a:pt x="0" y="0"/>
                  </a:cubicBezTo>
                  <a:cubicBezTo>
                    <a:pt x="70" y="2"/>
                    <a:pt x="124" y="3"/>
                    <a:pt x="161" y="3"/>
                  </a:cubicBezTo>
                  <a:cubicBezTo>
                    <a:pt x="198" y="3"/>
                    <a:pt x="251" y="2"/>
                    <a:pt x="322" y="0"/>
                  </a:cubicBezTo>
                  <a:cubicBezTo>
                    <a:pt x="322" y="33"/>
                    <a:pt x="322" y="33"/>
                    <a:pt x="322" y="33"/>
                  </a:cubicBezTo>
                  <a:cubicBezTo>
                    <a:pt x="279" y="34"/>
                    <a:pt x="253" y="36"/>
                    <a:pt x="244" y="39"/>
                  </a:cubicBezTo>
                  <a:cubicBezTo>
                    <a:pt x="234" y="41"/>
                    <a:pt x="228" y="46"/>
                    <a:pt x="224" y="51"/>
                  </a:cubicBezTo>
                  <a:cubicBezTo>
                    <a:pt x="220" y="58"/>
                    <a:pt x="217" y="75"/>
                    <a:pt x="216" y="102"/>
                  </a:cubicBezTo>
                  <a:cubicBezTo>
                    <a:pt x="216" y="109"/>
                    <a:pt x="215" y="159"/>
                    <a:pt x="213" y="251"/>
                  </a:cubicBezTo>
                  <a:cubicBezTo>
                    <a:pt x="213" y="495"/>
                    <a:pt x="213" y="495"/>
                    <a:pt x="213" y="495"/>
                  </a:cubicBezTo>
                  <a:cubicBezTo>
                    <a:pt x="213" y="543"/>
                    <a:pt x="214" y="589"/>
                    <a:pt x="215" y="635"/>
                  </a:cubicBezTo>
                  <a:cubicBezTo>
                    <a:pt x="216" y="668"/>
                    <a:pt x="219" y="688"/>
                    <a:pt x="223" y="694"/>
                  </a:cubicBezTo>
                  <a:cubicBezTo>
                    <a:pt x="227" y="700"/>
                    <a:pt x="234" y="705"/>
                    <a:pt x="243" y="708"/>
                  </a:cubicBezTo>
                  <a:cubicBezTo>
                    <a:pt x="252" y="711"/>
                    <a:pt x="278" y="713"/>
                    <a:pt x="322" y="7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p:cNvSpPr>
            <p:nvPr userDrawn="1"/>
          </p:nvSpPr>
          <p:spPr bwMode="auto">
            <a:xfrm>
              <a:off x="1692275" y="998538"/>
              <a:ext cx="231775" cy="246063"/>
            </a:xfrm>
            <a:custGeom>
              <a:avLst/>
              <a:gdLst>
                <a:gd name="T0" fmla="*/ 728 w 728"/>
                <a:gd name="T1" fmla="*/ 667 h 774"/>
                <a:gd name="T2" fmla="*/ 707 w 728"/>
                <a:gd name="T3" fmla="*/ 716 h 774"/>
                <a:gd name="T4" fmla="*/ 581 w 728"/>
                <a:gd name="T5" fmla="*/ 761 h 774"/>
                <a:gd name="T6" fmla="*/ 447 w 728"/>
                <a:gd name="T7" fmla="*/ 774 h 774"/>
                <a:gd name="T8" fmla="*/ 288 w 728"/>
                <a:gd name="T9" fmla="*/ 754 h 774"/>
                <a:gd name="T10" fmla="*/ 161 w 728"/>
                <a:gd name="T11" fmla="*/ 696 h 774"/>
                <a:gd name="T12" fmla="*/ 71 w 728"/>
                <a:gd name="T13" fmla="*/ 610 h 774"/>
                <a:gd name="T14" fmla="*/ 18 w 728"/>
                <a:gd name="T15" fmla="*/ 508 h 774"/>
                <a:gd name="T16" fmla="*/ 0 w 728"/>
                <a:gd name="T17" fmla="*/ 386 h 774"/>
                <a:gd name="T18" fmla="*/ 123 w 728"/>
                <a:gd name="T19" fmla="*/ 110 h 774"/>
                <a:gd name="T20" fmla="*/ 457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5 w 728"/>
                <a:gd name="T35" fmla="*/ 143 h 774"/>
                <a:gd name="T36" fmla="*/ 605 w 728"/>
                <a:gd name="T37" fmla="*/ 66 h 774"/>
                <a:gd name="T38" fmla="*/ 446 w 728"/>
                <a:gd name="T39" fmla="*/ 41 h 774"/>
                <a:gd name="T40" fmla="*/ 313 w 728"/>
                <a:gd name="T41" fmla="*/ 60 h 774"/>
                <a:gd name="T42" fmla="*/ 217 w 728"/>
                <a:gd name="T43" fmla="*/ 117 h 774"/>
                <a:gd name="T44" fmla="*/ 149 w 728"/>
                <a:gd name="T45" fmla="*/ 216 h 774"/>
                <a:gd name="T46" fmla="*/ 122 w 728"/>
                <a:gd name="T47" fmla="*/ 366 h 774"/>
                <a:gd name="T48" fmla="*/ 223 w 728"/>
                <a:gd name="T49" fmla="*/ 621 h 774"/>
                <a:gd name="T50" fmla="*/ 492 w 728"/>
                <a:gd name="T51" fmla="*/ 717 h 774"/>
                <a:gd name="T52" fmla="*/ 632 w 728"/>
                <a:gd name="T53" fmla="*/ 698 h 774"/>
                <a:gd name="T54" fmla="*/ 719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7" y="716"/>
                    <a:pt x="707" y="716"/>
                    <a:pt x="707" y="716"/>
                  </a:cubicBezTo>
                  <a:cubicBezTo>
                    <a:pt x="664" y="736"/>
                    <a:pt x="622" y="751"/>
                    <a:pt x="581" y="761"/>
                  </a:cubicBezTo>
                  <a:cubicBezTo>
                    <a:pt x="540" y="770"/>
                    <a:pt x="495" y="774"/>
                    <a:pt x="447" y="774"/>
                  </a:cubicBezTo>
                  <a:cubicBezTo>
                    <a:pt x="390" y="774"/>
                    <a:pt x="337" y="768"/>
                    <a:pt x="288" y="754"/>
                  </a:cubicBezTo>
                  <a:cubicBezTo>
                    <a:pt x="240" y="740"/>
                    <a:pt x="197" y="721"/>
                    <a:pt x="161" y="696"/>
                  </a:cubicBezTo>
                  <a:cubicBezTo>
                    <a:pt x="124" y="670"/>
                    <a:pt x="94" y="642"/>
                    <a:pt x="71" y="610"/>
                  </a:cubicBezTo>
                  <a:cubicBezTo>
                    <a:pt x="48" y="579"/>
                    <a:pt x="31" y="545"/>
                    <a:pt x="18" y="508"/>
                  </a:cubicBezTo>
                  <a:cubicBezTo>
                    <a:pt x="6" y="471"/>
                    <a:pt x="0" y="430"/>
                    <a:pt x="0" y="386"/>
                  </a:cubicBezTo>
                  <a:cubicBezTo>
                    <a:pt x="0" y="275"/>
                    <a:pt x="41" y="183"/>
                    <a:pt x="123" y="110"/>
                  </a:cubicBezTo>
                  <a:cubicBezTo>
                    <a:pt x="204" y="37"/>
                    <a:pt x="316" y="0"/>
                    <a:pt x="457" y="0"/>
                  </a:cubicBezTo>
                  <a:cubicBezTo>
                    <a:pt x="490" y="0"/>
                    <a:pt x="521" y="2"/>
                    <a:pt x="549" y="6"/>
                  </a:cubicBezTo>
                  <a:cubicBezTo>
                    <a:pt x="578"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5" y="143"/>
                    <a:pt x="665" y="143"/>
                    <a:pt x="665" y="143"/>
                  </a:cubicBezTo>
                  <a:cubicBezTo>
                    <a:pt x="661" y="109"/>
                    <a:pt x="641" y="83"/>
                    <a:pt x="605" y="66"/>
                  </a:cubicBezTo>
                  <a:cubicBezTo>
                    <a:pt x="569" y="50"/>
                    <a:pt x="516" y="41"/>
                    <a:pt x="446" y="41"/>
                  </a:cubicBezTo>
                  <a:cubicBezTo>
                    <a:pt x="393" y="42"/>
                    <a:pt x="349" y="48"/>
                    <a:pt x="313" y="60"/>
                  </a:cubicBezTo>
                  <a:cubicBezTo>
                    <a:pt x="277" y="72"/>
                    <a:pt x="245" y="91"/>
                    <a:pt x="217" y="117"/>
                  </a:cubicBezTo>
                  <a:cubicBezTo>
                    <a:pt x="189" y="143"/>
                    <a:pt x="166" y="176"/>
                    <a:pt x="149" y="216"/>
                  </a:cubicBezTo>
                  <a:cubicBezTo>
                    <a:pt x="131" y="256"/>
                    <a:pt x="122" y="306"/>
                    <a:pt x="122" y="366"/>
                  </a:cubicBezTo>
                  <a:cubicBezTo>
                    <a:pt x="122" y="472"/>
                    <a:pt x="155" y="557"/>
                    <a:pt x="223" y="621"/>
                  </a:cubicBezTo>
                  <a:cubicBezTo>
                    <a:pt x="291" y="685"/>
                    <a:pt x="380" y="717"/>
                    <a:pt x="492" y="717"/>
                  </a:cubicBezTo>
                  <a:cubicBezTo>
                    <a:pt x="542" y="717"/>
                    <a:pt x="589" y="711"/>
                    <a:pt x="632" y="698"/>
                  </a:cubicBezTo>
                  <a:cubicBezTo>
                    <a:pt x="661" y="689"/>
                    <a:pt x="690" y="675"/>
                    <a:pt x="719"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p:cNvSpPr>
              <a:spLocks/>
            </p:cNvSpPr>
            <p:nvPr userDrawn="1"/>
          </p:nvSpPr>
          <p:spPr bwMode="auto">
            <a:xfrm>
              <a:off x="657225" y="998538"/>
              <a:ext cx="231775" cy="246063"/>
            </a:xfrm>
            <a:custGeom>
              <a:avLst/>
              <a:gdLst>
                <a:gd name="T0" fmla="*/ 728 w 728"/>
                <a:gd name="T1" fmla="*/ 667 h 774"/>
                <a:gd name="T2" fmla="*/ 706 w 728"/>
                <a:gd name="T3" fmla="*/ 716 h 774"/>
                <a:gd name="T4" fmla="*/ 580 w 728"/>
                <a:gd name="T5" fmla="*/ 761 h 774"/>
                <a:gd name="T6" fmla="*/ 446 w 728"/>
                <a:gd name="T7" fmla="*/ 774 h 774"/>
                <a:gd name="T8" fmla="*/ 288 w 728"/>
                <a:gd name="T9" fmla="*/ 754 h 774"/>
                <a:gd name="T10" fmla="*/ 160 w 728"/>
                <a:gd name="T11" fmla="*/ 696 h 774"/>
                <a:gd name="T12" fmla="*/ 71 w 728"/>
                <a:gd name="T13" fmla="*/ 610 h 774"/>
                <a:gd name="T14" fmla="*/ 18 w 728"/>
                <a:gd name="T15" fmla="*/ 508 h 774"/>
                <a:gd name="T16" fmla="*/ 0 w 728"/>
                <a:gd name="T17" fmla="*/ 386 h 774"/>
                <a:gd name="T18" fmla="*/ 122 w 728"/>
                <a:gd name="T19" fmla="*/ 110 h 774"/>
                <a:gd name="T20" fmla="*/ 456 w 728"/>
                <a:gd name="T21" fmla="*/ 0 h 774"/>
                <a:gd name="T22" fmla="*/ 549 w 728"/>
                <a:gd name="T23" fmla="*/ 6 h 774"/>
                <a:gd name="T24" fmla="*/ 653 w 728"/>
                <a:gd name="T25" fmla="*/ 27 h 774"/>
                <a:gd name="T26" fmla="*/ 728 w 728"/>
                <a:gd name="T27" fmla="*/ 45 h 774"/>
                <a:gd name="T28" fmla="*/ 710 w 728"/>
                <a:gd name="T29" fmla="*/ 101 h 774"/>
                <a:gd name="T30" fmla="*/ 698 w 728"/>
                <a:gd name="T31" fmla="*/ 204 h 774"/>
                <a:gd name="T32" fmla="*/ 665 w 728"/>
                <a:gd name="T33" fmla="*/ 204 h 774"/>
                <a:gd name="T34" fmla="*/ 664 w 728"/>
                <a:gd name="T35" fmla="*/ 143 h 774"/>
                <a:gd name="T36" fmla="*/ 604 w 728"/>
                <a:gd name="T37" fmla="*/ 66 h 774"/>
                <a:gd name="T38" fmla="*/ 445 w 728"/>
                <a:gd name="T39" fmla="*/ 41 h 774"/>
                <a:gd name="T40" fmla="*/ 313 w 728"/>
                <a:gd name="T41" fmla="*/ 60 h 774"/>
                <a:gd name="T42" fmla="*/ 216 w 728"/>
                <a:gd name="T43" fmla="*/ 117 h 774"/>
                <a:gd name="T44" fmla="*/ 148 w 728"/>
                <a:gd name="T45" fmla="*/ 216 h 774"/>
                <a:gd name="T46" fmla="*/ 121 w 728"/>
                <a:gd name="T47" fmla="*/ 366 h 774"/>
                <a:gd name="T48" fmla="*/ 223 w 728"/>
                <a:gd name="T49" fmla="*/ 621 h 774"/>
                <a:gd name="T50" fmla="*/ 492 w 728"/>
                <a:gd name="T51" fmla="*/ 717 h 774"/>
                <a:gd name="T52" fmla="*/ 631 w 728"/>
                <a:gd name="T53" fmla="*/ 698 h 774"/>
                <a:gd name="T54" fmla="*/ 718 w 728"/>
                <a:gd name="T55" fmla="*/ 656 h 774"/>
                <a:gd name="T56" fmla="*/ 728 w 728"/>
                <a:gd name="T57" fmla="*/ 667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8" h="774">
                  <a:moveTo>
                    <a:pt x="728" y="667"/>
                  </a:moveTo>
                  <a:cubicBezTo>
                    <a:pt x="706" y="716"/>
                    <a:pt x="706" y="716"/>
                    <a:pt x="706" y="716"/>
                  </a:cubicBezTo>
                  <a:cubicBezTo>
                    <a:pt x="663" y="736"/>
                    <a:pt x="621" y="751"/>
                    <a:pt x="580" y="761"/>
                  </a:cubicBezTo>
                  <a:cubicBezTo>
                    <a:pt x="539" y="770"/>
                    <a:pt x="495" y="774"/>
                    <a:pt x="446" y="774"/>
                  </a:cubicBezTo>
                  <a:cubicBezTo>
                    <a:pt x="389" y="774"/>
                    <a:pt x="337" y="768"/>
                    <a:pt x="288" y="754"/>
                  </a:cubicBezTo>
                  <a:cubicBezTo>
                    <a:pt x="239" y="740"/>
                    <a:pt x="197" y="721"/>
                    <a:pt x="160" y="696"/>
                  </a:cubicBezTo>
                  <a:cubicBezTo>
                    <a:pt x="124" y="670"/>
                    <a:pt x="94" y="642"/>
                    <a:pt x="71" y="610"/>
                  </a:cubicBezTo>
                  <a:cubicBezTo>
                    <a:pt x="48" y="579"/>
                    <a:pt x="30" y="545"/>
                    <a:pt x="18" y="508"/>
                  </a:cubicBezTo>
                  <a:cubicBezTo>
                    <a:pt x="6" y="471"/>
                    <a:pt x="0" y="430"/>
                    <a:pt x="0" y="386"/>
                  </a:cubicBezTo>
                  <a:cubicBezTo>
                    <a:pt x="0" y="275"/>
                    <a:pt x="41" y="183"/>
                    <a:pt x="122" y="110"/>
                  </a:cubicBezTo>
                  <a:cubicBezTo>
                    <a:pt x="204" y="37"/>
                    <a:pt x="315" y="0"/>
                    <a:pt x="456" y="0"/>
                  </a:cubicBezTo>
                  <a:cubicBezTo>
                    <a:pt x="490" y="0"/>
                    <a:pt x="520" y="2"/>
                    <a:pt x="549" y="6"/>
                  </a:cubicBezTo>
                  <a:cubicBezTo>
                    <a:pt x="577" y="9"/>
                    <a:pt x="612" y="16"/>
                    <a:pt x="653" y="27"/>
                  </a:cubicBezTo>
                  <a:cubicBezTo>
                    <a:pt x="694" y="37"/>
                    <a:pt x="719" y="43"/>
                    <a:pt x="728" y="45"/>
                  </a:cubicBezTo>
                  <a:cubicBezTo>
                    <a:pt x="720" y="64"/>
                    <a:pt x="714" y="82"/>
                    <a:pt x="710" y="101"/>
                  </a:cubicBezTo>
                  <a:cubicBezTo>
                    <a:pt x="704" y="131"/>
                    <a:pt x="700" y="165"/>
                    <a:pt x="698" y="204"/>
                  </a:cubicBezTo>
                  <a:cubicBezTo>
                    <a:pt x="665" y="204"/>
                    <a:pt x="665" y="204"/>
                    <a:pt x="665" y="204"/>
                  </a:cubicBezTo>
                  <a:cubicBezTo>
                    <a:pt x="664" y="143"/>
                    <a:pt x="664" y="143"/>
                    <a:pt x="664" y="143"/>
                  </a:cubicBezTo>
                  <a:cubicBezTo>
                    <a:pt x="661" y="109"/>
                    <a:pt x="641" y="83"/>
                    <a:pt x="604" y="66"/>
                  </a:cubicBezTo>
                  <a:cubicBezTo>
                    <a:pt x="568" y="50"/>
                    <a:pt x="515" y="41"/>
                    <a:pt x="445" y="41"/>
                  </a:cubicBezTo>
                  <a:cubicBezTo>
                    <a:pt x="393" y="42"/>
                    <a:pt x="349" y="48"/>
                    <a:pt x="313" y="60"/>
                  </a:cubicBezTo>
                  <a:cubicBezTo>
                    <a:pt x="276" y="72"/>
                    <a:pt x="244" y="91"/>
                    <a:pt x="216" y="117"/>
                  </a:cubicBezTo>
                  <a:cubicBezTo>
                    <a:pt x="189" y="143"/>
                    <a:pt x="166" y="176"/>
                    <a:pt x="148" y="216"/>
                  </a:cubicBezTo>
                  <a:cubicBezTo>
                    <a:pt x="131" y="256"/>
                    <a:pt x="122" y="306"/>
                    <a:pt x="121" y="366"/>
                  </a:cubicBezTo>
                  <a:cubicBezTo>
                    <a:pt x="121" y="472"/>
                    <a:pt x="155" y="557"/>
                    <a:pt x="223" y="621"/>
                  </a:cubicBezTo>
                  <a:cubicBezTo>
                    <a:pt x="290" y="685"/>
                    <a:pt x="380" y="717"/>
                    <a:pt x="492" y="717"/>
                  </a:cubicBezTo>
                  <a:cubicBezTo>
                    <a:pt x="542" y="717"/>
                    <a:pt x="588" y="711"/>
                    <a:pt x="631" y="698"/>
                  </a:cubicBezTo>
                  <a:cubicBezTo>
                    <a:pt x="660" y="689"/>
                    <a:pt x="689" y="675"/>
                    <a:pt x="718" y="656"/>
                  </a:cubicBezTo>
                  <a:lnTo>
                    <a:pt x="728" y="6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2"/>
            <p:cNvSpPr>
              <a:spLocks/>
            </p:cNvSpPr>
            <p:nvPr userDrawn="1"/>
          </p:nvSpPr>
          <p:spPr bwMode="auto">
            <a:xfrm>
              <a:off x="757238" y="687388"/>
              <a:ext cx="323850" cy="239713"/>
            </a:xfrm>
            <a:custGeom>
              <a:avLst/>
              <a:gdLst>
                <a:gd name="T0" fmla="*/ 0 w 1017"/>
                <a:gd name="T1" fmla="*/ 35 h 754"/>
                <a:gd name="T2" fmla="*/ 0 w 1017"/>
                <a:gd name="T3" fmla="*/ 0 h 754"/>
                <a:gd name="T4" fmla="*/ 110 w 1017"/>
                <a:gd name="T5" fmla="*/ 4 h 754"/>
                <a:gd name="T6" fmla="*/ 212 w 1017"/>
                <a:gd name="T7" fmla="*/ 0 h 754"/>
                <a:gd name="T8" fmla="*/ 300 w 1017"/>
                <a:gd name="T9" fmla="*/ 183 h 754"/>
                <a:gd name="T10" fmla="*/ 509 w 1017"/>
                <a:gd name="T11" fmla="*/ 592 h 754"/>
                <a:gd name="T12" fmla="*/ 697 w 1017"/>
                <a:gd name="T13" fmla="*/ 218 h 754"/>
                <a:gd name="T14" fmla="*/ 800 w 1017"/>
                <a:gd name="T15" fmla="*/ 0 h 754"/>
                <a:gd name="T16" fmla="*/ 898 w 1017"/>
                <a:gd name="T17" fmla="*/ 4 h 754"/>
                <a:gd name="T18" fmla="*/ 1017 w 1017"/>
                <a:gd name="T19" fmla="*/ 0 h 754"/>
                <a:gd name="T20" fmla="*/ 1017 w 1017"/>
                <a:gd name="T21" fmla="*/ 35 h 754"/>
                <a:gd name="T22" fmla="*/ 938 w 1017"/>
                <a:gd name="T23" fmla="*/ 40 h 754"/>
                <a:gd name="T24" fmla="*/ 918 w 1017"/>
                <a:gd name="T25" fmla="*/ 53 h 754"/>
                <a:gd name="T26" fmla="*/ 910 w 1017"/>
                <a:gd name="T27" fmla="*/ 103 h 754"/>
                <a:gd name="T28" fmla="*/ 907 w 1017"/>
                <a:gd name="T29" fmla="*/ 251 h 754"/>
                <a:gd name="T30" fmla="*/ 907 w 1017"/>
                <a:gd name="T31" fmla="*/ 492 h 754"/>
                <a:gd name="T32" fmla="*/ 910 w 1017"/>
                <a:gd name="T33" fmla="*/ 631 h 754"/>
                <a:gd name="T34" fmla="*/ 918 w 1017"/>
                <a:gd name="T35" fmla="*/ 690 h 754"/>
                <a:gd name="T36" fmla="*/ 938 w 1017"/>
                <a:gd name="T37" fmla="*/ 704 h 754"/>
                <a:gd name="T38" fmla="*/ 1017 w 1017"/>
                <a:gd name="T39" fmla="*/ 709 h 754"/>
                <a:gd name="T40" fmla="*/ 1017 w 1017"/>
                <a:gd name="T41" fmla="*/ 743 h 754"/>
                <a:gd name="T42" fmla="*/ 861 w 1017"/>
                <a:gd name="T43" fmla="*/ 739 h 754"/>
                <a:gd name="T44" fmla="*/ 699 w 1017"/>
                <a:gd name="T45" fmla="*/ 743 h 754"/>
                <a:gd name="T46" fmla="*/ 699 w 1017"/>
                <a:gd name="T47" fmla="*/ 709 h 754"/>
                <a:gd name="T48" fmla="*/ 778 w 1017"/>
                <a:gd name="T49" fmla="*/ 704 h 754"/>
                <a:gd name="T50" fmla="*/ 797 w 1017"/>
                <a:gd name="T51" fmla="*/ 691 h 754"/>
                <a:gd name="T52" fmla="*/ 806 w 1017"/>
                <a:gd name="T53" fmla="*/ 641 h 754"/>
                <a:gd name="T54" fmla="*/ 808 w 1017"/>
                <a:gd name="T55" fmla="*/ 492 h 754"/>
                <a:gd name="T56" fmla="*/ 808 w 1017"/>
                <a:gd name="T57" fmla="*/ 108 h 754"/>
                <a:gd name="T58" fmla="*/ 619 w 1017"/>
                <a:gd name="T59" fmla="*/ 486 h 754"/>
                <a:gd name="T60" fmla="*/ 549 w 1017"/>
                <a:gd name="T61" fmla="*/ 629 h 754"/>
                <a:gd name="T62" fmla="*/ 494 w 1017"/>
                <a:gd name="T63" fmla="*/ 754 h 754"/>
                <a:gd name="T64" fmla="*/ 472 w 1017"/>
                <a:gd name="T65" fmla="*/ 754 h 754"/>
                <a:gd name="T66" fmla="*/ 459 w 1017"/>
                <a:gd name="T67" fmla="*/ 722 h 754"/>
                <a:gd name="T68" fmla="*/ 422 w 1017"/>
                <a:gd name="T69" fmla="*/ 645 h 754"/>
                <a:gd name="T70" fmla="*/ 159 w 1017"/>
                <a:gd name="T71" fmla="*/ 126 h 754"/>
                <a:gd name="T72" fmla="*/ 159 w 1017"/>
                <a:gd name="T73" fmla="*/ 492 h 754"/>
                <a:gd name="T74" fmla="*/ 163 w 1017"/>
                <a:gd name="T75" fmla="*/ 631 h 754"/>
                <a:gd name="T76" fmla="*/ 171 w 1017"/>
                <a:gd name="T77" fmla="*/ 690 h 754"/>
                <a:gd name="T78" fmla="*/ 191 w 1017"/>
                <a:gd name="T79" fmla="*/ 704 h 754"/>
                <a:gd name="T80" fmla="*/ 271 w 1017"/>
                <a:gd name="T81" fmla="*/ 709 h 754"/>
                <a:gd name="T82" fmla="*/ 271 w 1017"/>
                <a:gd name="T83" fmla="*/ 743 h 754"/>
                <a:gd name="T84" fmla="*/ 138 w 1017"/>
                <a:gd name="T85" fmla="*/ 739 h 754"/>
                <a:gd name="T86" fmla="*/ 0 w 1017"/>
                <a:gd name="T87" fmla="*/ 743 h 754"/>
                <a:gd name="T88" fmla="*/ 0 w 1017"/>
                <a:gd name="T89" fmla="*/ 709 h 754"/>
                <a:gd name="T90" fmla="*/ 79 w 1017"/>
                <a:gd name="T91" fmla="*/ 704 h 754"/>
                <a:gd name="T92" fmla="*/ 98 w 1017"/>
                <a:gd name="T93" fmla="*/ 691 h 754"/>
                <a:gd name="T94" fmla="*/ 107 w 1017"/>
                <a:gd name="T95" fmla="*/ 641 h 754"/>
                <a:gd name="T96" fmla="*/ 109 w 1017"/>
                <a:gd name="T97" fmla="*/ 492 h 754"/>
                <a:gd name="T98" fmla="*/ 109 w 1017"/>
                <a:gd name="T99" fmla="*/ 251 h 754"/>
                <a:gd name="T100" fmla="*/ 107 w 1017"/>
                <a:gd name="T101" fmla="*/ 112 h 754"/>
                <a:gd name="T102" fmla="*/ 99 w 1017"/>
                <a:gd name="T103" fmla="*/ 54 h 754"/>
                <a:gd name="T104" fmla="*/ 78 w 1017"/>
                <a:gd name="T105" fmla="*/ 40 h 754"/>
                <a:gd name="T106" fmla="*/ 0 w 1017"/>
                <a:gd name="T107" fmla="*/ 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17" h="754">
                  <a:moveTo>
                    <a:pt x="0" y="35"/>
                  </a:moveTo>
                  <a:cubicBezTo>
                    <a:pt x="0" y="0"/>
                    <a:pt x="0" y="0"/>
                    <a:pt x="0" y="0"/>
                  </a:cubicBezTo>
                  <a:cubicBezTo>
                    <a:pt x="38" y="2"/>
                    <a:pt x="75" y="4"/>
                    <a:pt x="110" y="4"/>
                  </a:cubicBezTo>
                  <a:cubicBezTo>
                    <a:pt x="145" y="4"/>
                    <a:pt x="179" y="2"/>
                    <a:pt x="212" y="0"/>
                  </a:cubicBezTo>
                  <a:cubicBezTo>
                    <a:pt x="244" y="70"/>
                    <a:pt x="274" y="131"/>
                    <a:pt x="300" y="183"/>
                  </a:cubicBezTo>
                  <a:cubicBezTo>
                    <a:pt x="509" y="592"/>
                    <a:pt x="509" y="592"/>
                    <a:pt x="509" y="592"/>
                  </a:cubicBezTo>
                  <a:cubicBezTo>
                    <a:pt x="697" y="218"/>
                    <a:pt x="697" y="218"/>
                    <a:pt x="697" y="218"/>
                  </a:cubicBezTo>
                  <a:cubicBezTo>
                    <a:pt x="749" y="116"/>
                    <a:pt x="783" y="43"/>
                    <a:pt x="800" y="0"/>
                  </a:cubicBezTo>
                  <a:cubicBezTo>
                    <a:pt x="839" y="2"/>
                    <a:pt x="872" y="4"/>
                    <a:pt x="898" y="4"/>
                  </a:cubicBezTo>
                  <a:cubicBezTo>
                    <a:pt x="923" y="4"/>
                    <a:pt x="962" y="2"/>
                    <a:pt x="1017" y="0"/>
                  </a:cubicBezTo>
                  <a:cubicBezTo>
                    <a:pt x="1017" y="35"/>
                    <a:pt x="1017" y="35"/>
                    <a:pt x="1017" y="35"/>
                  </a:cubicBezTo>
                  <a:cubicBezTo>
                    <a:pt x="974" y="35"/>
                    <a:pt x="947" y="37"/>
                    <a:pt x="938" y="40"/>
                  </a:cubicBezTo>
                  <a:cubicBezTo>
                    <a:pt x="928" y="43"/>
                    <a:pt x="922" y="47"/>
                    <a:pt x="918" y="53"/>
                  </a:cubicBezTo>
                  <a:cubicBezTo>
                    <a:pt x="914" y="60"/>
                    <a:pt x="911" y="76"/>
                    <a:pt x="910" y="103"/>
                  </a:cubicBezTo>
                  <a:cubicBezTo>
                    <a:pt x="910" y="110"/>
                    <a:pt x="909" y="159"/>
                    <a:pt x="907" y="251"/>
                  </a:cubicBezTo>
                  <a:cubicBezTo>
                    <a:pt x="907" y="492"/>
                    <a:pt x="907" y="492"/>
                    <a:pt x="907" y="492"/>
                  </a:cubicBezTo>
                  <a:cubicBezTo>
                    <a:pt x="907" y="540"/>
                    <a:pt x="908" y="586"/>
                    <a:pt x="910" y="631"/>
                  </a:cubicBezTo>
                  <a:cubicBezTo>
                    <a:pt x="911" y="664"/>
                    <a:pt x="914" y="684"/>
                    <a:pt x="918" y="690"/>
                  </a:cubicBezTo>
                  <a:cubicBezTo>
                    <a:pt x="922" y="696"/>
                    <a:pt x="929" y="701"/>
                    <a:pt x="938" y="704"/>
                  </a:cubicBezTo>
                  <a:cubicBezTo>
                    <a:pt x="948" y="707"/>
                    <a:pt x="974" y="709"/>
                    <a:pt x="1017" y="709"/>
                  </a:cubicBezTo>
                  <a:cubicBezTo>
                    <a:pt x="1017" y="743"/>
                    <a:pt x="1017" y="743"/>
                    <a:pt x="1017" y="743"/>
                  </a:cubicBezTo>
                  <a:cubicBezTo>
                    <a:pt x="943" y="740"/>
                    <a:pt x="891" y="739"/>
                    <a:pt x="861" y="739"/>
                  </a:cubicBezTo>
                  <a:cubicBezTo>
                    <a:pt x="837" y="739"/>
                    <a:pt x="782" y="740"/>
                    <a:pt x="699" y="743"/>
                  </a:cubicBezTo>
                  <a:cubicBezTo>
                    <a:pt x="699" y="709"/>
                    <a:pt x="699" y="709"/>
                    <a:pt x="699" y="709"/>
                  </a:cubicBezTo>
                  <a:cubicBezTo>
                    <a:pt x="742" y="709"/>
                    <a:pt x="768" y="707"/>
                    <a:pt x="778" y="704"/>
                  </a:cubicBezTo>
                  <a:cubicBezTo>
                    <a:pt x="788" y="701"/>
                    <a:pt x="794" y="697"/>
                    <a:pt x="797" y="691"/>
                  </a:cubicBezTo>
                  <a:cubicBezTo>
                    <a:pt x="802" y="684"/>
                    <a:pt x="805" y="668"/>
                    <a:pt x="806" y="641"/>
                  </a:cubicBezTo>
                  <a:cubicBezTo>
                    <a:pt x="806" y="633"/>
                    <a:pt x="807" y="584"/>
                    <a:pt x="808" y="492"/>
                  </a:cubicBezTo>
                  <a:cubicBezTo>
                    <a:pt x="808" y="108"/>
                    <a:pt x="808" y="108"/>
                    <a:pt x="808" y="108"/>
                  </a:cubicBezTo>
                  <a:cubicBezTo>
                    <a:pt x="619" y="486"/>
                    <a:pt x="619" y="486"/>
                    <a:pt x="619" y="486"/>
                  </a:cubicBezTo>
                  <a:cubicBezTo>
                    <a:pt x="589" y="545"/>
                    <a:pt x="566" y="593"/>
                    <a:pt x="549" y="629"/>
                  </a:cubicBezTo>
                  <a:cubicBezTo>
                    <a:pt x="537" y="655"/>
                    <a:pt x="518" y="696"/>
                    <a:pt x="494" y="754"/>
                  </a:cubicBezTo>
                  <a:cubicBezTo>
                    <a:pt x="472" y="754"/>
                    <a:pt x="472" y="754"/>
                    <a:pt x="472" y="754"/>
                  </a:cubicBezTo>
                  <a:cubicBezTo>
                    <a:pt x="468" y="740"/>
                    <a:pt x="463" y="729"/>
                    <a:pt x="459" y="722"/>
                  </a:cubicBezTo>
                  <a:cubicBezTo>
                    <a:pt x="422" y="645"/>
                    <a:pt x="422" y="645"/>
                    <a:pt x="422" y="645"/>
                  </a:cubicBezTo>
                  <a:cubicBezTo>
                    <a:pt x="159" y="126"/>
                    <a:pt x="159" y="126"/>
                    <a:pt x="159" y="126"/>
                  </a:cubicBezTo>
                  <a:cubicBezTo>
                    <a:pt x="159" y="492"/>
                    <a:pt x="159" y="492"/>
                    <a:pt x="159" y="492"/>
                  </a:cubicBezTo>
                  <a:cubicBezTo>
                    <a:pt x="159" y="540"/>
                    <a:pt x="160" y="586"/>
                    <a:pt x="163" y="631"/>
                  </a:cubicBezTo>
                  <a:cubicBezTo>
                    <a:pt x="164" y="664"/>
                    <a:pt x="167" y="683"/>
                    <a:pt x="171" y="690"/>
                  </a:cubicBezTo>
                  <a:cubicBezTo>
                    <a:pt x="175" y="696"/>
                    <a:pt x="182" y="701"/>
                    <a:pt x="191" y="704"/>
                  </a:cubicBezTo>
                  <a:cubicBezTo>
                    <a:pt x="200" y="707"/>
                    <a:pt x="227" y="709"/>
                    <a:pt x="271" y="709"/>
                  </a:cubicBezTo>
                  <a:cubicBezTo>
                    <a:pt x="271" y="743"/>
                    <a:pt x="271" y="743"/>
                    <a:pt x="271" y="743"/>
                  </a:cubicBezTo>
                  <a:cubicBezTo>
                    <a:pt x="138" y="739"/>
                    <a:pt x="138" y="739"/>
                    <a:pt x="138" y="739"/>
                  </a:cubicBezTo>
                  <a:cubicBezTo>
                    <a:pt x="0" y="743"/>
                    <a:pt x="0" y="743"/>
                    <a:pt x="0" y="743"/>
                  </a:cubicBezTo>
                  <a:cubicBezTo>
                    <a:pt x="0" y="709"/>
                    <a:pt x="0" y="709"/>
                    <a:pt x="0" y="709"/>
                  </a:cubicBezTo>
                  <a:cubicBezTo>
                    <a:pt x="43" y="709"/>
                    <a:pt x="69" y="707"/>
                    <a:pt x="79" y="704"/>
                  </a:cubicBezTo>
                  <a:cubicBezTo>
                    <a:pt x="88" y="701"/>
                    <a:pt x="95" y="697"/>
                    <a:pt x="98" y="691"/>
                  </a:cubicBezTo>
                  <a:cubicBezTo>
                    <a:pt x="103" y="684"/>
                    <a:pt x="105" y="668"/>
                    <a:pt x="107" y="641"/>
                  </a:cubicBezTo>
                  <a:cubicBezTo>
                    <a:pt x="107" y="634"/>
                    <a:pt x="108" y="584"/>
                    <a:pt x="109" y="492"/>
                  </a:cubicBezTo>
                  <a:cubicBezTo>
                    <a:pt x="109" y="251"/>
                    <a:pt x="109" y="251"/>
                    <a:pt x="109" y="251"/>
                  </a:cubicBezTo>
                  <a:cubicBezTo>
                    <a:pt x="109" y="204"/>
                    <a:pt x="108" y="158"/>
                    <a:pt x="107" y="112"/>
                  </a:cubicBezTo>
                  <a:cubicBezTo>
                    <a:pt x="105" y="79"/>
                    <a:pt x="103" y="60"/>
                    <a:pt x="99" y="54"/>
                  </a:cubicBezTo>
                  <a:cubicBezTo>
                    <a:pt x="94" y="48"/>
                    <a:pt x="88" y="43"/>
                    <a:pt x="78" y="40"/>
                  </a:cubicBezTo>
                  <a:cubicBezTo>
                    <a:pt x="69" y="37"/>
                    <a:pt x="43" y="35"/>
                    <a:pt x="0"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3"/>
            <p:cNvSpPr>
              <a:spLocks noEditPoints="1"/>
            </p:cNvSpPr>
            <p:nvPr userDrawn="1"/>
          </p:nvSpPr>
          <p:spPr bwMode="auto">
            <a:xfrm>
              <a:off x="1092200" y="684213"/>
              <a:ext cx="263525" cy="238125"/>
            </a:xfrm>
            <a:custGeom>
              <a:avLst/>
              <a:gdLst>
                <a:gd name="T0" fmla="*/ 117 w 832"/>
                <a:gd name="T1" fmla="*/ 747 h 750"/>
                <a:gd name="T2" fmla="*/ 257 w 832"/>
                <a:gd name="T3" fmla="*/ 750 h 750"/>
                <a:gd name="T4" fmla="*/ 257 w 832"/>
                <a:gd name="T5" fmla="*/ 717 h 750"/>
                <a:gd name="T6" fmla="*/ 185 w 832"/>
                <a:gd name="T7" fmla="*/ 712 h 750"/>
                <a:gd name="T8" fmla="*/ 166 w 832"/>
                <a:gd name="T9" fmla="*/ 702 h 750"/>
                <a:gd name="T10" fmla="*/ 162 w 832"/>
                <a:gd name="T11" fmla="*/ 690 h 750"/>
                <a:gd name="T12" fmla="*/ 178 w 832"/>
                <a:gd name="T13" fmla="*/ 637 h 750"/>
                <a:gd name="T14" fmla="*/ 237 w 832"/>
                <a:gd name="T15" fmla="*/ 503 h 750"/>
                <a:gd name="T16" fmla="*/ 556 w 832"/>
                <a:gd name="T17" fmla="*/ 503 h 750"/>
                <a:gd name="T18" fmla="*/ 624 w 832"/>
                <a:gd name="T19" fmla="*/ 663 h 750"/>
                <a:gd name="T20" fmla="*/ 632 w 832"/>
                <a:gd name="T21" fmla="*/ 693 h 750"/>
                <a:gd name="T22" fmla="*/ 627 w 832"/>
                <a:gd name="T23" fmla="*/ 705 h 750"/>
                <a:gd name="T24" fmla="*/ 609 w 832"/>
                <a:gd name="T25" fmla="*/ 713 h 750"/>
                <a:gd name="T26" fmla="*/ 535 w 832"/>
                <a:gd name="T27" fmla="*/ 717 h 750"/>
                <a:gd name="T28" fmla="*/ 535 w 832"/>
                <a:gd name="T29" fmla="*/ 750 h 750"/>
                <a:gd name="T30" fmla="*/ 712 w 832"/>
                <a:gd name="T31" fmla="*/ 747 h 750"/>
                <a:gd name="T32" fmla="*/ 832 w 832"/>
                <a:gd name="T33" fmla="*/ 750 h 750"/>
                <a:gd name="T34" fmla="*/ 832 w 832"/>
                <a:gd name="T35" fmla="*/ 717 h 750"/>
                <a:gd name="T36" fmla="*/ 776 w 832"/>
                <a:gd name="T37" fmla="*/ 710 h 750"/>
                <a:gd name="T38" fmla="*/ 753 w 832"/>
                <a:gd name="T39" fmla="*/ 687 h 750"/>
                <a:gd name="T40" fmla="*/ 677 w 832"/>
                <a:gd name="T41" fmla="*/ 526 h 750"/>
                <a:gd name="T42" fmla="*/ 441 w 832"/>
                <a:gd name="T43" fmla="*/ 0 h 750"/>
                <a:gd name="T44" fmla="*/ 406 w 832"/>
                <a:gd name="T45" fmla="*/ 0 h 750"/>
                <a:gd name="T46" fmla="*/ 310 w 832"/>
                <a:gd name="T47" fmla="*/ 217 h 750"/>
                <a:gd name="T48" fmla="*/ 172 w 832"/>
                <a:gd name="T49" fmla="*/ 512 h 750"/>
                <a:gd name="T50" fmla="*/ 100 w 832"/>
                <a:gd name="T51" fmla="*/ 660 h 750"/>
                <a:gd name="T52" fmla="*/ 74 w 832"/>
                <a:gd name="T53" fmla="*/ 702 h 750"/>
                <a:gd name="T54" fmla="*/ 54 w 832"/>
                <a:gd name="T55" fmla="*/ 713 h 750"/>
                <a:gd name="T56" fmla="*/ 0 w 832"/>
                <a:gd name="T57" fmla="*/ 717 h 750"/>
                <a:gd name="T58" fmla="*/ 0 w 832"/>
                <a:gd name="T59" fmla="*/ 750 h 750"/>
                <a:gd name="T60" fmla="*/ 117 w 832"/>
                <a:gd name="T61" fmla="*/ 747 h 750"/>
                <a:gd name="T62" fmla="*/ 396 w 832"/>
                <a:gd name="T63" fmla="*/ 143 h 750"/>
                <a:gd name="T64" fmla="*/ 534 w 832"/>
                <a:gd name="T65" fmla="*/ 458 h 750"/>
                <a:gd name="T66" fmla="*/ 256 w 832"/>
                <a:gd name="T67" fmla="*/ 458 h 750"/>
                <a:gd name="T68" fmla="*/ 396 w 832"/>
                <a:gd name="T69" fmla="*/ 143 h 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32" h="750">
                  <a:moveTo>
                    <a:pt x="117" y="747"/>
                  </a:moveTo>
                  <a:cubicBezTo>
                    <a:pt x="148" y="747"/>
                    <a:pt x="195" y="748"/>
                    <a:pt x="257" y="750"/>
                  </a:cubicBezTo>
                  <a:cubicBezTo>
                    <a:pt x="257" y="717"/>
                    <a:pt x="257" y="717"/>
                    <a:pt x="257" y="717"/>
                  </a:cubicBezTo>
                  <a:cubicBezTo>
                    <a:pt x="222" y="716"/>
                    <a:pt x="199" y="715"/>
                    <a:pt x="185" y="712"/>
                  </a:cubicBezTo>
                  <a:cubicBezTo>
                    <a:pt x="177" y="710"/>
                    <a:pt x="170" y="707"/>
                    <a:pt x="166" y="702"/>
                  </a:cubicBezTo>
                  <a:cubicBezTo>
                    <a:pt x="163" y="699"/>
                    <a:pt x="162" y="695"/>
                    <a:pt x="162" y="690"/>
                  </a:cubicBezTo>
                  <a:cubicBezTo>
                    <a:pt x="162" y="679"/>
                    <a:pt x="167" y="662"/>
                    <a:pt x="178" y="637"/>
                  </a:cubicBezTo>
                  <a:cubicBezTo>
                    <a:pt x="237" y="503"/>
                    <a:pt x="237" y="503"/>
                    <a:pt x="237" y="503"/>
                  </a:cubicBezTo>
                  <a:cubicBezTo>
                    <a:pt x="556" y="503"/>
                    <a:pt x="556" y="503"/>
                    <a:pt x="556" y="503"/>
                  </a:cubicBezTo>
                  <a:cubicBezTo>
                    <a:pt x="624" y="663"/>
                    <a:pt x="624" y="663"/>
                    <a:pt x="624" y="663"/>
                  </a:cubicBezTo>
                  <a:cubicBezTo>
                    <a:pt x="629" y="675"/>
                    <a:pt x="632" y="685"/>
                    <a:pt x="632" y="693"/>
                  </a:cubicBezTo>
                  <a:cubicBezTo>
                    <a:pt x="632" y="698"/>
                    <a:pt x="630" y="702"/>
                    <a:pt x="627" y="705"/>
                  </a:cubicBezTo>
                  <a:cubicBezTo>
                    <a:pt x="624" y="708"/>
                    <a:pt x="618" y="711"/>
                    <a:pt x="609" y="713"/>
                  </a:cubicBezTo>
                  <a:cubicBezTo>
                    <a:pt x="601" y="715"/>
                    <a:pt x="576" y="716"/>
                    <a:pt x="535" y="717"/>
                  </a:cubicBezTo>
                  <a:cubicBezTo>
                    <a:pt x="535" y="750"/>
                    <a:pt x="535" y="750"/>
                    <a:pt x="535" y="750"/>
                  </a:cubicBezTo>
                  <a:cubicBezTo>
                    <a:pt x="712" y="747"/>
                    <a:pt x="712" y="747"/>
                    <a:pt x="712" y="747"/>
                  </a:cubicBezTo>
                  <a:cubicBezTo>
                    <a:pt x="734" y="747"/>
                    <a:pt x="775" y="748"/>
                    <a:pt x="832" y="750"/>
                  </a:cubicBezTo>
                  <a:cubicBezTo>
                    <a:pt x="832" y="717"/>
                    <a:pt x="832" y="717"/>
                    <a:pt x="832" y="717"/>
                  </a:cubicBezTo>
                  <a:cubicBezTo>
                    <a:pt x="803" y="716"/>
                    <a:pt x="784" y="714"/>
                    <a:pt x="776" y="710"/>
                  </a:cubicBezTo>
                  <a:cubicBezTo>
                    <a:pt x="767" y="707"/>
                    <a:pt x="760" y="699"/>
                    <a:pt x="753" y="687"/>
                  </a:cubicBezTo>
                  <a:cubicBezTo>
                    <a:pt x="740" y="664"/>
                    <a:pt x="715" y="611"/>
                    <a:pt x="677" y="526"/>
                  </a:cubicBezTo>
                  <a:cubicBezTo>
                    <a:pt x="441" y="0"/>
                    <a:pt x="441" y="0"/>
                    <a:pt x="441" y="0"/>
                  </a:cubicBezTo>
                  <a:cubicBezTo>
                    <a:pt x="406" y="0"/>
                    <a:pt x="406" y="0"/>
                    <a:pt x="406" y="0"/>
                  </a:cubicBezTo>
                  <a:cubicBezTo>
                    <a:pt x="357" y="112"/>
                    <a:pt x="325" y="185"/>
                    <a:pt x="310" y="217"/>
                  </a:cubicBezTo>
                  <a:cubicBezTo>
                    <a:pt x="172" y="512"/>
                    <a:pt x="172" y="512"/>
                    <a:pt x="172" y="512"/>
                  </a:cubicBezTo>
                  <a:cubicBezTo>
                    <a:pt x="131" y="598"/>
                    <a:pt x="107" y="647"/>
                    <a:pt x="100" y="660"/>
                  </a:cubicBezTo>
                  <a:cubicBezTo>
                    <a:pt x="89" y="683"/>
                    <a:pt x="80" y="697"/>
                    <a:pt x="74" y="702"/>
                  </a:cubicBezTo>
                  <a:cubicBezTo>
                    <a:pt x="68" y="708"/>
                    <a:pt x="61" y="711"/>
                    <a:pt x="54" y="713"/>
                  </a:cubicBezTo>
                  <a:cubicBezTo>
                    <a:pt x="47" y="715"/>
                    <a:pt x="29" y="716"/>
                    <a:pt x="0" y="717"/>
                  </a:cubicBezTo>
                  <a:cubicBezTo>
                    <a:pt x="0" y="750"/>
                    <a:pt x="0" y="750"/>
                    <a:pt x="0" y="750"/>
                  </a:cubicBezTo>
                  <a:cubicBezTo>
                    <a:pt x="42" y="748"/>
                    <a:pt x="81" y="747"/>
                    <a:pt x="117" y="747"/>
                  </a:cubicBezTo>
                  <a:close/>
                  <a:moveTo>
                    <a:pt x="396" y="143"/>
                  </a:moveTo>
                  <a:cubicBezTo>
                    <a:pt x="534" y="458"/>
                    <a:pt x="534" y="458"/>
                    <a:pt x="534" y="458"/>
                  </a:cubicBezTo>
                  <a:cubicBezTo>
                    <a:pt x="256" y="458"/>
                    <a:pt x="256" y="458"/>
                    <a:pt x="256" y="458"/>
                  </a:cubicBezTo>
                  <a:lnTo>
                    <a:pt x="396" y="1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4"/>
            <p:cNvSpPr>
              <a:spLocks/>
            </p:cNvSpPr>
            <p:nvPr userDrawn="1"/>
          </p:nvSpPr>
          <p:spPr bwMode="auto">
            <a:xfrm>
              <a:off x="1309688" y="687388"/>
              <a:ext cx="260350" cy="234950"/>
            </a:xfrm>
            <a:custGeom>
              <a:avLst/>
              <a:gdLst>
                <a:gd name="T0" fmla="*/ 601 w 817"/>
                <a:gd name="T1" fmla="*/ 111 h 743"/>
                <a:gd name="T2" fmla="*/ 634 w 817"/>
                <a:gd name="T3" fmla="*/ 52 h 743"/>
                <a:gd name="T4" fmla="*/ 624 w 817"/>
                <a:gd name="T5" fmla="*/ 39 h 743"/>
                <a:gd name="T6" fmla="*/ 543 w 817"/>
                <a:gd name="T7" fmla="*/ 33 h 743"/>
                <a:gd name="T8" fmla="*/ 543 w 817"/>
                <a:gd name="T9" fmla="*/ 0 h 743"/>
                <a:gd name="T10" fmla="*/ 688 w 817"/>
                <a:gd name="T11" fmla="*/ 3 h 743"/>
                <a:gd name="T12" fmla="*/ 817 w 817"/>
                <a:gd name="T13" fmla="*/ 0 h 743"/>
                <a:gd name="T14" fmla="*/ 817 w 817"/>
                <a:gd name="T15" fmla="*/ 33 h 743"/>
                <a:gd name="T16" fmla="*/ 746 w 817"/>
                <a:gd name="T17" fmla="*/ 39 h 743"/>
                <a:gd name="T18" fmla="*/ 718 w 817"/>
                <a:gd name="T19" fmla="*/ 51 h 743"/>
                <a:gd name="T20" fmla="*/ 675 w 817"/>
                <a:gd name="T21" fmla="*/ 102 h 743"/>
                <a:gd name="T22" fmla="*/ 514 w 817"/>
                <a:gd name="T23" fmla="*/ 333 h 743"/>
                <a:gd name="T24" fmla="*/ 461 w 817"/>
                <a:gd name="T25" fmla="*/ 422 h 743"/>
                <a:gd name="T26" fmla="*/ 455 w 817"/>
                <a:gd name="T27" fmla="*/ 453 h 743"/>
                <a:gd name="T28" fmla="*/ 455 w 817"/>
                <a:gd name="T29" fmla="*/ 493 h 743"/>
                <a:gd name="T30" fmla="*/ 459 w 817"/>
                <a:gd name="T31" fmla="*/ 631 h 743"/>
                <a:gd name="T32" fmla="*/ 466 w 817"/>
                <a:gd name="T33" fmla="*/ 690 h 743"/>
                <a:gd name="T34" fmla="*/ 486 w 817"/>
                <a:gd name="T35" fmla="*/ 704 h 743"/>
                <a:gd name="T36" fmla="*/ 564 w 817"/>
                <a:gd name="T37" fmla="*/ 710 h 743"/>
                <a:gd name="T38" fmla="*/ 564 w 817"/>
                <a:gd name="T39" fmla="*/ 743 h 743"/>
                <a:gd name="T40" fmla="*/ 410 w 817"/>
                <a:gd name="T41" fmla="*/ 740 h 743"/>
                <a:gd name="T42" fmla="*/ 244 w 817"/>
                <a:gd name="T43" fmla="*/ 743 h 743"/>
                <a:gd name="T44" fmla="*/ 244 w 817"/>
                <a:gd name="T45" fmla="*/ 710 h 743"/>
                <a:gd name="T46" fmla="*/ 322 w 817"/>
                <a:gd name="T47" fmla="*/ 704 h 743"/>
                <a:gd name="T48" fmla="*/ 341 w 817"/>
                <a:gd name="T49" fmla="*/ 692 h 743"/>
                <a:gd name="T50" fmla="*/ 350 w 817"/>
                <a:gd name="T51" fmla="*/ 641 h 743"/>
                <a:gd name="T52" fmla="*/ 353 w 817"/>
                <a:gd name="T53" fmla="*/ 493 h 743"/>
                <a:gd name="T54" fmla="*/ 353 w 817"/>
                <a:gd name="T55" fmla="*/ 432 h 743"/>
                <a:gd name="T56" fmla="*/ 331 w 817"/>
                <a:gd name="T57" fmla="*/ 390 h 743"/>
                <a:gd name="T58" fmla="*/ 275 w 817"/>
                <a:gd name="T59" fmla="*/ 300 h 743"/>
                <a:gd name="T60" fmla="*/ 135 w 817"/>
                <a:gd name="T61" fmla="*/ 102 h 743"/>
                <a:gd name="T62" fmla="*/ 96 w 817"/>
                <a:gd name="T63" fmla="*/ 51 h 743"/>
                <a:gd name="T64" fmla="*/ 69 w 817"/>
                <a:gd name="T65" fmla="*/ 39 h 743"/>
                <a:gd name="T66" fmla="*/ 0 w 817"/>
                <a:gd name="T67" fmla="*/ 33 h 743"/>
                <a:gd name="T68" fmla="*/ 0 w 817"/>
                <a:gd name="T69" fmla="*/ 0 h 743"/>
                <a:gd name="T70" fmla="*/ 130 w 817"/>
                <a:gd name="T71" fmla="*/ 3 h 743"/>
                <a:gd name="T72" fmla="*/ 333 w 817"/>
                <a:gd name="T73" fmla="*/ 0 h 743"/>
                <a:gd name="T74" fmla="*/ 333 w 817"/>
                <a:gd name="T75" fmla="*/ 33 h 743"/>
                <a:gd name="T76" fmla="*/ 246 w 817"/>
                <a:gd name="T77" fmla="*/ 39 h 743"/>
                <a:gd name="T78" fmla="*/ 234 w 817"/>
                <a:gd name="T79" fmla="*/ 52 h 743"/>
                <a:gd name="T80" fmla="*/ 262 w 817"/>
                <a:gd name="T81" fmla="*/ 111 h 743"/>
                <a:gd name="T82" fmla="*/ 426 w 817"/>
                <a:gd name="T83" fmla="*/ 376 h 743"/>
                <a:gd name="T84" fmla="*/ 601 w 817"/>
                <a:gd name="T85" fmla="*/ 111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17" h="743">
                  <a:moveTo>
                    <a:pt x="601" y="111"/>
                  </a:moveTo>
                  <a:cubicBezTo>
                    <a:pt x="623" y="78"/>
                    <a:pt x="634" y="59"/>
                    <a:pt x="634" y="52"/>
                  </a:cubicBezTo>
                  <a:cubicBezTo>
                    <a:pt x="634" y="46"/>
                    <a:pt x="631" y="41"/>
                    <a:pt x="624" y="39"/>
                  </a:cubicBezTo>
                  <a:cubicBezTo>
                    <a:pt x="616" y="36"/>
                    <a:pt x="585" y="34"/>
                    <a:pt x="543" y="33"/>
                  </a:cubicBezTo>
                  <a:cubicBezTo>
                    <a:pt x="543" y="0"/>
                    <a:pt x="543" y="0"/>
                    <a:pt x="543" y="0"/>
                  </a:cubicBezTo>
                  <a:cubicBezTo>
                    <a:pt x="610" y="2"/>
                    <a:pt x="650" y="3"/>
                    <a:pt x="688" y="3"/>
                  </a:cubicBezTo>
                  <a:cubicBezTo>
                    <a:pt x="725" y="3"/>
                    <a:pt x="745" y="2"/>
                    <a:pt x="817" y="0"/>
                  </a:cubicBezTo>
                  <a:cubicBezTo>
                    <a:pt x="817" y="33"/>
                    <a:pt x="817" y="33"/>
                    <a:pt x="817" y="33"/>
                  </a:cubicBezTo>
                  <a:cubicBezTo>
                    <a:pt x="773" y="34"/>
                    <a:pt x="757" y="36"/>
                    <a:pt x="746" y="39"/>
                  </a:cubicBezTo>
                  <a:cubicBezTo>
                    <a:pt x="735" y="41"/>
                    <a:pt x="725" y="46"/>
                    <a:pt x="718" y="51"/>
                  </a:cubicBezTo>
                  <a:cubicBezTo>
                    <a:pt x="709" y="58"/>
                    <a:pt x="695" y="75"/>
                    <a:pt x="675" y="102"/>
                  </a:cubicBezTo>
                  <a:cubicBezTo>
                    <a:pt x="514" y="333"/>
                    <a:pt x="514" y="333"/>
                    <a:pt x="514" y="333"/>
                  </a:cubicBezTo>
                  <a:cubicBezTo>
                    <a:pt x="483" y="381"/>
                    <a:pt x="465" y="411"/>
                    <a:pt x="461" y="422"/>
                  </a:cubicBezTo>
                  <a:cubicBezTo>
                    <a:pt x="457" y="433"/>
                    <a:pt x="455" y="443"/>
                    <a:pt x="455" y="453"/>
                  </a:cubicBezTo>
                  <a:cubicBezTo>
                    <a:pt x="455" y="493"/>
                    <a:pt x="455" y="493"/>
                    <a:pt x="455" y="493"/>
                  </a:cubicBezTo>
                  <a:cubicBezTo>
                    <a:pt x="455" y="541"/>
                    <a:pt x="456" y="587"/>
                    <a:pt x="459" y="631"/>
                  </a:cubicBezTo>
                  <a:cubicBezTo>
                    <a:pt x="460" y="665"/>
                    <a:pt x="462" y="684"/>
                    <a:pt x="466" y="690"/>
                  </a:cubicBezTo>
                  <a:cubicBezTo>
                    <a:pt x="470" y="696"/>
                    <a:pt x="477" y="701"/>
                    <a:pt x="486" y="704"/>
                  </a:cubicBezTo>
                  <a:cubicBezTo>
                    <a:pt x="495" y="707"/>
                    <a:pt x="521" y="709"/>
                    <a:pt x="564" y="710"/>
                  </a:cubicBezTo>
                  <a:cubicBezTo>
                    <a:pt x="564" y="743"/>
                    <a:pt x="564" y="743"/>
                    <a:pt x="564" y="743"/>
                  </a:cubicBezTo>
                  <a:cubicBezTo>
                    <a:pt x="505" y="741"/>
                    <a:pt x="453" y="740"/>
                    <a:pt x="410" y="740"/>
                  </a:cubicBezTo>
                  <a:cubicBezTo>
                    <a:pt x="368" y="740"/>
                    <a:pt x="313" y="741"/>
                    <a:pt x="244" y="743"/>
                  </a:cubicBezTo>
                  <a:cubicBezTo>
                    <a:pt x="244" y="710"/>
                    <a:pt x="244" y="710"/>
                    <a:pt x="244" y="710"/>
                  </a:cubicBezTo>
                  <a:cubicBezTo>
                    <a:pt x="287" y="709"/>
                    <a:pt x="313" y="707"/>
                    <a:pt x="322" y="704"/>
                  </a:cubicBezTo>
                  <a:cubicBezTo>
                    <a:pt x="332" y="701"/>
                    <a:pt x="338" y="697"/>
                    <a:pt x="341" y="692"/>
                  </a:cubicBezTo>
                  <a:cubicBezTo>
                    <a:pt x="346" y="685"/>
                    <a:pt x="349" y="668"/>
                    <a:pt x="350" y="641"/>
                  </a:cubicBezTo>
                  <a:cubicBezTo>
                    <a:pt x="350" y="634"/>
                    <a:pt x="351" y="585"/>
                    <a:pt x="353" y="493"/>
                  </a:cubicBezTo>
                  <a:cubicBezTo>
                    <a:pt x="353" y="432"/>
                    <a:pt x="353" y="432"/>
                    <a:pt x="353" y="432"/>
                  </a:cubicBezTo>
                  <a:cubicBezTo>
                    <a:pt x="345" y="417"/>
                    <a:pt x="338" y="403"/>
                    <a:pt x="331" y="390"/>
                  </a:cubicBezTo>
                  <a:cubicBezTo>
                    <a:pt x="325" y="382"/>
                    <a:pt x="307" y="352"/>
                    <a:pt x="275" y="300"/>
                  </a:cubicBezTo>
                  <a:cubicBezTo>
                    <a:pt x="135" y="102"/>
                    <a:pt x="135" y="102"/>
                    <a:pt x="135" y="102"/>
                  </a:cubicBezTo>
                  <a:cubicBezTo>
                    <a:pt x="118" y="75"/>
                    <a:pt x="105" y="58"/>
                    <a:pt x="96" y="51"/>
                  </a:cubicBezTo>
                  <a:cubicBezTo>
                    <a:pt x="89" y="46"/>
                    <a:pt x="80" y="41"/>
                    <a:pt x="69" y="39"/>
                  </a:cubicBezTo>
                  <a:cubicBezTo>
                    <a:pt x="58" y="36"/>
                    <a:pt x="44" y="34"/>
                    <a:pt x="0" y="33"/>
                  </a:cubicBezTo>
                  <a:cubicBezTo>
                    <a:pt x="0" y="0"/>
                    <a:pt x="0" y="0"/>
                    <a:pt x="0" y="0"/>
                  </a:cubicBezTo>
                  <a:cubicBezTo>
                    <a:pt x="72" y="2"/>
                    <a:pt x="94" y="3"/>
                    <a:pt x="130" y="3"/>
                  </a:cubicBezTo>
                  <a:cubicBezTo>
                    <a:pt x="168" y="3"/>
                    <a:pt x="265" y="2"/>
                    <a:pt x="333" y="0"/>
                  </a:cubicBezTo>
                  <a:cubicBezTo>
                    <a:pt x="333" y="33"/>
                    <a:pt x="333" y="33"/>
                    <a:pt x="333" y="33"/>
                  </a:cubicBezTo>
                  <a:cubicBezTo>
                    <a:pt x="291" y="34"/>
                    <a:pt x="254" y="36"/>
                    <a:pt x="246" y="39"/>
                  </a:cubicBezTo>
                  <a:cubicBezTo>
                    <a:pt x="239" y="41"/>
                    <a:pt x="235" y="46"/>
                    <a:pt x="234" y="52"/>
                  </a:cubicBezTo>
                  <a:cubicBezTo>
                    <a:pt x="234" y="59"/>
                    <a:pt x="243" y="78"/>
                    <a:pt x="262" y="111"/>
                  </a:cubicBezTo>
                  <a:cubicBezTo>
                    <a:pt x="426" y="376"/>
                    <a:pt x="426" y="376"/>
                    <a:pt x="426" y="376"/>
                  </a:cubicBezTo>
                  <a:lnTo>
                    <a:pt x="601" y="1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5"/>
            <p:cNvSpPr>
              <a:spLocks noEditPoints="1"/>
            </p:cNvSpPr>
            <p:nvPr userDrawn="1"/>
          </p:nvSpPr>
          <p:spPr bwMode="auto">
            <a:xfrm>
              <a:off x="1558925" y="681038"/>
              <a:ext cx="263525" cy="246063"/>
            </a:xfrm>
            <a:custGeom>
              <a:avLst/>
              <a:gdLst>
                <a:gd name="T0" fmla="*/ 148 w 830"/>
                <a:gd name="T1" fmla="*/ 190 h 775"/>
                <a:gd name="T2" fmla="*/ 247 w 830"/>
                <a:gd name="T3" fmla="*/ 82 h 775"/>
                <a:gd name="T4" fmla="*/ 399 w 830"/>
                <a:gd name="T5" fmla="*/ 45 h 775"/>
                <a:gd name="T6" fmla="*/ 512 w 830"/>
                <a:gd name="T7" fmla="*/ 62 h 775"/>
                <a:gd name="T8" fmla="*/ 596 w 830"/>
                <a:gd name="T9" fmla="*/ 106 h 775"/>
                <a:gd name="T10" fmla="*/ 652 w 830"/>
                <a:gd name="T11" fmla="*/ 167 h 775"/>
                <a:gd name="T12" fmla="*/ 690 w 830"/>
                <a:gd name="T13" fmla="*/ 245 h 775"/>
                <a:gd name="T14" fmla="*/ 713 w 830"/>
                <a:gd name="T15" fmla="*/ 398 h 775"/>
                <a:gd name="T16" fmla="*/ 681 w 830"/>
                <a:gd name="T17" fmla="*/ 571 h 775"/>
                <a:gd name="T18" fmla="*/ 584 w 830"/>
                <a:gd name="T19" fmla="*/ 686 h 775"/>
                <a:gd name="T20" fmla="*/ 431 w 830"/>
                <a:gd name="T21" fmla="*/ 727 h 775"/>
                <a:gd name="T22" fmla="*/ 315 w 830"/>
                <a:gd name="T23" fmla="*/ 707 h 775"/>
                <a:gd name="T24" fmla="*/ 220 w 830"/>
                <a:gd name="T25" fmla="*/ 644 h 775"/>
                <a:gd name="T26" fmla="*/ 151 w 830"/>
                <a:gd name="T27" fmla="*/ 539 h 775"/>
                <a:gd name="T28" fmla="*/ 125 w 830"/>
                <a:gd name="T29" fmla="*/ 450 h 775"/>
                <a:gd name="T30" fmla="*/ 115 w 830"/>
                <a:gd name="T31" fmla="*/ 349 h 775"/>
                <a:gd name="T32" fmla="*/ 148 w 830"/>
                <a:gd name="T33" fmla="*/ 190 h 775"/>
                <a:gd name="T34" fmla="*/ 26 w 830"/>
                <a:gd name="T35" fmla="*/ 541 h 775"/>
                <a:gd name="T36" fmla="*/ 105 w 830"/>
                <a:gd name="T37" fmla="*/ 669 h 775"/>
                <a:gd name="T38" fmla="*/ 231 w 830"/>
                <a:gd name="T39" fmla="*/ 748 h 775"/>
                <a:gd name="T40" fmla="*/ 392 w 830"/>
                <a:gd name="T41" fmla="*/ 775 h 775"/>
                <a:gd name="T42" fmla="*/ 706 w 830"/>
                <a:gd name="T43" fmla="*/ 657 h 775"/>
                <a:gd name="T44" fmla="*/ 830 w 830"/>
                <a:gd name="T45" fmla="*/ 364 h 775"/>
                <a:gd name="T46" fmla="*/ 817 w 830"/>
                <a:gd name="T47" fmla="*/ 261 h 775"/>
                <a:gd name="T48" fmla="*/ 784 w 830"/>
                <a:gd name="T49" fmla="*/ 177 h 775"/>
                <a:gd name="T50" fmla="*/ 709 w 830"/>
                <a:gd name="T51" fmla="*/ 89 h 775"/>
                <a:gd name="T52" fmla="*/ 588 w 830"/>
                <a:gd name="T53" fmla="*/ 25 h 775"/>
                <a:gd name="T54" fmla="*/ 423 w 830"/>
                <a:gd name="T55" fmla="*/ 0 h 775"/>
                <a:gd name="T56" fmla="*/ 249 w 830"/>
                <a:gd name="T57" fmla="*/ 29 h 775"/>
                <a:gd name="T58" fmla="*/ 112 w 830"/>
                <a:gd name="T59" fmla="*/ 113 h 775"/>
                <a:gd name="T60" fmla="*/ 26 w 830"/>
                <a:gd name="T61" fmla="*/ 239 h 775"/>
                <a:gd name="T62" fmla="*/ 0 w 830"/>
                <a:gd name="T63" fmla="*/ 393 h 775"/>
                <a:gd name="T64" fmla="*/ 26 w 830"/>
                <a:gd name="T65" fmla="*/ 54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 h="775">
                  <a:moveTo>
                    <a:pt x="148" y="190"/>
                  </a:moveTo>
                  <a:cubicBezTo>
                    <a:pt x="170" y="143"/>
                    <a:pt x="203" y="107"/>
                    <a:pt x="247" y="82"/>
                  </a:cubicBezTo>
                  <a:cubicBezTo>
                    <a:pt x="290" y="57"/>
                    <a:pt x="341" y="45"/>
                    <a:pt x="399" y="45"/>
                  </a:cubicBezTo>
                  <a:cubicBezTo>
                    <a:pt x="440" y="45"/>
                    <a:pt x="477" y="51"/>
                    <a:pt x="512" y="62"/>
                  </a:cubicBezTo>
                  <a:cubicBezTo>
                    <a:pt x="546" y="74"/>
                    <a:pt x="575" y="89"/>
                    <a:pt x="596" y="106"/>
                  </a:cubicBezTo>
                  <a:cubicBezTo>
                    <a:pt x="618" y="124"/>
                    <a:pt x="637" y="144"/>
                    <a:pt x="652" y="167"/>
                  </a:cubicBezTo>
                  <a:cubicBezTo>
                    <a:pt x="668" y="190"/>
                    <a:pt x="681" y="216"/>
                    <a:pt x="690" y="245"/>
                  </a:cubicBezTo>
                  <a:cubicBezTo>
                    <a:pt x="706" y="292"/>
                    <a:pt x="713" y="343"/>
                    <a:pt x="713" y="398"/>
                  </a:cubicBezTo>
                  <a:cubicBezTo>
                    <a:pt x="713" y="463"/>
                    <a:pt x="703" y="521"/>
                    <a:pt x="681" y="571"/>
                  </a:cubicBezTo>
                  <a:cubicBezTo>
                    <a:pt x="660" y="620"/>
                    <a:pt x="627" y="659"/>
                    <a:pt x="584" y="686"/>
                  </a:cubicBezTo>
                  <a:cubicBezTo>
                    <a:pt x="541" y="714"/>
                    <a:pt x="490" y="727"/>
                    <a:pt x="431" y="727"/>
                  </a:cubicBezTo>
                  <a:cubicBezTo>
                    <a:pt x="388" y="727"/>
                    <a:pt x="350" y="721"/>
                    <a:pt x="315" y="707"/>
                  </a:cubicBezTo>
                  <a:cubicBezTo>
                    <a:pt x="280" y="694"/>
                    <a:pt x="248" y="673"/>
                    <a:pt x="220" y="644"/>
                  </a:cubicBezTo>
                  <a:cubicBezTo>
                    <a:pt x="192" y="616"/>
                    <a:pt x="169" y="581"/>
                    <a:pt x="151" y="539"/>
                  </a:cubicBezTo>
                  <a:cubicBezTo>
                    <a:pt x="141" y="514"/>
                    <a:pt x="132" y="484"/>
                    <a:pt x="125" y="450"/>
                  </a:cubicBezTo>
                  <a:cubicBezTo>
                    <a:pt x="118" y="416"/>
                    <a:pt x="115" y="382"/>
                    <a:pt x="115" y="349"/>
                  </a:cubicBezTo>
                  <a:cubicBezTo>
                    <a:pt x="115" y="290"/>
                    <a:pt x="126" y="236"/>
                    <a:pt x="148" y="190"/>
                  </a:cubicBezTo>
                  <a:close/>
                  <a:moveTo>
                    <a:pt x="26" y="541"/>
                  </a:moveTo>
                  <a:cubicBezTo>
                    <a:pt x="44" y="591"/>
                    <a:pt x="70" y="634"/>
                    <a:pt x="105" y="669"/>
                  </a:cubicBezTo>
                  <a:cubicBezTo>
                    <a:pt x="139" y="704"/>
                    <a:pt x="181" y="730"/>
                    <a:pt x="231" y="748"/>
                  </a:cubicBezTo>
                  <a:cubicBezTo>
                    <a:pt x="281" y="765"/>
                    <a:pt x="335" y="775"/>
                    <a:pt x="392" y="775"/>
                  </a:cubicBezTo>
                  <a:cubicBezTo>
                    <a:pt x="518" y="775"/>
                    <a:pt x="623" y="736"/>
                    <a:pt x="706" y="657"/>
                  </a:cubicBezTo>
                  <a:cubicBezTo>
                    <a:pt x="788" y="579"/>
                    <a:pt x="830" y="481"/>
                    <a:pt x="830" y="364"/>
                  </a:cubicBezTo>
                  <a:cubicBezTo>
                    <a:pt x="830" y="327"/>
                    <a:pt x="826" y="293"/>
                    <a:pt x="817" y="261"/>
                  </a:cubicBezTo>
                  <a:cubicBezTo>
                    <a:pt x="809" y="228"/>
                    <a:pt x="798" y="200"/>
                    <a:pt x="784" y="177"/>
                  </a:cubicBezTo>
                  <a:cubicBezTo>
                    <a:pt x="766" y="145"/>
                    <a:pt x="741" y="116"/>
                    <a:pt x="709" y="89"/>
                  </a:cubicBezTo>
                  <a:cubicBezTo>
                    <a:pt x="678" y="62"/>
                    <a:pt x="637" y="41"/>
                    <a:pt x="588" y="25"/>
                  </a:cubicBezTo>
                  <a:cubicBezTo>
                    <a:pt x="538" y="8"/>
                    <a:pt x="484" y="0"/>
                    <a:pt x="423" y="0"/>
                  </a:cubicBezTo>
                  <a:cubicBezTo>
                    <a:pt x="358" y="0"/>
                    <a:pt x="300" y="10"/>
                    <a:pt x="249" y="29"/>
                  </a:cubicBezTo>
                  <a:cubicBezTo>
                    <a:pt x="198" y="48"/>
                    <a:pt x="152" y="76"/>
                    <a:pt x="112" y="113"/>
                  </a:cubicBezTo>
                  <a:cubicBezTo>
                    <a:pt x="72" y="151"/>
                    <a:pt x="43" y="193"/>
                    <a:pt x="26" y="239"/>
                  </a:cubicBezTo>
                  <a:cubicBezTo>
                    <a:pt x="8" y="286"/>
                    <a:pt x="0" y="337"/>
                    <a:pt x="0" y="393"/>
                  </a:cubicBezTo>
                  <a:cubicBezTo>
                    <a:pt x="0" y="441"/>
                    <a:pt x="9" y="491"/>
                    <a:pt x="26" y="5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418889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8368" y="0"/>
            <a:ext cx="7827264" cy="1371600"/>
          </a:xfrm>
          <a:prstGeom prst="rect">
            <a:avLst/>
          </a:prstGeom>
        </p:spPr>
        <p:txBody>
          <a:bodyPr vert="horz" lIns="0" tIns="45720" rIns="0" bIns="4572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58368" y="1371600"/>
            <a:ext cx="7827264" cy="4800600"/>
          </a:xfrm>
          <a:prstGeom prst="rect">
            <a:avLst/>
          </a:prstGeom>
        </p:spPr>
        <p:txBody>
          <a:bodyPr vert="horz" lIns="0" tIns="228600" rIns="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485632" y="6528816"/>
            <a:ext cx="658368" cy="109728"/>
          </a:xfrm>
          <a:prstGeom prst="rect">
            <a:avLst/>
          </a:prstGeom>
        </p:spPr>
        <p:txBody>
          <a:bodyPr vert="horz" lIns="91440" tIns="0" rIns="91440" bIns="0" rtlCol="0" anchor="ctr"/>
          <a:lstStyle>
            <a:lvl1pPr algn="r">
              <a:defRPr sz="700">
                <a:solidFill>
                  <a:schemeClr val="bg2">
                    <a:lumMod val="60000"/>
                    <a:lumOff val="40000"/>
                  </a:schemeClr>
                </a:solidFill>
              </a:defRPr>
            </a:lvl1pPr>
          </a:lstStyle>
          <a:p>
            <a:fld id="{8B170F43-B478-4377-B9A4-9AFD59D1CBAC}" type="datetime1">
              <a:rPr lang="en-US" smtClean="0"/>
              <a:t>3/29/2016</a:t>
            </a:fld>
            <a:endParaRPr lang="en-US"/>
          </a:p>
        </p:txBody>
      </p:sp>
      <p:sp>
        <p:nvSpPr>
          <p:cNvPr id="5" name="Footer Placeholder 4"/>
          <p:cNvSpPr>
            <a:spLocks noGrp="1"/>
          </p:cNvSpPr>
          <p:nvPr>
            <p:ph type="ftr" sz="quarter" idx="3"/>
          </p:nvPr>
        </p:nvSpPr>
        <p:spPr>
          <a:xfrm>
            <a:off x="1984248" y="6172200"/>
            <a:ext cx="6510528" cy="457200"/>
          </a:xfrm>
          <a:prstGeom prst="rect">
            <a:avLst/>
          </a:prstGeom>
        </p:spPr>
        <p:txBody>
          <a:bodyPr vert="horz" lIns="0" tIns="45720" rIns="0" bIns="0" rtlCol="0" anchor="t" anchorCtr="0"/>
          <a:lstStyle>
            <a:lvl1pPr algn="r">
              <a:lnSpc>
                <a:spcPct val="90000"/>
              </a:lnSpc>
              <a:defRPr sz="1400">
                <a:solidFill>
                  <a:schemeClr val="bg2">
                    <a:lumMod val="40000"/>
                    <a:lumOff val="60000"/>
                  </a:schemeClr>
                </a:solidFill>
              </a:defRPr>
            </a:lvl1pPr>
          </a:lstStyle>
          <a:p>
            <a:endParaRPr lang="en-US" dirty="0"/>
          </a:p>
        </p:txBody>
      </p:sp>
      <p:sp>
        <p:nvSpPr>
          <p:cNvPr id="6" name="Slide Number Placeholder 5"/>
          <p:cNvSpPr>
            <a:spLocks noGrp="1"/>
          </p:cNvSpPr>
          <p:nvPr>
            <p:ph type="sldNum" sz="quarter" idx="4"/>
          </p:nvPr>
        </p:nvSpPr>
        <p:spPr>
          <a:xfrm>
            <a:off x="8485632" y="6931152"/>
            <a:ext cx="658368" cy="109728"/>
          </a:xfrm>
          <a:prstGeom prst="rect">
            <a:avLst/>
          </a:prstGeom>
        </p:spPr>
        <p:txBody>
          <a:bodyPr vert="horz" lIns="91440" tIns="45720" rIns="91440" bIns="45720" rtlCol="0" anchor="ctr"/>
          <a:lstStyle>
            <a:lvl1pPr algn="r">
              <a:defRPr sz="1200">
                <a:solidFill>
                  <a:schemeClr val="bg2">
                    <a:lumMod val="60000"/>
                    <a:lumOff val="40000"/>
                  </a:schemeClr>
                </a:solidFill>
              </a:defRPr>
            </a:lvl1pPr>
          </a:lstStyle>
          <a:p>
            <a:fld id="{CDC53FA5-AE81-45E0-8206-920AA27813B4}" type="slidenum">
              <a:rPr lang="en-US" smtClean="0"/>
              <a:t>‹#›</a:t>
            </a:fld>
            <a:endParaRPr lang="en-US"/>
          </a:p>
        </p:txBody>
      </p:sp>
      <p:sp>
        <p:nvSpPr>
          <p:cNvPr id="7" name="TextBox 6"/>
          <p:cNvSpPr txBox="1"/>
          <p:nvPr/>
        </p:nvSpPr>
        <p:spPr>
          <a:xfrm>
            <a:off x="7010400" y="6657945"/>
            <a:ext cx="2133600" cy="200055"/>
          </a:xfrm>
          <a:prstGeom prst="rect">
            <a:avLst/>
          </a:prstGeom>
        </p:spPr>
        <p:txBody>
          <a:bodyPr vert="horz" lIns="91440" tIns="45720" rIns="91440" bIns="45720" rtlCol="0" anchor="ctr">
            <a:noAutofit/>
          </a:bodyPr>
          <a:lstStyle>
            <a:defPPr>
              <a:defRPr lang="en-US"/>
            </a:defPPr>
            <a:lvl1pPr algn="r">
              <a:defRPr sz="1200">
                <a:solidFill>
                  <a:schemeClr val="tx1">
                    <a:tint val="75000"/>
                  </a:schemeClr>
                </a:solidFill>
              </a:defRPr>
            </a:lvl1pPr>
          </a:lstStyle>
          <a:p>
            <a:pPr lvl="0"/>
            <a:r>
              <a:rPr lang="en-US" sz="700" dirty="0" smtClean="0">
                <a:solidFill>
                  <a:schemeClr val="bg2">
                    <a:lumMod val="60000"/>
                    <a:lumOff val="40000"/>
                  </a:schemeClr>
                </a:solidFill>
              </a:rPr>
              <a:t>©2016 MFMER  |  slide-</a:t>
            </a:r>
            <a:fld id="{D445C29B-035B-48ED-941F-A66A11A8A322}" type="slidenum">
              <a:rPr lang="en-US" sz="700" smtClean="0">
                <a:solidFill>
                  <a:schemeClr val="bg2">
                    <a:lumMod val="60000"/>
                    <a:lumOff val="40000"/>
                  </a:schemeClr>
                </a:solidFill>
              </a:rPr>
              <a:pPr lvl="0"/>
              <a:t>‹#›</a:t>
            </a:fld>
            <a:endParaRPr lang="en-US" sz="700" dirty="0" smtClean="0">
              <a:solidFill>
                <a:schemeClr val="bg2">
                  <a:lumMod val="60000"/>
                  <a:lumOff val="40000"/>
                </a:schemeClr>
              </a:solidFill>
            </a:endParaRPr>
          </a:p>
        </p:txBody>
      </p:sp>
    </p:spTree>
    <p:extLst>
      <p:ext uri="{BB962C8B-B14F-4D97-AF65-F5344CB8AC3E}">
        <p14:creationId xmlns:p14="http://schemas.microsoft.com/office/powerpoint/2010/main" val="127908164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500"/>
        </a:spcBef>
        <a:buClr>
          <a:schemeClr val="tx2"/>
        </a:buClr>
        <a:buFont typeface="Arial" pitchFamily="34" charset="0"/>
        <a:buChar char="•"/>
        <a:defRPr sz="2800" kern="1200">
          <a:solidFill>
            <a:schemeClr val="tx1"/>
          </a:solidFill>
          <a:latin typeface="+mn-lt"/>
          <a:ea typeface="+mn-ea"/>
          <a:cs typeface="+mn-cs"/>
        </a:defRPr>
      </a:lvl1pPr>
      <a:lvl2pPr marL="692150" indent="-23495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amp.org/documents/AMPProposaltoAddressCodingfor"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38.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3.tif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tiff"/><Relationship Id="rId5" Type="http://schemas.openxmlformats.org/officeDocument/2006/relationships/image" Target="../media/image10.jpeg"/><Relationship Id="rId4" Type="http://schemas.openxmlformats.org/officeDocument/2006/relationships/image" Target="../media/image9.tiff"/></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tiff"/><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m/url?sa=i&amp;rct=j&amp;q=&amp;esrc=s&amp;source=images&amp;cd=&amp;cad=rja&amp;uact=8&amp;ved=0ahUKEwjy8s-c8eDKAhVD8CYKHYeBBZQQjRwIBw&amp;url=http://www.hidefninja.com/community/threads/monty-python-and-the-holy-grail-blu-ray-steelbook-uk.63798/&amp;psig=AFQjCNEcpbs81Z87b6B4P16FfUsKsB4bqg&amp;ust=1454770483042299" TargetMode="External"/><Relationship Id="rId1" Type="http://schemas.openxmlformats.org/officeDocument/2006/relationships/slideLayout" Target="../slideLayouts/slideLayout8.xml"/><Relationship Id="rId5" Type="http://schemas.openxmlformats.org/officeDocument/2006/relationships/image" Target="../media/image20.jpeg"/><Relationship Id="rId4" Type="http://schemas.openxmlformats.org/officeDocument/2006/relationships/hyperlink" Target="http://www.google.com/url?sa=i&amp;rct=j&amp;q=&amp;esrc=s&amp;source=images&amp;cd=&amp;cad=rja&amp;uact=8&amp;ved=0ahUKEwiGo8Cz8eDKAhUJSSYKHdemDQIQjRwIBw&amp;url=http://athenacinema.com/monty-python-and-the-holy-grail/&amp;psig=AFQjCNEcpbs81Z87b6B4P16FfUsKsB4bqg&amp;ust=145477048304229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514600"/>
            <a:ext cx="7827264" cy="1371600"/>
          </a:xfrm>
        </p:spPr>
        <p:txBody>
          <a:bodyPr/>
          <a:lstStyle/>
          <a:p>
            <a:r>
              <a:rPr lang="en-US" dirty="0" smtClean="0"/>
              <a:t>New Technologies in the Microbiology Laboratory – Are you IN?</a:t>
            </a:r>
            <a:endParaRPr lang="en-US" dirty="0"/>
          </a:p>
        </p:txBody>
      </p:sp>
      <p:sp>
        <p:nvSpPr>
          <p:cNvPr id="3" name="Subtitle 2"/>
          <p:cNvSpPr>
            <a:spLocks noGrp="1"/>
          </p:cNvSpPr>
          <p:nvPr>
            <p:ph type="subTitle" idx="1"/>
          </p:nvPr>
        </p:nvSpPr>
        <p:spPr>
          <a:xfrm>
            <a:off x="658368" y="4114800"/>
            <a:ext cx="6733032" cy="1600200"/>
          </a:xfrm>
        </p:spPr>
        <p:txBody>
          <a:bodyPr>
            <a:normAutofit fontScale="25000" lnSpcReduction="20000"/>
          </a:bodyPr>
          <a:lstStyle/>
          <a:p>
            <a:r>
              <a:rPr lang="en-US" sz="9600" dirty="0" smtClean="0"/>
              <a:t>April 1, 2016</a:t>
            </a:r>
          </a:p>
          <a:p>
            <a:r>
              <a:rPr lang="en-US" sz="9600" dirty="0" smtClean="0"/>
              <a:t>D. Jane </a:t>
            </a:r>
            <a:r>
              <a:rPr lang="en-US" sz="9600" dirty="0" err="1" smtClean="0"/>
              <a:t>Hata</a:t>
            </a:r>
            <a:r>
              <a:rPr lang="en-US" sz="9600" dirty="0" smtClean="0"/>
              <a:t>, Ph.D. D(ABMM)</a:t>
            </a:r>
          </a:p>
          <a:p>
            <a:r>
              <a:rPr lang="en-US" sz="9600" dirty="0" smtClean="0"/>
              <a:t>Director of Microbiology and Infectious Disease Serology Laboratories</a:t>
            </a:r>
          </a:p>
          <a:p>
            <a:r>
              <a:rPr lang="en-US" sz="9600" dirty="0" smtClean="0"/>
              <a:t>Mayo Clinic in Florida</a:t>
            </a:r>
          </a:p>
          <a:p>
            <a:endParaRPr lang="en-US" dirty="0"/>
          </a:p>
        </p:txBody>
      </p:sp>
    </p:spTree>
    <p:extLst>
      <p:ext uri="{BB962C8B-B14F-4D97-AF65-F5344CB8AC3E}">
        <p14:creationId xmlns:p14="http://schemas.microsoft.com/office/powerpoint/2010/main" val="4197099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895600"/>
            <a:ext cx="7827264" cy="1371600"/>
          </a:xfrm>
        </p:spPr>
        <p:txBody>
          <a:bodyPr/>
          <a:lstStyle/>
          <a:p>
            <a:pPr algn="ctr"/>
            <a:r>
              <a:rPr lang="en-US" sz="4000" dirty="0" smtClean="0"/>
              <a:t>Organism Identification</a:t>
            </a:r>
            <a:r>
              <a:rPr lang="en-US" dirty="0" smtClean="0"/>
              <a:t/>
            </a:r>
            <a:br>
              <a:rPr lang="en-US" dirty="0" smtClean="0"/>
            </a:br>
            <a:endParaRPr lang="en-US" dirty="0"/>
          </a:p>
        </p:txBody>
      </p:sp>
      <p:sp>
        <p:nvSpPr>
          <p:cNvPr id="5" name="Text Placeholder 4"/>
          <p:cNvSpPr>
            <a:spLocks noGrp="1"/>
          </p:cNvSpPr>
          <p:nvPr>
            <p:ph type="body" idx="1"/>
          </p:nvPr>
        </p:nvSpPr>
        <p:spPr/>
        <p:txBody>
          <a:bodyPr>
            <a:normAutofit fontScale="92500" lnSpcReduction="10000"/>
          </a:bodyPr>
          <a:lstStyle/>
          <a:p>
            <a:pPr algn="ctr"/>
            <a:r>
              <a:rPr lang="en-US" sz="3600" dirty="0" smtClean="0"/>
              <a:t>MALDI-TOF, PCR-based, Sequencing</a:t>
            </a:r>
            <a:endParaRPr lang="en-US" sz="3600" dirty="0"/>
          </a:p>
        </p:txBody>
      </p:sp>
    </p:spTree>
    <p:extLst>
      <p:ext uri="{BB962C8B-B14F-4D97-AF65-F5344CB8AC3E}">
        <p14:creationId xmlns:p14="http://schemas.microsoft.com/office/powerpoint/2010/main" val="8049146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28600"/>
            <a:ext cx="7827264" cy="609600"/>
          </a:xfrm>
        </p:spPr>
        <p:txBody>
          <a:bodyPr/>
          <a:lstStyle/>
          <a:p>
            <a:pPr algn="ctr"/>
            <a:r>
              <a:rPr lang="en-US" dirty="0" smtClean="0"/>
              <a:t>MALDI-TOF Mass Spectrometry</a:t>
            </a:r>
            <a:endParaRPr lang="en-US" dirty="0"/>
          </a:p>
        </p:txBody>
      </p:sp>
      <p:sp>
        <p:nvSpPr>
          <p:cNvPr id="5" name="Content Placeholder 4"/>
          <p:cNvSpPr>
            <a:spLocks noGrp="1"/>
          </p:cNvSpPr>
          <p:nvPr>
            <p:ph idx="1"/>
          </p:nvPr>
        </p:nvSpPr>
        <p:spPr>
          <a:xfrm>
            <a:off x="1836268" y="1331099"/>
            <a:ext cx="5703792" cy="5145901"/>
          </a:xfrm>
        </p:spPr>
        <p:txBody>
          <a:bodyPr/>
          <a:lstStyle/>
          <a:p>
            <a:pPr marL="0" indent="0">
              <a:buNone/>
            </a:pPr>
            <a:r>
              <a:rPr lang="en-US" altLang="en-US" sz="2000" dirty="0" smtClean="0"/>
              <a:t>Generation </a:t>
            </a:r>
            <a:r>
              <a:rPr lang="en-US" altLang="en-US" sz="2000" dirty="0"/>
              <a:t>of protein mass spectra from </a:t>
            </a:r>
            <a:r>
              <a:rPr lang="en-US" altLang="en-US" sz="2000" dirty="0" smtClean="0"/>
              <a:t>microorganisms</a:t>
            </a:r>
          </a:p>
          <a:p>
            <a:r>
              <a:rPr lang="en-US" altLang="en-US" sz="2000" dirty="0" smtClean="0"/>
              <a:t>Formic acid/ethanol extraction of proteins</a:t>
            </a:r>
          </a:p>
          <a:p>
            <a:r>
              <a:rPr lang="en-US" altLang="en-US" sz="2000" dirty="0" smtClean="0"/>
              <a:t>Matrix crystallizes with specimen</a:t>
            </a:r>
          </a:p>
          <a:p>
            <a:r>
              <a:rPr lang="en-US" altLang="en-US" sz="2000" dirty="0" smtClean="0"/>
              <a:t>Vaporization </a:t>
            </a:r>
            <a:r>
              <a:rPr lang="en-US" altLang="en-US" sz="2000" dirty="0"/>
              <a:t>of specimen via an N</a:t>
            </a:r>
            <a:r>
              <a:rPr lang="en-US" altLang="en-US" sz="2000" baseline="-25000" dirty="0"/>
              <a:t>2</a:t>
            </a:r>
            <a:r>
              <a:rPr lang="en-US" altLang="en-US" sz="2000" dirty="0"/>
              <a:t> </a:t>
            </a:r>
            <a:r>
              <a:rPr lang="en-US" altLang="en-US" sz="2000" dirty="0" smtClean="0"/>
              <a:t>laser</a:t>
            </a:r>
          </a:p>
          <a:p>
            <a:r>
              <a:rPr lang="en-US" altLang="en-US" sz="2000" dirty="0" smtClean="0"/>
              <a:t>Ions </a:t>
            </a:r>
            <a:r>
              <a:rPr lang="en-US" altLang="en-US" sz="2000" dirty="0"/>
              <a:t>accelerated across electric field</a:t>
            </a:r>
          </a:p>
          <a:p>
            <a:r>
              <a:rPr lang="en-US" altLang="en-US" sz="2000" dirty="0"/>
              <a:t>Time of flight depends on mass to charge ratio</a:t>
            </a:r>
          </a:p>
          <a:p>
            <a:r>
              <a:rPr lang="en-US" altLang="en-US" sz="2000" dirty="0"/>
              <a:t>Mass spectra corresponds to high abundance proteins</a:t>
            </a:r>
          </a:p>
          <a:p>
            <a:pPr lvl="1"/>
            <a:r>
              <a:rPr lang="en-US" altLang="en-US" sz="2000" dirty="0"/>
              <a:t>HSP, </a:t>
            </a:r>
            <a:r>
              <a:rPr lang="en-US" altLang="en-US" sz="2000" dirty="0" smtClean="0"/>
              <a:t>ribosomal</a:t>
            </a:r>
          </a:p>
          <a:p>
            <a:pPr marL="228600" marR="0" lvl="0" indent="-228600" algn="l" defTabSz="914400" rtl="0" eaLnBrk="1" fontAlgn="auto" latinLnBrk="0" hangingPunct="1">
              <a:lnSpc>
                <a:spcPct val="90000"/>
              </a:lnSpc>
              <a:spcBef>
                <a:spcPts val="1500"/>
              </a:spcBef>
              <a:spcAft>
                <a:spcPts val="0"/>
              </a:spcAft>
              <a:buClr>
                <a:schemeClr val="tx2"/>
              </a:buClr>
              <a:buSzTx/>
              <a:buFont typeface="Arial" pitchFamily="34" charset="0"/>
              <a:buChar char="•"/>
              <a:tabLst/>
              <a:defRPr/>
            </a:pPr>
            <a:r>
              <a:rPr lang="en-US" sz="2000" kern="1200" dirty="0" smtClean="0">
                <a:solidFill>
                  <a:schemeClr val="tx1"/>
                </a:solidFill>
                <a:effectLst/>
              </a:rPr>
              <a:t>Score based on comparison to spectra of known species in database</a:t>
            </a:r>
            <a:endParaRPr lang="en-US" sz="2000" dirty="0" smtClean="0">
              <a:effectLst/>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52600"/>
            <a:ext cx="1598708" cy="3145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741714"/>
            <a:ext cx="1636149"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2668" y="4996542"/>
            <a:ext cx="1371600" cy="646331"/>
          </a:xfrm>
          <a:prstGeom prst="rect">
            <a:avLst/>
          </a:prstGeom>
          <a:noFill/>
        </p:spPr>
        <p:txBody>
          <a:bodyPr wrap="square" rtlCol="0">
            <a:spAutoFit/>
          </a:bodyPr>
          <a:lstStyle/>
          <a:p>
            <a:r>
              <a:rPr lang="en-US" dirty="0" smtClean="0"/>
              <a:t>Bruker </a:t>
            </a:r>
            <a:r>
              <a:rPr lang="en-US" dirty="0" err="1" smtClean="0"/>
              <a:t>BioTyper</a:t>
            </a:r>
            <a:endParaRPr lang="en-US" dirty="0"/>
          </a:p>
        </p:txBody>
      </p:sp>
      <p:sp>
        <p:nvSpPr>
          <p:cNvPr id="3" name="TextBox 2"/>
          <p:cNvSpPr txBox="1"/>
          <p:nvPr/>
        </p:nvSpPr>
        <p:spPr>
          <a:xfrm>
            <a:off x="7540060" y="5105400"/>
            <a:ext cx="1338828" cy="646331"/>
          </a:xfrm>
          <a:prstGeom prst="rect">
            <a:avLst/>
          </a:prstGeom>
          <a:noFill/>
        </p:spPr>
        <p:txBody>
          <a:bodyPr wrap="none" rtlCol="0">
            <a:spAutoFit/>
          </a:bodyPr>
          <a:lstStyle/>
          <a:p>
            <a:r>
              <a:rPr lang="en-US" dirty="0" err="1" smtClean="0"/>
              <a:t>BioMeriéux</a:t>
            </a:r>
            <a:endParaRPr lang="en-US" dirty="0" smtClean="0"/>
          </a:p>
          <a:p>
            <a:r>
              <a:rPr lang="en-US" dirty="0" smtClean="0"/>
              <a:t>Vitek-MS</a:t>
            </a:r>
            <a:endParaRPr lang="en-US" dirty="0"/>
          </a:p>
        </p:txBody>
      </p:sp>
      <p:sp>
        <p:nvSpPr>
          <p:cNvPr id="6" name="TextBox 5"/>
          <p:cNvSpPr txBox="1"/>
          <p:nvPr/>
        </p:nvSpPr>
        <p:spPr>
          <a:xfrm>
            <a:off x="381000" y="869434"/>
            <a:ext cx="8382000" cy="461665"/>
          </a:xfrm>
          <a:prstGeom prst="rect">
            <a:avLst/>
          </a:prstGeom>
          <a:noFill/>
        </p:spPr>
        <p:txBody>
          <a:bodyPr wrap="square" rtlCol="0">
            <a:spAutoFit/>
          </a:bodyPr>
          <a:lstStyle/>
          <a:p>
            <a:r>
              <a:rPr lang="en-US" altLang="en-US" sz="2400" b="1" dirty="0">
                <a:solidFill>
                  <a:schemeClr val="tx2"/>
                </a:solidFill>
              </a:rPr>
              <a:t>M</a:t>
            </a:r>
            <a:r>
              <a:rPr lang="en-US" altLang="en-US" sz="2400" dirty="0"/>
              <a:t>atrix-</a:t>
            </a:r>
            <a:r>
              <a:rPr lang="en-US" altLang="en-US" sz="2400" b="1" dirty="0">
                <a:solidFill>
                  <a:schemeClr val="tx2"/>
                </a:solidFill>
              </a:rPr>
              <a:t>A</a:t>
            </a:r>
            <a:r>
              <a:rPr lang="en-US" altLang="en-US" sz="2400" dirty="0"/>
              <a:t>ssisted </a:t>
            </a:r>
            <a:r>
              <a:rPr lang="en-US" altLang="en-US" sz="2400" b="1" dirty="0">
                <a:solidFill>
                  <a:schemeClr val="tx2"/>
                </a:solidFill>
              </a:rPr>
              <a:t>L</a:t>
            </a:r>
            <a:r>
              <a:rPr lang="en-US" altLang="en-US" sz="2400" dirty="0"/>
              <a:t>aser </a:t>
            </a:r>
            <a:r>
              <a:rPr lang="en-US" altLang="en-US" sz="2400" b="1" dirty="0">
                <a:solidFill>
                  <a:schemeClr val="tx2"/>
                </a:solidFill>
              </a:rPr>
              <a:t>D</a:t>
            </a:r>
            <a:r>
              <a:rPr lang="en-US" altLang="en-US" sz="2400" dirty="0"/>
              <a:t>esorption </a:t>
            </a:r>
            <a:r>
              <a:rPr lang="en-US" altLang="en-US" sz="2400" b="1" dirty="0">
                <a:solidFill>
                  <a:schemeClr val="tx2"/>
                </a:solidFill>
              </a:rPr>
              <a:t>I</a:t>
            </a:r>
            <a:r>
              <a:rPr lang="en-US" altLang="en-US" sz="2400" dirty="0"/>
              <a:t>onization – </a:t>
            </a:r>
            <a:r>
              <a:rPr lang="en-US" altLang="en-US" sz="2400" b="1" dirty="0">
                <a:solidFill>
                  <a:schemeClr val="tx2"/>
                </a:solidFill>
              </a:rPr>
              <a:t>T</a:t>
            </a:r>
            <a:r>
              <a:rPr lang="en-US" altLang="en-US" sz="2400" dirty="0"/>
              <a:t>ime </a:t>
            </a:r>
            <a:r>
              <a:rPr lang="en-US" altLang="en-US" sz="2400" b="1" dirty="0"/>
              <a:t>o</a:t>
            </a:r>
            <a:r>
              <a:rPr lang="en-US" altLang="en-US" sz="2400" dirty="0"/>
              <a:t>f </a:t>
            </a:r>
            <a:r>
              <a:rPr lang="en-US" altLang="en-US" sz="2400" b="1" dirty="0">
                <a:solidFill>
                  <a:schemeClr val="tx2"/>
                </a:solidFill>
              </a:rPr>
              <a:t>F</a:t>
            </a:r>
            <a:r>
              <a:rPr lang="en-US" altLang="en-US" sz="2400" dirty="0"/>
              <a:t>light </a:t>
            </a:r>
          </a:p>
        </p:txBody>
      </p:sp>
    </p:spTree>
    <p:extLst>
      <p:ext uri="{BB962C8B-B14F-4D97-AF65-F5344CB8AC3E}">
        <p14:creationId xmlns:p14="http://schemas.microsoft.com/office/powerpoint/2010/main" val="3170262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990600" y="609600"/>
            <a:ext cx="7239000" cy="5638800"/>
            <a:chOff x="762000" y="457200"/>
            <a:chExt cx="7239000" cy="5638800"/>
          </a:xfrm>
        </p:grpSpPr>
        <p:sp>
          <p:nvSpPr>
            <p:cNvPr id="3" name="Explosion 1 2"/>
            <p:cNvSpPr/>
            <p:nvPr/>
          </p:nvSpPr>
          <p:spPr>
            <a:xfrm>
              <a:off x="762000" y="457200"/>
              <a:ext cx="7239000" cy="5638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Box 40"/>
            <p:cNvSpPr txBox="1">
              <a:spLocks noChangeArrowheads="1"/>
            </p:cNvSpPr>
            <p:nvPr/>
          </p:nvSpPr>
          <p:spPr bwMode="auto">
            <a:xfrm>
              <a:off x="2286000" y="2263170"/>
              <a:ext cx="4343400" cy="1569660"/>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ltLang="en-US" sz="4800" b="1" dirty="0"/>
                <a:t>10 minutes to identification</a:t>
              </a:r>
            </a:p>
          </p:txBody>
        </p:sp>
      </p:grpSp>
    </p:spTree>
    <p:extLst>
      <p:ext uri="{BB962C8B-B14F-4D97-AF65-F5344CB8AC3E}">
        <p14:creationId xmlns:p14="http://schemas.microsoft.com/office/powerpoint/2010/main" val="123172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762000"/>
            <a:ext cx="7827962" cy="685800"/>
          </a:xfrm>
        </p:spPr>
        <p:txBody>
          <a:bodyPr/>
          <a:lstStyle/>
          <a:p>
            <a:r>
              <a:rPr lang="en-US" dirty="0" smtClean="0"/>
              <a:t>MALDI-TOF for GN Organism Identification (MCF Data)</a:t>
            </a:r>
            <a:endParaRPr lang="en-US" dirty="0"/>
          </a:p>
        </p:txBody>
      </p:sp>
      <p:sp>
        <p:nvSpPr>
          <p:cNvPr id="3" name="Content Placeholder 2"/>
          <p:cNvSpPr>
            <a:spLocks noGrp="1"/>
          </p:cNvSpPr>
          <p:nvPr>
            <p:ph idx="4294967295"/>
          </p:nvPr>
        </p:nvSpPr>
        <p:spPr>
          <a:xfrm>
            <a:off x="762000" y="1600200"/>
            <a:ext cx="7772400" cy="4038600"/>
          </a:xfrm>
        </p:spPr>
        <p:txBody>
          <a:bodyPr/>
          <a:lstStyle/>
          <a:p>
            <a:pPr lvl="0"/>
            <a:r>
              <a:rPr lang="en-US" dirty="0" smtClean="0"/>
              <a:t>Reference: </a:t>
            </a:r>
            <a:r>
              <a:rPr lang="en-US" dirty="0" err="1" smtClean="0"/>
              <a:t>MicroScan</a:t>
            </a:r>
            <a:r>
              <a:rPr lang="en-US" dirty="0" smtClean="0"/>
              <a:t> and 16sRNA</a:t>
            </a:r>
          </a:p>
          <a:p>
            <a:pPr lvl="0"/>
            <a:r>
              <a:rPr lang="en-US" dirty="0" smtClean="0"/>
              <a:t>Intra and Inter-assay</a:t>
            </a:r>
            <a:r>
              <a:rPr lang="en-US" baseline="0" dirty="0" smtClean="0"/>
              <a:t> p</a:t>
            </a:r>
            <a:r>
              <a:rPr lang="en-US" dirty="0" smtClean="0"/>
              <a:t>recision 100%</a:t>
            </a:r>
          </a:p>
          <a:p>
            <a:pPr lvl="0"/>
            <a:r>
              <a:rPr lang="en-US" dirty="0" smtClean="0"/>
              <a:t>Accuracy: 98.2% (267/272)</a:t>
            </a:r>
          </a:p>
          <a:p>
            <a:pPr lvl="1"/>
            <a:r>
              <a:rPr lang="en-US" dirty="0" smtClean="0"/>
              <a:t>IVD isolates (MS): </a:t>
            </a:r>
            <a:r>
              <a:rPr lang="en-US" dirty="0"/>
              <a:t>96.9%  (124/128) </a:t>
            </a:r>
            <a:endParaRPr lang="en-US" dirty="0" smtClean="0"/>
          </a:p>
          <a:p>
            <a:pPr lvl="1"/>
            <a:r>
              <a:rPr lang="en-US" dirty="0" smtClean="0"/>
              <a:t>“Community” isolates (16S): </a:t>
            </a:r>
            <a:r>
              <a:rPr lang="en-US" dirty="0"/>
              <a:t>99.3% (143/144) </a:t>
            </a:r>
            <a:endParaRPr lang="en-US" dirty="0" smtClean="0"/>
          </a:p>
          <a:p>
            <a:pPr lvl="1"/>
            <a:r>
              <a:rPr lang="en-US" dirty="0" err="1" smtClean="0"/>
              <a:t>Discrepants</a:t>
            </a:r>
            <a:r>
              <a:rPr lang="en-US" dirty="0" smtClean="0"/>
              <a:t> due to limitations in Bruker database (IVD version 1.0)</a:t>
            </a:r>
            <a:br>
              <a:rPr lang="en-US" dirty="0" smtClean="0"/>
            </a:br>
            <a:endParaRPr lang="en-US" dirty="0"/>
          </a:p>
        </p:txBody>
      </p:sp>
    </p:spTree>
    <p:extLst>
      <p:ext uri="{BB962C8B-B14F-4D97-AF65-F5344CB8AC3E}">
        <p14:creationId xmlns:p14="http://schemas.microsoft.com/office/powerpoint/2010/main" val="70982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MALDI-TOF Gram</a:t>
            </a:r>
            <a:r>
              <a:rPr lang="en-US" baseline="0" dirty="0" smtClean="0"/>
              <a:t> Negative Discrepant Isolates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1515301"/>
              </p:ext>
            </p:extLst>
          </p:nvPr>
        </p:nvGraphicFramePr>
        <p:xfrm>
          <a:off x="304800" y="1524000"/>
          <a:ext cx="8458200" cy="4445000"/>
        </p:xfrm>
        <a:graphic>
          <a:graphicData uri="http://schemas.openxmlformats.org/drawingml/2006/table">
            <a:tbl>
              <a:tblPr firstRow="1" bandRow="1">
                <a:tableStyleId>{5C22544A-7EE6-4342-B048-85BDC9FD1C3A}</a:tableStyleId>
              </a:tblPr>
              <a:tblGrid>
                <a:gridCol w="2819400"/>
                <a:gridCol w="2819400"/>
                <a:gridCol w="2819400"/>
              </a:tblGrid>
              <a:tr h="370840">
                <a:tc>
                  <a:txBody>
                    <a:bodyPr/>
                    <a:lstStyle/>
                    <a:p>
                      <a:pPr algn="ctr" fontAlgn="b"/>
                      <a:r>
                        <a:rPr lang="en-US" sz="2200" b="0" i="0" u="none" strike="noStrike" dirty="0">
                          <a:solidFill>
                            <a:srgbClr val="000000"/>
                          </a:solidFill>
                          <a:effectLst/>
                          <a:latin typeface="Arial"/>
                        </a:rPr>
                        <a:t>MALDI-TOF</a:t>
                      </a:r>
                    </a:p>
                  </a:txBody>
                  <a:tcPr marL="7620" marR="7620" marT="7620" marB="0" anchor="b"/>
                </a:tc>
                <a:tc>
                  <a:txBody>
                    <a:bodyPr/>
                    <a:lstStyle/>
                    <a:p>
                      <a:pPr algn="ctr" fontAlgn="b"/>
                      <a:r>
                        <a:rPr lang="en-US" sz="2200" b="0" i="0" u="none" strike="noStrike" dirty="0">
                          <a:solidFill>
                            <a:srgbClr val="000000"/>
                          </a:solidFill>
                          <a:effectLst/>
                          <a:latin typeface="Arial"/>
                        </a:rPr>
                        <a:t>Microscan</a:t>
                      </a:r>
                    </a:p>
                  </a:txBody>
                  <a:tcPr marL="7620" marR="7620" marT="7620" marB="0" anchor="b"/>
                </a:tc>
                <a:tc>
                  <a:txBody>
                    <a:bodyPr/>
                    <a:lstStyle/>
                    <a:p>
                      <a:pPr algn="ctr" fontAlgn="b"/>
                      <a:r>
                        <a:rPr lang="en-US" sz="2200" b="0" i="0" u="none" strike="noStrike" dirty="0">
                          <a:solidFill>
                            <a:srgbClr val="000000"/>
                          </a:solidFill>
                          <a:effectLst/>
                          <a:latin typeface="Arial"/>
                        </a:rPr>
                        <a:t>16S RNA</a:t>
                      </a:r>
                    </a:p>
                  </a:txBody>
                  <a:tcPr marL="7620" marR="7620" marT="7620" marB="0" anchor="b"/>
                </a:tc>
              </a:tr>
              <a:tr h="370840">
                <a:tc>
                  <a:txBody>
                    <a:bodyPr/>
                    <a:lstStyle/>
                    <a:p>
                      <a:pPr algn="ctr" fontAlgn="ctr"/>
                      <a:r>
                        <a:rPr lang="en-US" sz="2000" b="0" i="1" u="none" strike="noStrike" dirty="0">
                          <a:solidFill>
                            <a:srgbClr val="000000"/>
                          </a:solidFill>
                          <a:effectLst/>
                          <a:latin typeface="Verdana"/>
                        </a:rPr>
                        <a:t>Burkholderia </a:t>
                      </a:r>
                      <a:r>
                        <a:rPr lang="en-US" sz="2000" b="0" i="1" u="none" strike="noStrike" dirty="0" err="1">
                          <a:solidFill>
                            <a:srgbClr val="000000"/>
                          </a:solidFill>
                          <a:effectLst/>
                          <a:latin typeface="Verdana"/>
                        </a:rPr>
                        <a:t>fungorum</a:t>
                      </a:r>
                      <a:endParaRPr lang="en-US" sz="2000" b="0" i="1" u="none" strike="noStrike" dirty="0">
                        <a:solidFill>
                          <a:srgbClr val="000000"/>
                        </a:solidFill>
                        <a:effectLst/>
                        <a:latin typeface="Verdana"/>
                      </a:endParaRPr>
                    </a:p>
                  </a:txBody>
                  <a:tcPr marL="7620" marR="7620" marT="7620" marB="0" anchor="ctr"/>
                </a:tc>
                <a:tc>
                  <a:txBody>
                    <a:bodyPr/>
                    <a:lstStyle/>
                    <a:p>
                      <a:pPr algn="ctr" fontAlgn="ctr"/>
                      <a:r>
                        <a:rPr lang="en-US" sz="2000" b="0" i="1" u="none" strike="noStrike" dirty="0">
                          <a:solidFill>
                            <a:srgbClr val="000000"/>
                          </a:solidFill>
                          <a:effectLst/>
                          <a:latin typeface="Verdana"/>
                        </a:rPr>
                        <a:t>Burkholderia cepacia</a:t>
                      </a:r>
                    </a:p>
                  </a:txBody>
                  <a:tcPr marL="7620" marR="7620" marT="7620" marB="0" anchor="ctr"/>
                </a:tc>
                <a:tc>
                  <a:txBody>
                    <a:bodyPr/>
                    <a:lstStyle/>
                    <a:p>
                      <a:pPr algn="ctr" fontAlgn="ctr"/>
                      <a:r>
                        <a:rPr lang="en-US" sz="2000" b="0" i="1" u="none" strike="noStrike" dirty="0">
                          <a:solidFill>
                            <a:srgbClr val="000000"/>
                          </a:solidFill>
                          <a:effectLst/>
                          <a:latin typeface="Verdana"/>
                        </a:rPr>
                        <a:t> </a:t>
                      </a:r>
                    </a:p>
                  </a:txBody>
                  <a:tcPr marL="7620" marR="7620" marT="7620" marB="0" anchor="ctr"/>
                </a:tc>
              </a:tr>
              <a:tr h="370840">
                <a:tc>
                  <a:txBody>
                    <a:bodyPr/>
                    <a:lstStyle/>
                    <a:p>
                      <a:pPr algn="ctr" fontAlgn="ctr"/>
                      <a:r>
                        <a:rPr lang="en-US" sz="2000" b="0" i="1" u="none" strike="noStrike" dirty="0">
                          <a:solidFill>
                            <a:srgbClr val="000000"/>
                          </a:solidFill>
                          <a:effectLst/>
                          <a:latin typeface="Verdana"/>
                        </a:rPr>
                        <a:t>Aeromonas veronii</a:t>
                      </a:r>
                    </a:p>
                  </a:txBody>
                  <a:tcPr marL="7620" marR="7620" marT="7620" marB="0" anchor="ctr"/>
                </a:tc>
                <a:tc>
                  <a:txBody>
                    <a:bodyPr/>
                    <a:lstStyle/>
                    <a:p>
                      <a:pPr algn="ctr" fontAlgn="ctr"/>
                      <a:r>
                        <a:rPr lang="en-US" sz="2000" b="0" i="1" u="none" strike="noStrike" dirty="0">
                          <a:solidFill>
                            <a:srgbClr val="000000"/>
                          </a:solidFill>
                          <a:effectLst/>
                          <a:latin typeface="Verdana"/>
                        </a:rPr>
                        <a:t>Aeromonas hydrophilia group</a:t>
                      </a:r>
                    </a:p>
                  </a:txBody>
                  <a:tcPr marL="7620" marR="7620" marT="7620" marB="0" anchor="ctr"/>
                </a:tc>
                <a:tc>
                  <a:txBody>
                    <a:bodyPr/>
                    <a:lstStyle/>
                    <a:p>
                      <a:pPr algn="ctr" fontAlgn="ctr"/>
                      <a:r>
                        <a:rPr lang="en-US" sz="2000" b="0" i="1" u="none" strike="noStrike">
                          <a:solidFill>
                            <a:srgbClr val="000000"/>
                          </a:solidFill>
                          <a:effectLst/>
                          <a:latin typeface="Arial"/>
                        </a:rPr>
                        <a:t> </a:t>
                      </a:r>
                    </a:p>
                  </a:txBody>
                  <a:tcPr marL="7620" marR="7620" marT="7620" marB="0" anchor="ctr"/>
                </a:tc>
              </a:tr>
              <a:tr h="370840">
                <a:tc>
                  <a:txBody>
                    <a:bodyPr/>
                    <a:lstStyle/>
                    <a:p>
                      <a:pPr algn="ctr" fontAlgn="ctr"/>
                      <a:r>
                        <a:rPr lang="en-US" sz="2000" b="0" i="1" u="none" strike="noStrike" dirty="0">
                          <a:solidFill>
                            <a:srgbClr val="000000"/>
                          </a:solidFill>
                          <a:effectLst/>
                          <a:latin typeface="Verdana"/>
                        </a:rPr>
                        <a:t>Burkholderia cenocepacia</a:t>
                      </a:r>
                    </a:p>
                  </a:txBody>
                  <a:tcPr marL="7620" marR="7620" marT="7620" marB="0" anchor="ctr"/>
                </a:tc>
                <a:tc>
                  <a:txBody>
                    <a:bodyPr/>
                    <a:lstStyle/>
                    <a:p>
                      <a:pPr algn="ctr" fontAlgn="ctr"/>
                      <a:r>
                        <a:rPr lang="en-US" sz="2000" b="0" i="1" u="none" strike="noStrike" dirty="0">
                          <a:solidFill>
                            <a:srgbClr val="000000"/>
                          </a:solidFill>
                          <a:effectLst/>
                          <a:latin typeface="Verdana"/>
                        </a:rPr>
                        <a:t>Burkholderia cepacia</a:t>
                      </a:r>
                    </a:p>
                  </a:txBody>
                  <a:tcPr marL="7620" marR="7620" marT="7620" marB="0" anchor="ctr"/>
                </a:tc>
                <a:tc>
                  <a:txBody>
                    <a:bodyPr/>
                    <a:lstStyle/>
                    <a:p>
                      <a:pPr algn="ctr" fontAlgn="ctr"/>
                      <a:r>
                        <a:rPr lang="en-US" sz="2000" b="0" i="1" u="none" strike="noStrike" dirty="0">
                          <a:solidFill>
                            <a:srgbClr val="000000"/>
                          </a:solidFill>
                          <a:effectLst/>
                          <a:latin typeface="Arial"/>
                        </a:rPr>
                        <a:t> </a:t>
                      </a:r>
                    </a:p>
                  </a:txBody>
                  <a:tcPr marL="7620" marR="7620" marT="7620" marB="0" anchor="ctr"/>
                </a:tc>
              </a:tr>
              <a:tr h="370840">
                <a:tc>
                  <a:txBody>
                    <a:bodyPr/>
                    <a:lstStyle/>
                    <a:p>
                      <a:pPr algn="ctr" fontAlgn="ctr"/>
                      <a:r>
                        <a:rPr lang="en-US" sz="2000" b="0" i="1" u="none" strike="noStrike">
                          <a:solidFill>
                            <a:srgbClr val="000000"/>
                          </a:solidFill>
                          <a:effectLst/>
                          <a:latin typeface="Verdana"/>
                        </a:rPr>
                        <a:t>Providencia rettgeri</a:t>
                      </a:r>
                    </a:p>
                  </a:txBody>
                  <a:tcPr marL="7620" marR="7620" marT="7620" marB="0" anchor="ctr"/>
                </a:tc>
                <a:tc>
                  <a:txBody>
                    <a:bodyPr/>
                    <a:lstStyle/>
                    <a:p>
                      <a:pPr algn="ctr" fontAlgn="ctr"/>
                      <a:r>
                        <a:rPr lang="en-US" sz="2000" b="0" i="1" u="none" strike="noStrike" dirty="0">
                          <a:solidFill>
                            <a:srgbClr val="000000"/>
                          </a:solidFill>
                          <a:effectLst/>
                          <a:latin typeface="Arial"/>
                        </a:rPr>
                        <a:t> </a:t>
                      </a:r>
                    </a:p>
                  </a:txBody>
                  <a:tcPr marL="7620" marR="7620" marT="7620" marB="0" anchor="ctr"/>
                </a:tc>
                <a:tc>
                  <a:txBody>
                    <a:bodyPr/>
                    <a:lstStyle/>
                    <a:p>
                      <a:pPr algn="ctr" fontAlgn="ctr"/>
                      <a:r>
                        <a:rPr lang="en-US" sz="2000" b="0" i="1" u="none" strike="noStrike">
                          <a:solidFill>
                            <a:srgbClr val="000000"/>
                          </a:solidFill>
                          <a:effectLst/>
                          <a:latin typeface="Verdana"/>
                        </a:rPr>
                        <a:t>Providencia stuartii</a:t>
                      </a:r>
                    </a:p>
                  </a:txBody>
                  <a:tcPr marL="7620" marR="7620" marT="7620" marB="0" anchor="ctr"/>
                </a:tc>
              </a:tr>
              <a:tr h="370840">
                <a:tc>
                  <a:txBody>
                    <a:bodyPr/>
                    <a:lstStyle/>
                    <a:p>
                      <a:pPr algn="ctr" fontAlgn="ctr"/>
                      <a:r>
                        <a:rPr lang="en-US" sz="2000" b="0" i="1" u="none" strike="noStrike">
                          <a:solidFill>
                            <a:srgbClr val="000000"/>
                          </a:solidFill>
                          <a:effectLst/>
                          <a:latin typeface="Verdana"/>
                        </a:rPr>
                        <a:t>Pseudomonas alcaliphila </a:t>
                      </a:r>
                    </a:p>
                  </a:txBody>
                  <a:tcPr marL="7620" marR="7620" marT="7620" marB="0" anchor="ctr"/>
                </a:tc>
                <a:tc>
                  <a:txBody>
                    <a:bodyPr/>
                    <a:lstStyle/>
                    <a:p>
                      <a:pPr algn="ctr" fontAlgn="ctr"/>
                      <a:r>
                        <a:rPr lang="en-US" sz="2000" b="0" i="1" u="none" strike="noStrike" dirty="0">
                          <a:solidFill>
                            <a:srgbClr val="000000"/>
                          </a:solidFill>
                          <a:effectLst/>
                          <a:latin typeface="Arial"/>
                        </a:rPr>
                        <a:t> </a:t>
                      </a:r>
                    </a:p>
                  </a:txBody>
                  <a:tcPr marL="7620" marR="7620" marT="7620" marB="0" anchor="ctr"/>
                </a:tc>
                <a:tc>
                  <a:txBody>
                    <a:bodyPr/>
                    <a:lstStyle/>
                    <a:p>
                      <a:pPr algn="ctr" fontAlgn="ctr"/>
                      <a:r>
                        <a:rPr lang="en-US" sz="2000" b="0" i="1" u="none" strike="noStrike" dirty="0">
                          <a:solidFill>
                            <a:srgbClr val="000000"/>
                          </a:solidFill>
                          <a:effectLst/>
                          <a:latin typeface="Verdana"/>
                        </a:rPr>
                        <a:t>Pseudomonas pseudoalcaligenes</a:t>
                      </a:r>
                    </a:p>
                  </a:txBody>
                  <a:tcPr marL="7620" marR="7620" marT="7620" marB="0" anchor="ctr"/>
                </a:tc>
              </a:tr>
              <a:tr h="370840">
                <a:tc>
                  <a:txBody>
                    <a:bodyPr/>
                    <a:lstStyle/>
                    <a:p>
                      <a:pPr algn="ctr" fontAlgn="ctr"/>
                      <a:r>
                        <a:rPr lang="en-US" sz="2000" b="0" i="1" u="none" strike="noStrike">
                          <a:solidFill>
                            <a:srgbClr val="000000"/>
                          </a:solidFill>
                          <a:effectLst/>
                          <a:latin typeface="Verdana"/>
                        </a:rPr>
                        <a:t>Raoultella planticola</a:t>
                      </a:r>
                    </a:p>
                  </a:txBody>
                  <a:tcPr marL="7620" marR="7620" marT="7620" marB="0" anchor="ctr"/>
                </a:tc>
                <a:tc>
                  <a:txBody>
                    <a:bodyPr/>
                    <a:lstStyle/>
                    <a:p>
                      <a:pPr algn="ctr" fontAlgn="ctr"/>
                      <a:r>
                        <a:rPr lang="en-US" sz="2000" b="0" i="1" u="none" strike="noStrike" dirty="0">
                          <a:solidFill>
                            <a:srgbClr val="000000"/>
                          </a:solidFill>
                          <a:effectLst/>
                          <a:latin typeface="Arial"/>
                        </a:rPr>
                        <a:t> </a:t>
                      </a:r>
                    </a:p>
                  </a:txBody>
                  <a:tcPr marL="7620" marR="7620" marT="7620" marB="0" anchor="ctr"/>
                </a:tc>
                <a:tc>
                  <a:txBody>
                    <a:bodyPr/>
                    <a:lstStyle/>
                    <a:p>
                      <a:pPr algn="ctr" fontAlgn="ctr"/>
                      <a:r>
                        <a:rPr lang="en-US" sz="2000" b="0" i="1" u="none" strike="noStrike" dirty="0" err="1">
                          <a:solidFill>
                            <a:srgbClr val="000000"/>
                          </a:solidFill>
                          <a:effectLst/>
                          <a:latin typeface="Verdana"/>
                        </a:rPr>
                        <a:t>Raoultella</a:t>
                      </a:r>
                      <a:r>
                        <a:rPr lang="en-US" sz="2000" b="0" i="1" u="none" strike="noStrike" dirty="0">
                          <a:solidFill>
                            <a:srgbClr val="000000"/>
                          </a:solidFill>
                          <a:effectLst/>
                          <a:latin typeface="Verdana"/>
                        </a:rPr>
                        <a:t> </a:t>
                      </a:r>
                      <a:r>
                        <a:rPr lang="en-US" sz="2000" b="0" i="1" u="none" strike="noStrike" dirty="0" err="1">
                          <a:solidFill>
                            <a:srgbClr val="000000"/>
                          </a:solidFill>
                          <a:effectLst/>
                          <a:latin typeface="Verdana"/>
                        </a:rPr>
                        <a:t>ornithinolytica</a:t>
                      </a:r>
                      <a:endParaRPr lang="en-US" sz="2000" b="0" i="1" u="none" strike="noStrike" dirty="0">
                        <a:solidFill>
                          <a:srgbClr val="000000"/>
                        </a:solidFill>
                        <a:effectLst/>
                        <a:latin typeface="Verdana"/>
                      </a:endParaRPr>
                    </a:p>
                  </a:txBody>
                  <a:tcPr marL="7620" marR="7620" marT="7620" marB="0" anchor="ctr"/>
                </a:tc>
              </a:tr>
              <a:tr h="370840">
                <a:tc>
                  <a:txBody>
                    <a:bodyPr/>
                    <a:lstStyle/>
                    <a:p>
                      <a:pPr algn="ctr" fontAlgn="ctr"/>
                      <a:r>
                        <a:rPr lang="en-US" sz="2000" b="0" i="1" u="none" strike="noStrike">
                          <a:solidFill>
                            <a:srgbClr val="000000"/>
                          </a:solidFill>
                          <a:effectLst/>
                          <a:latin typeface="Verdana"/>
                        </a:rPr>
                        <a:t>Pseudomonas alcaliphila</a:t>
                      </a:r>
                    </a:p>
                  </a:txBody>
                  <a:tcPr marL="7620" marR="7620" marT="7620" marB="0" anchor="ctr"/>
                </a:tc>
                <a:tc>
                  <a:txBody>
                    <a:bodyPr/>
                    <a:lstStyle/>
                    <a:p>
                      <a:pPr algn="ctr" fontAlgn="ctr"/>
                      <a:r>
                        <a:rPr lang="en-US" sz="2000" b="0" i="1" u="none" strike="noStrike">
                          <a:solidFill>
                            <a:srgbClr val="000000"/>
                          </a:solidFill>
                          <a:effectLst/>
                          <a:latin typeface="Arial"/>
                        </a:rPr>
                        <a:t> </a:t>
                      </a:r>
                    </a:p>
                  </a:txBody>
                  <a:tcPr marL="7620" marR="7620" marT="7620" marB="0" anchor="ctr"/>
                </a:tc>
                <a:tc>
                  <a:txBody>
                    <a:bodyPr/>
                    <a:lstStyle/>
                    <a:p>
                      <a:pPr algn="ctr" fontAlgn="ctr"/>
                      <a:r>
                        <a:rPr lang="en-US" sz="2000" b="0" i="1" u="none" strike="noStrike" dirty="0">
                          <a:solidFill>
                            <a:srgbClr val="000000"/>
                          </a:solidFill>
                          <a:effectLst/>
                          <a:latin typeface="Verdana"/>
                        </a:rPr>
                        <a:t>Pseudomonas </a:t>
                      </a:r>
                      <a:r>
                        <a:rPr lang="en-US" sz="2000" b="0" i="1" u="none" strike="noStrike" dirty="0" err="1">
                          <a:solidFill>
                            <a:srgbClr val="000000"/>
                          </a:solidFill>
                          <a:effectLst/>
                          <a:latin typeface="Verdana"/>
                        </a:rPr>
                        <a:t>oleovorans</a:t>
                      </a:r>
                      <a:endParaRPr lang="en-US" sz="2000" b="0" i="1" u="none" strike="noStrike" dirty="0">
                        <a:solidFill>
                          <a:srgbClr val="000000"/>
                        </a:solidFill>
                        <a:effectLst/>
                        <a:latin typeface="Verdana"/>
                      </a:endParaRPr>
                    </a:p>
                  </a:txBody>
                  <a:tcPr marL="7620" marR="7620" marT="7620" marB="0" anchor="ctr"/>
                </a:tc>
              </a:tr>
            </a:tbl>
          </a:graphicData>
        </a:graphic>
      </p:graphicFrame>
    </p:spTree>
    <p:extLst>
      <p:ext uri="{BB962C8B-B14F-4D97-AF65-F5344CB8AC3E}">
        <p14:creationId xmlns:p14="http://schemas.microsoft.com/office/powerpoint/2010/main" val="2305321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3400" y="228600"/>
            <a:ext cx="7827962" cy="990600"/>
          </a:xfrm>
        </p:spPr>
        <p:txBody>
          <a:bodyPr/>
          <a:lstStyle/>
          <a:p>
            <a:r>
              <a:rPr lang="en-US" dirty="0" smtClean="0"/>
              <a:t>MALDI-TOF for GN Organism Identification (MCF Data)</a:t>
            </a:r>
            <a:endParaRPr lang="en-US" dirty="0"/>
          </a:p>
        </p:txBody>
      </p:sp>
      <p:sp>
        <p:nvSpPr>
          <p:cNvPr id="3" name="Content Placeholder 2"/>
          <p:cNvSpPr>
            <a:spLocks noGrp="1"/>
          </p:cNvSpPr>
          <p:nvPr>
            <p:ph idx="4294967295"/>
          </p:nvPr>
        </p:nvSpPr>
        <p:spPr>
          <a:xfrm>
            <a:off x="381000" y="1219200"/>
            <a:ext cx="8610600" cy="5410200"/>
          </a:xfrm>
        </p:spPr>
        <p:txBody>
          <a:bodyPr/>
          <a:lstStyle/>
          <a:p>
            <a:pPr lvl="0"/>
            <a:r>
              <a:rPr lang="en-US" dirty="0" smtClean="0">
                <a:solidFill>
                  <a:schemeClr val="tx1">
                    <a:lumMod val="65000"/>
                  </a:schemeClr>
                </a:solidFill>
              </a:rPr>
              <a:t>Intra and Inter-assay</a:t>
            </a:r>
            <a:r>
              <a:rPr lang="en-US" baseline="0" dirty="0" smtClean="0">
                <a:solidFill>
                  <a:schemeClr val="tx1">
                    <a:lumMod val="65000"/>
                  </a:schemeClr>
                </a:solidFill>
              </a:rPr>
              <a:t> p</a:t>
            </a:r>
            <a:r>
              <a:rPr lang="en-US" dirty="0" smtClean="0">
                <a:solidFill>
                  <a:schemeClr val="tx1">
                    <a:lumMod val="65000"/>
                  </a:schemeClr>
                </a:solidFill>
              </a:rPr>
              <a:t>recision 100%</a:t>
            </a:r>
          </a:p>
          <a:p>
            <a:pPr lvl="0"/>
            <a:r>
              <a:rPr lang="en-US" dirty="0" smtClean="0">
                <a:solidFill>
                  <a:schemeClr val="tx1">
                    <a:lumMod val="65000"/>
                  </a:schemeClr>
                </a:solidFill>
              </a:rPr>
              <a:t>Accuracy: 98.2% (267/272)</a:t>
            </a:r>
          </a:p>
          <a:p>
            <a:pPr lvl="1"/>
            <a:r>
              <a:rPr lang="en-US" dirty="0" smtClean="0">
                <a:solidFill>
                  <a:schemeClr val="tx1">
                    <a:lumMod val="65000"/>
                  </a:schemeClr>
                </a:solidFill>
              </a:rPr>
              <a:t>IVD isolates (MS): </a:t>
            </a:r>
            <a:r>
              <a:rPr lang="en-US" dirty="0">
                <a:solidFill>
                  <a:schemeClr val="tx1">
                    <a:lumMod val="65000"/>
                  </a:schemeClr>
                </a:solidFill>
              </a:rPr>
              <a:t>96.9%  (124/128) </a:t>
            </a:r>
            <a:endParaRPr lang="en-US" dirty="0" smtClean="0">
              <a:solidFill>
                <a:schemeClr val="tx1">
                  <a:lumMod val="65000"/>
                </a:schemeClr>
              </a:solidFill>
            </a:endParaRPr>
          </a:p>
          <a:p>
            <a:pPr lvl="1"/>
            <a:r>
              <a:rPr lang="en-US" dirty="0" smtClean="0">
                <a:solidFill>
                  <a:schemeClr val="tx1">
                    <a:lumMod val="65000"/>
                  </a:schemeClr>
                </a:solidFill>
              </a:rPr>
              <a:t>“Community” isolates (16S): </a:t>
            </a:r>
            <a:r>
              <a:rPr lang="en-US" dirty="0">
                <a:solidFill>
                  <a:schemeClr val="tx1">
                    <a:lumMod val="65000"/>
                  </a:schemeClr>
                </a:solidFill>
              </a:rPr>
              <a:t>99.3% (143/144) </a:t>
            </a:r>
            <a:endParaRPr lang="en-US" dirty="0" smtClean="0">
              <a:solidFill>
                <a:schemeClr val="tx1">
                  <a:lumMod val="65000"/>
                </a:schemeClr>
              </a:solidFill>
            </a:endParaRPr>
          </a:p>
          <a:p>
            <a:pPr lvl="1"/>
            <a:r>
              <a:rPr lang="en-US" dirty="0" err="1" smtClean="0">
                <a:solidFill>
                  <a:schemeClr val="tx1">
                    <a:lumMod val="65000"/>
                  </a:schemeClr>
                </a:solidFill>
              </a:rPr>
              <a:t>Discrepants</a:t>
            </a:r>
            <a:r>
              <a:rPr lang="en-US" dirty="0" smtClean="0">
                <a:solidFill>
                  <a:schemeClr val="tx1">
                    <a:lumMod val="65000"/>
                  </a:schemeClr>
                </a:solidFill>
              </a:rPr>
              <a:t> due to limitations in Bruker database</a:t>
            </a:r>
          </a:p>
          <a:p>
            <a:pPr rtl="0" eaLnBrk="1" latinLnBrk="0" hangingPunct="1"/>
            <a:r>
              <a:rPr lang="en-US" u="none" kern="1200" dirty="0" smtClean="0">
                <a:solidFill>
                  <a:schemeClr val="tx1"/>
                </a:solidFill>
                <a:effectLst/>
              </a:rPr>
              <a:t>Turnaround time to ID</a:t>
            </a:r>
            <a:endParaRPr lang="en-US" u="none" dirty="0" smtClean="0">
              <a:effectLst/>
            </a:endParaRPr>
          </a:p>
          <a:p>
            <a:pPr lvl="1" rtl="0" eaLnBrk="1" latinLnBrk="0" hangingPunct="1"/>
            <a:r>
              <a:rPr lang="en-US" kern="1200" dirty="0" smtClean="0">
                <a:solidFill>
                  <a:schemeClr val="tx1"/>
                </a:solidFill>
                <a:effectLst/>
              </a:rPr>
              <a:t>Microscan: 18 hours/panel</a:t>
            </a:r>
            <a:endParaRPr lang="en-US" dirty="0" smtClean="0">
              <a:effectLst/>
            </a:endParaRPr>
          </a:p>
          <a:p>
            <a:pPr lvl="1" rtl="0" eaLnBrk="1" latinLnBrk="0" hangingPunct="1"/>
            <a:r>
              <a:rPr lang="en-US" kern="1200" dirty="0" smtClean="0">
                <a:solidFill>
                  <a:schemeClr val="tx1"/>
                </a:solidFill>
                <a:effectLst/>
              </a:rPr>
              <a:t>MALDI-TOF: 45 minutes/isolate (includes extraction)</a:t>
            </a:r>
            <a:r>
              <a:rPr lang="en-US" dirty="0" smtClean="0"/>
              <a:t/>
            </a:r>
            <a:br>
              <a:rPr lang="en-US" dirty="0" smtClean="0"/>
            </a:br>
            <a:endParaRPr lang="en-US" dirty="0"/>
          </a:p>
        </p:txBody>
      </p:sp>
      <p:sp>
        <p:nvSpPr>
          <p:cNvPr id="7" name="TextBox 6"/>
          <p:cNvSpPr txBox="1"/>
          <p:nvPr/>
        </p:nvSpPr>
        <p:spPr>
          <a:xfrm>
            <a:off x="6172200" y="3657600"/>
            <a:ext cx="2819400" cy="646331"/>
          </a:xfrm>
          <a:prstGeom prst="rect">
            <a:avLst/>
          </a:prstGeom>
          <a:noFill/>
        </p:spPr>
        <p:txBody>
          <a:bodyPr wrap="square" rtlCol="0">
            <a:spAutoFit/>
          </a:bodyPr>
          <a:lstStyle/>
          <a:p>
            <a:pPr algn="ctr"/>
            <a:r>
              <a:rPr lang="en-US" dirty="0"/>
              <a:t/>
            </a:r>
            <a:br>
              <a:rPr lang="en-US" dirty="0"/>
            </a:br>
            <a:endParaRPr lang="en-US" dirty="0"/>
          </a:p>
        </p:txBody>
      </p:sp>
    </p:spTree>
    <p:extLst>
      <p:ext uri="{BB962C8B-B14F-4D97-AF65-F5344CB8AC3E}">
        <p14:creationId xmlns:p14="http://schemas.microsoft.com/office/powerpoint/2010/main" val="34325641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159774"/>
            <a:ext cx="7827264" cy="533400"/>
          </a:xfrm>
        </p:spPr>
        <p:txBody>
          <a:bodyPr/>
          <a:lstStyle/>
          <a:p>
            <a:r>
              <a:rPr lang="en-US" dirty="0" smtClean="0"/>
              <a:t>MALDI-TOF</a:t>
            </a:r>
            <a:r>
              <a:rPr lang="en-US" baseline="0" dirty="0" smtClean="0"/>
              <a:t> for Gram Positives</a:t>
            </a:r>
            <a:endParaRPr lang="en-US" dirty="0"/>
          </a:p>
        </p:txBody>
      </p:sp>
      <p:sp>
        <p:nvSpPr>
          <p:cNvPr id="3" name="Content Placeholder 2"/>
          <p:cNvSpPr>
            <a:spLocks noGrp="1"/>
          </p:cNvSpPr>
          <p:nvPr>
            <p:ph idx="1"/>
          </p:nvPr>
        </p:nvSpPr>
        <p:spPr>
          <a:xfrm>
            <a:off x="304800" y="528484"/>
            <a:ext cx="7827264" cy="5491316"/>
          </a:xfrm>
        </p:spPr>
        <p:txBody>
          <a:bodyPr/>
          <a:lstStyle/>
          <a:p>
            <a:r>
              <a:rPr lang="en-US" dirty="0" smtClean="0"/>
              <a:t>Thick</a:t>
            </a:r>
            <a:r>
              <a:rPr lang="en-US" baseline="0" dirty="0" smtClean="0"/>
              <a:t> </a:t>
            </a:r>
            <a:r>
              <a:rPr lang="en-US" baseline="0" dirty="0" err="1" smtClean="0"/>
              <a:t>peptoglycan</a:t>
            </a:r>
            <a:r>
              <a:rPr lang="en-US" baseline="0" dirty="0" smtClean="0"/>
              <a:t> layer resists lysis</a:t>
            </a:r>
          </a:p>
          <a:p>
            <a:pPr lvl="1"/>
            <a:r>
              <a:rPr lang="en-US" dirty="0" smtClean="0"/>
              <a:t>Additional</a:t>
            </a:r>
            <a:r>
              <a:rPr lang="en-US" baseline="0" dirty="0" smtClean="0"/>
              <a:t> extraction needed</a:t>
            </a:r>
          </a:p>
          <a:p>
            <a:pPr lvl="1"/>
            <a:r>
              <a:rPr lang="en-US" dirty="0" smtClean="0"/>
              <a:t>Direct colony extraction with formic acid</a:t>
            </a:r>
          </a:p>
          <a:p>
            <a:pPr lvl="0"/>
            <a:r>
              <a:rPr lang="en-US" dirty="0" err="1" smtClean="0"/>
              <a:t>CoNS</a:t>
            </a:r>
            <a:r>
              <a:rPr lang="en-US" dirty="0" smtClean="0"/>
              <a:t> – higher</a:t>
            </a:r>
            <a:r>
              <a:rPr lang="en-US" baseline="0" dirty="0" smtClean="0"/>
              <a:t> level of speciation as compared to phenotypic</a:t>
            </a:r>
            <a:r>
              <a:rPr lang="en-US" dirty="0" smtClean="0"/>
              <a:t> methods</a:t>
            </a:r>
          </a:p>
          <a:p>
            <a:pPr lvl="1"/>
            <a:r>
              <a:rPr lang="en-US" dirty="0"/>
              <a:t>MALDI-TOF </a:t>
            </a:r>
            <a:r>
              <a:rPr lang="en-US" dirty="0" smtClean="0"/>
              <a:t>MS: 93.2%</a:t>
            </a:r>
          </a:p>
          <a:p>
            <a:pPr lvl="1"/>
            <a:r>
              <a:rPr lang="en-US" dirty="0" smtClean="0"/>
              <a:t>Phoenix: 75.6</a:t>
            </a:r>
            <a:r>
              <a:rPr lang="en-US" dirty="0"/>
              <a:t>% </a:t>
            </a:r>
            <a:endParaRPr lang="en-US" dirty="0" smtClean="0"/>
          </a:p>
          <a:p>
            <a:pPr lvl="1"/>
            <a:r>
              <a:rPr lang="en-US" dirty="0" smtClean="0"/>
              <a:t>Vitek -2: </a:t>
            </a:r>
            <a:r>
              <a:rPr lang="en-US" dirty="0"/>
              <a:t>75.2% </a:t>
            </a:r>
            <a:endParaRPr lang="en-US" dirty="0" smtClean="0"/>
          </a:p>
          <a:p>
            <a:pPr lvl="0"/>
            <a:r>
              <a:rPr lang="en-US" dirty="0" smtClean="0"/>
              <a:t>MRSA vs.</a:t>
            </a:r>
            <a:r>
              <a:rPr lang="en-US" baseline="0" dirty="0" smtClean="0"/>
              <a:t> MSSA</a:t>
            </a:r>
          </a:p>
          <a:p>
            <a:pPr lvl="1"/>
            <a:r>
              <a:rPr lang="en-US" dirty="0" smtClean="0"/>
              <a:t>Peak variability among different strain types</a:t>
            </a:r>
          </a:p>
          <a:p>
            <a:pPr lvl="1"/>
            <a:r>
              <a:rPr lang="en-US" dirty="0" smtClean="0"/>
              <a:t>May need database manipulation to group </a:t>
            </a:r>
            <a:r>
              <a:rPr lang="en-US" i="1" dirty="0" smtClean="0"/>
              <a:t>spa </a:t>
            </a:r>
            <a:r>
              <a:rPr lang="en-US" dirty="0" smtClean="0"/>
              <a:t>types</a:t>
            </a:r>
          </a:p>
        </p:txBody>
      </p:sp>
      <p:sp>
        <p:nvSpPr>
          <p:cNvPr id="4" name="TextBox 3"/>
          <p:cNvSpPr txBox="1"/>
          <p:nvPr/>
        </p:nvSpPr>
        <p:spPr>
          <a:xfrm>
            <a:off x="3022600" y="6019799"/>
            <a:ext cx="6096000" cy="1200329"/>
          </a:xfrm>
          <a:prstGeom prst="rect">
            <a:avLst/>
          </a:prstGeom>
          <a:noFill/>
        </p:spPr>
        <p:txBody>
          <a:bodyPr wrap="square" rtlCol="0">
            <a:spAutoFit/>
          </a:bodyPr>
          <a:lstStyle/>
          <a:p>
            <a:r>
              <a:rPr lang="pt-BR" dirty="0"/>
              <a:t>Clark A E et al. </a:t>
            </a:r>
            <a:r>
              <a:rPr lang="pt-BR" dirty="0" err="1"/>
              <a:t>Clin</a:t>
            </a:r>
            <a:r>
              <a:rPr lang="pt-BR" dirty="0"/>
              <a:t>. Microbiol. Rev. </a:t>
            </a:r>
            <a:r>
              <a:rPr lang="pt-BR" dirty="0" smtClean="0"/>
              <a:t>2013;26:547-603</a:t>
            </a:r>
          </a:p>
          <a:p>
            <a:r>
              <a:rPr lang="en-US" dirty="0" err="1"/>
              <a:t>Szabados</a:t>
            </a:r>
            <a:r>
              <a:rPr lang="en-US" dirty="0"/>
              <a:t> F. et al. </a:t>
            </a:r>
            <a:r>
              <a:rPr lang="en-US" dirty="0" smtClean="0"/>
              <a:t>2012. </a:t>
            </a:r>
            <a:r>
              <a:rPr lang="en-US" dirty="0"/>
              <a:t>J Infection. 65: 400-405</a:t>
            </a:r>
            <a:endParaRPr lang="pt-BR" dirty="0" smtClean="0"/>
          </a:p>
          <a:p>
            <a:r>
              <a:rPr lang="pt-BR" b="1" dirty="0" smtClean="0"/>
              <a:t> </a:t>
            </a:r>
            <a:endParaRPr lang="pt-BR" dirty="0"/>
          </a:p>
          <a:p>
            <a:endParaRPr lang="en-US" dirty="0"/>
          </a:p>
        </p:txBody>
      </p:sp>
    </p:spTree>
    <p:extLst>
      <p:ext uri="{BB962C8B-B14F-4D97-AF65-F5344CB8AC3E}">
        <p14:creationId xmlns:p14="http://schemas.microsoft.com/office/powerpoint/2010/main" val="5465773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p:cNvSpPr txBox="1">
            <a:spLocks noGrp="1" noChangeArrowheads="1"/>
          </p:cNvSpPr>
          <p:nvPr/>
        </p:nvSpPr>
        <p:spPr bwMode="auto">
          <a:xfrm>
            <a:off x="7010400" y="6670675"/>
            <a:ext cx="21336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lnSpc>
                <a:spcPct val="90000"/>
              </a:lnSpc>
            </a:pPr>
            <a:r>
              <a:rPr lang="en-US" altLang="en-US" sz="700">
                <a:solidFill>
                  <a:srgbClr val="1D68E0"/>
                </a:solidFill>
              </a:rPr>
              <a:t>©2011 MFMER  |  slide-</a:t>
            </a:r>
            <a:fld id="{A461C5FC-7951-4D9E-8851-A6BFCD7FCC2E}" type="slidenum">
              <a:rPr lang="en-US" altLang="en-US" sz="700">
                <a:solidFill>
                  <a:srgbClr val="1D68E0"/>
                </a:solidFill>
              </a:rPr>
              <a:pPr algn="r" eaLnBrk="1" hangingPunct="1">
                <a:lnSpc>
                  <a:spcPct val="90000"/>
                </a:lnSpc>
              </a:pPr>
              <a:t>17</a:t>
            </a:fld>
            <a:endParaRPr lang="en-US" altLang="en-US" sz="700">
              <a:solidFill>
                <a:srgbClr val="1D68E0"/>
              </a:solidFill>
            </a:endParaRPr>
          </a:p>
        </p:txBody>
      </p:sp>
      <p:sp>
        <p:nvSpPr>
          <p:cNvPr id="64515" name="Title 1"/>
          <p:cNvSpPr>
            <a:spLocks noGrp="1"/>
          </p:cNvSpPr>
          <p:nvPr>
            <p:ph type="title" idx="4294967295"/>
          </p:nvPr>
        </p:nvSpPr>
        <p:spPr>
          <a:xfrm>
            <a:off x="751332" y="0"/>
            <a:ext cx="7827264" cy="1371600"/>
          </a:xfrm>
        </p:spPr>
        <p:txBody>
          <a:bodyPr lIns="91440" rIns="91440" anchor="ctr"/>
          <a:lstStyle/>
          <a:p>
            <a:pPr eaLnBrk="1" hangingPunct="1"/>
            <a:r>
              <a:rPr lang="en-US" altLang="en-US" sz="3600" dirty="0" err="1" smtClean="0"/>
              <a:t>Mis</a:t>
            </a:r>
            <a:r>
              <a:rPr lang="en-US" altLang="en-US" sz="3600" dirty="0" smtClean="0"/>
              <a:t>-identification Can Still Occur!</a:t>
            </a:r>
          </a:p>
        </p:txBody>
      </p:sp>
      <p:sp>
        <p:nvSpPr>
          <p:cNvPr id="64516" name="Content Placeholder 2"/>
          <p:cNvSpPr>
            <a:spLocks noGrp="1"/>
          </p:cNvSpPr>
          <p:nvPr>
            <p:ph idx="4294967295"/>
          </p:nvPr>
        </p:nvSpPr>
        <p:spPr>
          <a:xfrm>
            <a:off x="609600" y="4419600"/>
            <a:ext cx="7826375" cy="1755775"/>
          </a:xfrm>
        </p:spPr>
        <p:txBody>
          <a:bodyPr lIns="91440" tIns="45720" rIns="91440"/>
          <a:lstStyle/>
          <a:p>
            <a:pPr marL="233363" indent="-233363" eaLnBrk="1" hangingPunct="1"/>
            <a:r>
              <a:rPr lang="en-US" altLang="en-US" dirty="0" smtClean="0"/>
              <a:t>Certain species so similar at proteomic level, spectra cannot be distinguished</a:t>
            </a:r>
          </a:p>
          <a:p>
            <a:pPr marL="233363" indent="-233363" eaLnBrk="1" hangingPunct="1"/>
            <a:r>
              <a:rPr lang="en-US" altLang="en-US" dirty="0" smtClean="0"/>
              <a:t>Database improvements may not address this</a:t>
            </a:r>
          </a:p>
        </p:txBody>
      </p:sp>
      <p:sp>
        <p:nvSpPr>
          <p:cNvPr id="64517" name="Rectangle 3"/>
          <p:cNvSpPr>
            <a:spLocks noChangeArrowheads="1"/>
          </p:cNvSpPr>
          <p:nvPr/>
        </p:nvSpPr>
        <p:spPr bwMode="auto">
          <a:xfrm>
            <a:off x="3276600" y="6248400"/>
            <a:ext cx="4540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2000" dirty="0">
                <a:ea typeface="ＭＳ Ｐゴシック" pitchFamily="34" charset="-128"/>
              </a:rPr>
              <a:t>Dekker JP, et al. 2011. CMN. 33:87-93</a:t>
            </a:r>
          </a:p>
        </p:txBody>
      </p:sp>
      <p:sp>
        <p:nvSpPr>
          <p:cNvPr id="64519" name="Slide Number Placeholder 6"/>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a:solidFill>
                  <a:schemeClr val="folHlink"/>
                </a:solidFill>
              </a:rPr>
              <a:t>©2013 MFMER  |  slide-</a:t>
            </a:r>
            <a:fld id="{D8539199-D707-4865-AE57-F1B3693481D8}" type="slidenum">
              <a:rPr lang="en-US" altLang="en-US">
                <a:solidFill>
                  <a:schemeClr val="folHlink"/>
                </a:solidFill>
              </a:rPr>
              <a:pPr eaLnBrk="1" hangingPunct="1"/>
              <a:t>17</a:t>
            </a:fld>
            <a:endParaRPr lang="en-US" altLang="en-US">
              <a:solidFill>
                <a:schemeClr val="folHlink"/>
              </a:solidFill>
            </a:endParaRPr>
          </a:p>
        </p:txBody>
      </p:sp>
      <p:graphicFrame>
        <p:nvGraphicFramePr>
          <p:cNvPr id="2" name="Table 1"/>
          <p:cNvGraphicFramePr>
            <a:graphicFrameLocks noGrp="1"/>
          </p:cNvGraphicFramePr>
          <p:nvPr>
            <p:extLst>
              <p:ext uri="{D42A27DB-BD31-4B8C-83A1-F6EECF244321}">
                <p14:modId xmlns:p14="http://schemas.microsoft.com/office/powerpoint/2010/main" val="840562587"/>
              </p:ext>
            </p:extLst>
          </p:nvPr>
        </p:nvGraphicFramePr>
        <p:xfrm>
          <a:off x="1007364" y="990601"/>
          <a:ext cx="7315200" cy="3355974"/>
        </p:xfrm>
        <a:graphic>
          <a:graphicData uri="http://schemas.openxmlformats.org/drawingml/2006/table">
            <a:tbl>
              <a:tblPr firstRow="1" bandRow="1">
                <a:tableStyleId>{5C22544A-7EE6-4342-B048-85BDC9FD1C3A}</a:tableStyleId>
              </a:tblPr>
              <a:tblGrid>
                <a:gridCol w="3657600"/>
                <a:gridCol w="3657600"/>
              </a:tblGrid>
              <a:tr h="535139">
                <a:tc>
                  <a:txBody>
                    <a:bodyPr/>
                    <a:lstStyle/>
                    <a:p>
                      <a:pPr algn="ctr"/>
                      <a:r>
                        <a:rPr lang="en-US" dirty="0" smtClean="0">
                          <a:solidFill>
                            <a:schemeClr val="bg1"/>
                          </a:solidFill>
                        </a:rPr>
                        <a:t>MALDI-TOF Identification</a:t>
                      </a:r>
                      <a:endParaRPr lang="en-US" dirty="0">
                        <a:solidFill>
                          <a:schemeClr val="bg1"/>
                        </a:solidFill>
                      </a:endParaRPr>
                    </a:p>
                  </a:txBody>
                  <a:tcPr/>
                </a:tc>
                <a:tc>
                  <a:txBody>
                    <a:bodyPr/>
                    <a:lstStyle/>
                    <a:p>
                      <a:pPr algn="ctr"/>
                      <a:r>
                        <a:rPr lang="en-US" dirty="0" smtClean="0">
                          <a:solidFill>
                            <a:schemeClr val="bg1"/>
                          </a:solidFill>
                        </a:rPr>
                        <a:t>16S</a:t>
                      </a:r>
                      <a:r>
                        <a:rPr lang="en-US" baseline="0" dirty="0" smtClean="0">
                          <a:solidFill>
                            <a:schemeClr val="bg1"/>
                          </a:solidFill>
                        </a:rPr>
                        <a:t> </a:t>
                      </a:r>
                      <a:r>
                        <a:rPr lang="en-US" baseline="0" dirty="0" err="1" smtClean="0">
                          <a:solidFill>
                            <a:schemeClr val="bg1"/>
                          </a:solidFill>
                        </a:rPr>
                        <a:t>rRNA</a:t>
                      </a:r>
                      <a:r>
                        <a:rPr lang="en-US" baseline="0" dirty="0" smtClean="0">
                          <a:solidFill>
                            <a:schemeClr val="bg1"/>
                          </a:solidFill>
                        </a:rPr>
                        <a:t> Identification</a:t>
                      </a:r>
                      <a:endParaRPr lang="en-US" dirty="0">
                        <a:solidFill>
                          <a:schemeClr val="bg1"/>
                        </a:solidFill>
                      </a:endParaRPr>
                    </a:p>
                  </a:txBody>
                  <a:tcPr/>
                </a:tc>
              </a:tr>
              <a:tr h="564167">
                <a:tc>
                  <a:txBody>
                    <a:bodyPr/>
                    <a:lstStyle/>
                    <a:p>
                      <a:r>
                        <a:rPr lang="en-US" i="1" dirty="0" smtClean="0"/>
                        <a:t>Escherichia</a:t>
                      </a:r>
                      <a:r>
                        <a:rPr lang="en-US" i="1" baseline="0" dirty="0" smtClean="0"/>
                        <a:t> coli</a:t>
                      </a:r>
                      <a:endParaRPr lang="en-US" i="1" dirty="0"/>
                    </a:p>
                  </a:txBody>
                  <a:tcPr/>
                </a:tc>
                <a:tc>
                  <a:txBody>
                    <a:bodyPr/>
                    <a:lstStyle/>
                    <a:p>
                      <a:r>
                        <a:rPr lang="en-US" i="1" dirty="0" err="1" smtClean="0"/>
                        <a:t>Shigella</a:t>
                      </a:r>
                      <a:r>
                        <a:rPr lang="en-US" i="1" dirty="0" smtClean="0"/>
                        <a:t> </a:t>
                      </a:r>
                      <a:r>
                        <a:rPr lang="en-US" i="1" dirty="0" err="1" smtClean="0"/>
                        <a:t>sonnei</a:t>
                      </a:r>
                      <a:endParaRPr lang="en-US" i="1" dirty="0"/>
                    </a:p>
                  </a:txBody>
                  <a:tcPr/>
                </a:tc>
              </a:tr>
              <a:tr h="564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Escherichia</a:t>
                      </a:r>
                      <a:r>
                        <a:rPr lang="en-US" i="1" baseline="0" dirty="0" smtClean="0"/>
                        <a:t> coli</a:t>
                      </a:r>
                      <a:endParaRPr lang="en-US" i="1" dirty="0" smtClean="0"/>
                    </a:p>
                  </a:txBody>
                  <a:tcPr/>
                </a:tc>
                <a:tc>
                  <a:txBody>
                    <a:bodyPr/>
                    <a:lstStyle/>
                    <a:p>
                      <a:r>
                        <a:rPr lang="en-US" i="1" dirty="0" err="1" smtClean="0"/>
                        <a:t>Shigella</a:t>
                      </a:r>
                      <a:r>
                        <a:rPr lang="en-US" i="1" baseline="0" dirty="0" smtClean="0"/>
                        <a:t> </a:t>
                      </a:r>
                      <a:r>
                        <a:rPr lang="en-US" i="1" baseline="0" dirty="0" err="1" smtClean="0"/>
                        <a:t>flexneri</a:t>
                      </a:r>
                      <a:endParaRPr lang="en-US" i="1" dirty="0"/>
                    </a:p>
                  </a:txBody>
                  <a:tcPr/>
                </a:tc>
              </a:tr>
              <a:tr h="564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Streptococcus</a:t>
                      </a:r>
                      <a:r>
                        <a:rPr lang="en-US" i="1" baseline="0" dirty="0" smtClean="0"/>
                        <a:t> </a:t>
                      </a:r>
                      <a:r>
                        <a:rPr lang="en-US" i="1" baseline="0" dirty="0" err="1" smtClean="0"/>
                        <a:t>pneumoniae</a:t>
                      </a:r>
                      <a:endParaRPr lang="en-US" i="1" dirty="0" smtClean="0"/>
                    </a:p>
                  </a:txBody>
                  <a:tcPr/>
                </a:tc>
                <a:tc>
                  <a:txBody>
                    <a:bodyPr/>
                    <a:lstStyle/>
                    <a:p>
                      <a:r>
                        <a:rPr lang="en-US" i="1" dirty="0" smtClean="0"/>
                        <a:t>Streptococcus </a:t>
                      </a:r>
                      <a:r>
                        <a:rPr lang="en-US" i="1" dirty="0" err="1" smtClean="0"/>
                        <a:t>mitis</a:t>
                      </a:r>
                      <a:endParaRPr lang="en-US" i="1" dirty="0"/>
                    </a:p>
                  </a:txBody>
                  <a:tcPr/>
                </a:tc>
              </a:tr>
              <a:tr h="56416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Escherichia</a:t>
                      </a:r>
                      <a:r>
                        <a:rPr lang="en-US" i="1" baseline="0" dirty="0" smtClean="0"/>
                        <a:t> coli</a:t>
                      </a:r>
                      <a:endParaRPr lang="en-US" i="1" dirty="0" smtClean="0"/>
                    </a:p>
                  </a:txBody>
                  <a:tcPr/>
                </a:tc>
                <a:tc>
                  <a:txBody>
                    <a:bodyPr/>
                    <a:lstStyle/>
                    <a:p>
                      <a:r>
                        <a:rPr lang="en-US" i="1" dirty="0" err="1" smtClean="0"/>
                        <a:t>Raoutella</a:t>
                      </a:r>
                      <a:r>
                        <a:rPr lang="en-US" i="1" dirty="0" smtClean="0"/>
                        <a:t> </a:t>
                      </a:r>
                      <a:r>
                        <a:rPr lang="en-US" i="1" dirty="0" err="1" smtClean="0"/>
                        <a:t>planticola</a:t>
                      </a:r>
                      <a:endParaRPr lang="en-US" i="1" dirty="0"/>
                    </a:p>
                  </a:txBody>
                  <a:tcPr/>
                </a:tc>
              </a:tr>
              <a:tr h="564167">
                <a:tc>
                  <a:txBody>
                    <a:bodyPr/>
                    <a:lstStyle/>
                    <a:p>
                      <a:r>
                        <a:rPr lang="en-US" i="1" dirty="0" err="1" smtClean="0"/>
                        <a:t>Citrobacter</a:t>
                      </a:r>
                      <a:r>
                        <a:rPr lang="en-US" i="1" dirty="0" smtClean="0"/>
                        <a:t> </a:t>
                      </a:r>
                      <a:r>
                        <a:rPr lang="en-US" i="1" dirty="0" err="1" smtClean="0"/>
                        <a:t>freundii</a:t>
                      </a:r>
                      <a:endParaRPr lang="en-US" i="1" dirty="0"/>
                    </a:p>
                  </a:txBody>
                  <a:tcPr/>
                </a:tc>
                <a:tc>
                  <a:txBody>
                    <a:bodyPr/>
                    <a:lstStyle/>
                    <a:p>
                      <a:r>
                        <a:rPr lang="en-US" i="1" dirty="0" err="1" smtClean="0"/>
                        <a:t>Raoutella</a:t>
                      </a:r>
                      <a:r>
                        <a:rPr lang="en-US" i="1" dirty="0" smtClean="0"/>
                        <a:t> </a:t>
                      </a:r>
                      <a:r>
                        <a:rPr lang="en-US" i="1" dirty="0" err="1" smtClean="0"/>
                        <a:t>ornitholytica</a:t>
                      </a:r>
                      <a:endParaRPr lang="en-US" i="1" dirty="0"/>
                    </a:p>
                  </a:txBody>
                  <a:tcPr/>
                </a:tc>
              </a:tr>
            </a:tbl>
          </a:graphicData>
        </a:graphic>
      </p:graphicFrame>
    </p:spTree>
    <p:extLst>
      <p:ext uri="{BB962C8B-B14F-4D97-AF65-F5344CB8AC3E}">
        <p14:creationId xmlns:p14="http://schemas.microsoft.com/office/powerpoint/2010/main" val="8037213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838200"/>
          </a:xfrm>
        </p:spPr>
        <p:txBody>
          <a:bodyPr/>
          <a:lstStyle/>
          <a:p>
            <a:r>
              <a:rPr lang="en-US" dirty="0" smtClean="0"/>
              <a:t>MALDI-TOF</a:t>
            </a:r>
            <a:r>
              <a:rPr lang="en-US" baseline="0" dirty="0" smtClean="0"/>
              <a:t> for </a:t>
            </a:r>
            <a:r>
              <a:rPr lang="en-US" dirty="0" smtClean="0"/>
              <a:t>Mycobacteria</a:t>
            </a:r>
            <a:endParaRPr lang="en-US" dirty="0"/>
          </a:p>
        </p:txBody>
      </p:sp>
      <p:sp>
        <p:nvSpPr>
          <p:cNvPr id="3" name="Content Placeholder 2"/>
          <p:cNvSpPr>
            <a:spLocks noGrp="1"/>
          </p:cNvSpPr>
          <p:nvPr>
            <p:ph idx="1"/>
          </p:nvPr>
        </p:nvSpPr>
        <p:spPr>
          <a:xfrm>
            <a:off x="685800" y="838200"/>
            <a:ext cx="7827264" cy="5105400"/>
          </a:xfrm>
        </p:spPr>
        <p:txBody>
          <a:bodyPr/>
          <a:lstStyle/>
          <a:p>
            <a:r>
              <a:rPr lang="en-US" sz="2600" dirty="0" smtClean="0"/>
              <a:t>Safety concerns</a:t>
            </a:r>
          </a:p>
          <a:p>
            <a:pPr lvl="1"/>
            <a:r>
              <a:rPr lang="en-US" sz="2600" dirty="0" smtClean="0"/>
              <a:t>Process in 70% EtOH, followed by extraction</a:t>
            </a:r>
          </a:p>
          <a:p>
            <a:r>
              <a:rPr lang="en-US" sz="2600" dirty="0" smtClean="0"/>
              <a:t>Buckwalter et al: 162 </a:t>
            </a:r>
            <a:r>
              <a:rPr lang="en-US" sz="2600" i="1" dirty="0" smtClean="0"/>
              <a:t>Mycobacteria</a:t>
            </a:r>
            <a:r>
              <a:rPr lang="en-US" sz="2600" dirty="0" smtClean="0"/>
              <a:t>, 53 </a:t>
            </a:r>
            <a:r>
              <a:rPr lang="en-US" sz="2600" i="1" dirty="0" smtClean="0"/>
              <a:t>Nocardia</a:t>
            </a:r>
            <a:r>
              <a:rPr lang="en-US" sz="2600" dirty="0" smtClean="0"/>
              <a:t>, 43 </a:t>
            </a:r>
            <a:r>
              <a:rPr lang="en-US" sz="2600" i="1" dirty="0" smtClean="0"/>
              <a:t>Actinomycetes </a:t>
            </a:r>
            <a:r>
              <a:rPr lang="en-US" sz="2600" dirty="0" smtClean="0"/>
              <a:t>(enhanced dBase)</a:t>
            </a:r>
          </a:p>
          <a:p>
            <a:pPr lvl="1"/>
            <a:r>
              <a:rPr lang="en-US" sz="2600" dirty="0"/>
              <a:t>88% of </a:t>
            </a:r>
            <a:r>
              <a:rPr lang="en-US" sz="2600" i="1" dirty="0"/>
              <a:t>Mycobacterium </a:t>
            </a:r>
            <a:r>
              <a:rPr lang="en-US" sz="2600" dirty="0" smtClean="0"/>
              <a:t>species</a:t>
            </a:r>
          </a:p>
          <a:p>
            <a:pPr lvl="1"/>
            <a:r>
              <a:rPr lang="en-US" sz="2600" dirty="0"/>
              <a:t>90% of </a:t>
            </a:r>
            <a:r>
              <a:rPr lang="en-US" sz="2600" i="1" dirty="0"/>
              <a:t>Nocardia </a:t>
            </a:r>
            <a:r>
              <a:rPr lang="en-US" sz="2600" dirty="0" smtClean="0"/>
              <a:t>species</a:t>
            </a:r>
          </a:p>
          <a:p>
            <a:pPr lvl="1"/>
            <a:r>
              <a:rPr lang="en-US" sz="2600" dirty="0" smtClean="0"/>
              <a:t>51% of </a:t>
            </a:r>
            <a:r>
              <a:rPr lang="en-US" sz="2600" dirty="0"/>
              <a:t>other aerobic </a:t>
            </a:r>
            <a:r>
              <a:rPr lang="en-US" sz="2600" dirty="0" smtClean="0"/>
              <a:t>actinomycetes</a:t>
            </a:r>
          </a:p>
          <a:p>
            <a:pPr lvl="1"/>
            <a:r>
              <a:rPr lang="en-US" sz="2600" dirty="0" smtClean="0"/>
              <a:t>Faster TAT than sequencing</a:t>
            </a:r>
          </a:p>
          <a:p>
            <a:pPr lvl="1"/>
            <a:r>
              <a:rPr lang="en-US" sz="2600" dirty="0" smtClean="0"/>
              <a:t>Poor performance </a:t>
            </a:r>
          </a:p>
          <a:p>
            <a:pPr lvl="2"/>
            <a:r>
              <a:rPr lang="en-US" sz="2600" dirty="0" smtClean="0"/>
              <a:t>ID from slow growing Mycobacteria from MGIT broth</a:t>
            </a:r>
          </a:p>
          <a:p>
            <a:pPr lvl="2"/>
            <a:r>
              <a:rPr lang="en-US" sz="2600" dirty="0" smtClean="0"/>
              <a:t>Mixed cultures (sweep from “haze”)</a:t>
            </a:r>
          </a:p>
        </p:txBody>
      </p:sp>
      <p:sp>
        <p:nvSpPr>
          <p:cNvPr id="5" name="TextBox 4"/>
          <p:cNvSpPr txBox="1"/>
          <p:nvPr/>
        </p:nvSpPr>
        <p:spPr>
          <a:xfrm>
            <a:off x="2362199" y="6318766"/>
            <a:ext cx="5699061" cy="369332"/>
          </a:xfrm>
          <a:prstGeom prst="rect">
            <a:avLst/>
          </a:prstGeom>
          <a:noFill/>
        </p:spPr>
        <p:txBody>
          <a:bodyPr wrap="none" rtlCol="0">
            <a:spAutoFit/>
          </a:bodyPr>
          <a:lstStyle/>
          <a:p>
            <a:r>
              <a:rPr lang="en-US" dirty="0" smtClean="0"/>
              <a:t>Buckwalter, S et al. 2016.J </a:t>
            </a:r>
            <a:r>
              <a:rPr lang="en-US" dirty="0"/>
              <a:t>Clin </a:t>
            </a:r>
            <a:r>
              <a:rPr lang="en-US" dirty="0" err="1"/>
              <a:t>Microbiol</a:t>
            </a:r>
            <a:r>
              <a:rPr lang="en-US" dirty="0"/>
              <a:t> 54:376 –384</a:t>
            </a:r>
          </a:p>
        </p:txBody>
      </p:sp>
    </p:spTree>
    <p:extLst>
      <p:ext uri="{BB962C8B-B14F-4D97-AF65-F5344CB8AC3E}">
        <p14:creationId xmlns:p14="http://schemas.microsoft.com/office/powerpoint/2010/main" val="773390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990600"/>
          </a:xfrm>
        </p:spPr>
        <p:txBody>
          <a:bodyPr/>
          <a:lstStyle/>
          <a:p>
            <a:r>
              <a:rPr lang="en-US" dirty="0" smtClean="0"/>
              <a:t>MALDI-TOF for Anaerobes</a:t>
            </a:r>
            <a:endParaRPr lang="en-US" dirty="0"/>
          </a:p>
        </p:txBody>
      </p:sp>
      <p:sp>
        <p:nvSpPr>
          <p:cNvPr id="3" name="Content Placeholder 2"/>
          <p:cNvSpPr>
            <a:spLocks noGrp="1"/>
          </p:cNvSpPr>
          <p:nvPr>
            <p:ph idx="1"/>
          </p:nvPr>
        </p:nvSpPr>
        <p:spPr>
          <a:xfrm>
            <a:off x="685800" y="1066800"/>
            <a:ext cx="7827264" cy="4800600"/>
          </a:xfrm>
        </p:spPr>
        <p:txBody>
          <a:bodyPr/>
          <a:lstStyle/>
          <a:p>
            <a:r>
              <a:rPr lang="en-US" dirty="0" smtClean="0"/>
              <a:t>274 clinical</a:t>
            </a:r>
            <a:r>
              <a:rPr lang="en-US" baseline="0" dirty="0" smtClean="0"/>
              <a:t> isolates</a:t>
            </a:r>
          </a:p>
          <a:p>
            <a:r>
              <a:rPr lang="en-US" dirty="0" smtClean="0"/>
              <a:t>Compared to 16S rRNA sequencing</a:t>
            </a:r>
          </a:p>
          <a:p>
            <a:r>
              <a:rPr lang="en-US" dirty="0" smtClean="0"/>
              <a:t>83.9% to species</a:t>
            </a:r>
          </a:p>
          <a:p>
            <a:r>
              <a:rPr lang="en-US" dirty="0" smtClean="0"/>
              <a:t>7.2% to genus</a:t>
            </a:r>
          </a:p>
          <a:p>
            <a:r>
              <a:rPr lang="en-US" dirty="0" smtClean="0"/>
              <a:t>8.8% no ID/</a:t>
            </a:r>
            <a:r>
              <a:rPr lang="en-US" dirty="0" err="1" smtClean="0"/>
              <a:t>mis</a:t>
            </a:r>
            <a:r>
              <a:rPr lang="en-US" dirty="0" smtClean="0"/>
              <a:t>-ID</a:t>
            </a:r>
          </a:p>
          <a:p>
            <a:r>
              <a:rPr lang="en-US" i="1" dirty="0" smtClean="0"/>
              <a:t>Bacteroides fragilis </a:t>
            </a:r>
            <a:r>
              <a:rPr lang="en-US" dirty="0" smtClean="0"/>
              <a:t>– 100% (92)</a:t>
            </a:r>
          </a:p>
          <a:p>
            <a:r>
              <a:rPr lang="en-US" i="1" dirty="0" smtClean="0"/>
              <a:t>Clostridium perfringens </a:t>
            </a:r>
            <a:r>
              <a:rPr lang="en-US" dirty="0" smtClean="0"/>
              <a:t>– 100% (12)</a:t>
            </a:r>
          </a:p>
          <a:p>
            <a:r>
              <a:rPr lang="en-US" i="1" dirty="0" err="1" smtClean="0"/>
              <a:t>Eggerthella</a:t>
            </a:r>
            <a:r>
              <a:rPr lang="en-US" i="1" dirty="0" smtClean="0"/>
              <a:t> lenta </a:t>
            </a:r>
            <a:r>
              <a:rPr lang="en-US" dirty="0" smtClean="0"/>
              <a:t>– 77% (20/26)</a:t>
            </a:r>
            <a:endParaRPr lang="en-US" dirty="0"/>
          </a:p>
        </p:txBody>
      </p:sp>
      <p:sp>
        <p:nvSpPr>
          <p:cNvPr id="4" name="TextBox 3"/>
          <p:cNvSpPr txBox="1"/>
          <p:nvPr/>
        </p:nvSpPr>
        <p:spPr>
          <a:xfrm>
            <a:off x="2362200" y="5915272"/>
            <a:ext cx="4519250" cy="646331"/>
          </a:xfrm>
          <a:prstGeom prst="rect">
            <a:avLst/>
          </a:prstGeom>
          <a:noFill/>
        </p:spPr>
        <p:txBody>
          <a:bodyPr wrap="none" rtlCol="0">
            <a:spAutoFit/>
          </a:bodyPr>
          <a:lstStyle/>
          <a:p>
            <a:endParaRPr lang="en-US" dirty="0"/>
          </a:p>
          <a:p>
            <a:r>
              <a:rPr lang="en-US" dirty="0"/>
              <a:t> </a:t>
            </a:r>
            <a:r>
              <a:rPr lang="en-US" dirty="0" smtClean="0"/>
              <a:t>Lee, W et al. Ann </a:t>
            </a:r>
            <a:r>
              <a:rPr lang="en-US" dirty="0"/>
              <a:t>Lab Med 2015;35:69-75</a:t>
            </a:r>
          </a:p>
        </p:txBody>
      </p:sp>
    </p:spTree>
    <p:extLst>
      <p:ext uri="{BB962C8B-B14F-4D97-AF65-F5344CB8AC3E}">
        <p14:creationId xmlns:p14="http://schemas.microsoft.com/office/powerpoint/2010/main" val="18025976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Disclosures</a:t>
            </a:r>
            <a:endParaRPr lang="en-US" sz="3600" dirty="0"/>
          </a:p>
        </p:txBody>
      </p:sp>
      <p:sp>
        <p:nvSpPr>
          <p:cNvPr id="3" name="Content Placeholder 2"/>
          <p:cNvSpPr>
            <a:spLocks noGrp="1"/>
          </p:cNvSpPr>
          <p:nvPr>
            <p:ph idx="1"/>
          </p:nvPr>
        </p:nvSpPr>
        <p:spPr>
          <a:xfrm>
            <a:off x="628650" y="1687513"/>
            <a:ext cx="7886700" cy="3749012"/>
          </a:xfrm>
        </p:spPr>
        <p:txBody>
          <a:bodyPr/>
          <a:lstStyle/>
          <a:p>
            <a:r>
              <a:rPr lang="en-US" dirty="0" smtClean="0"/>
              <a:t>No funding disclosures</a:t>
            </a:r>
          </a:p>
          <a:p>
            <a:endParaRPr lang="en-US" dirty="0" smtClean="0"/>
          </a:p>
          <a:p>
            <a:r>
              <a:rPr lang="en-US" dirty="0" smtClean="0"/>
              <a:t>I</a:t>
            </a:r>
            <a:r>
              <a:rPr lang="en-US" baseline="0" dirty="0" smtClean="0"/>
              <a:t> will be discussing specific products as examples of technology</a:t>
            </a:r>
          </a:p>
          <a:p>
            <a:pPr lvl="1"/>
            <a:r>
              <a:rPr lang="en-US" dirty="0" smtClean="0"/>
              <a:t>Not an endorsement</a:t>
            </a:r>
          </a:p>
          <a:p>
            <a:pPr lvl="1"/>
            <a:r>
              <a:rPr lang="en-US" dirty="0" smtClean="0"/>
              <a:t>All</a:t>
            </a:r>
            <a:r>
              <a:rPr lang="en-US" baseline="0" dirty="0" smtClean="0"/>
              <a:t> information from the public domain</a:t>
            </a:r>
          </a:p>
          <a:p>
            <a:pPr lvl="0"/>
            <a:r>
              <a:rPr lang="en-US" i="1" dirty="0" smtClean="0"/>
              <a:t>Approximate</a:t>
            </a:r>
            <a:r>
              <a:rPr lang="en-US" i="0" baseline="0" dirty="0" smtClean="0"/>
              <a:t> cost information</a:t>
            </a:r>
            <a:endParaRPr lang="en-US" i="1" dirty="0"/>
          </a:p>
        </p:txBody>
      </p:sp>
    </p:spTree>
    <p:extLst>
      <p:ext uri="{BB962C8B-B14F-4D97-AF65-F5344CB8AC3E}">
        <p14:creationId xmlns:p14="http://schemas.microsoft.com/office/powerpoint/2010/main" val="21925206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
            <a:ext cx="8104632" cy="762000"/>
          </a:xfrm>
        </p:spPr>
        <p:txBody>
          <a:bodyPr/>
          <a:lstStyle/>
          <a:p>
            <a:r>
              <a:rPr lang="en-US" dirty="0" smtClean="0"/>
              <a:t>MALDI-TOF for Fungi</a:t>
            </a:r>
            <a:endParaRPr lang="en-US" dirty="0"/>
          </a:p>
        </p:txBody>
      </p:sp>
      <p:sp>
        <p:nvSpPr>
          <p:cNvPr id="3" name="Content Placeholder 2"/>
          <p:cNvSpPr>
            <a:spLocks noGrp="1"/>
          </p:cNvSpPr>
          <p:nvPr>
            <p:ph idx="1"/>
          </p:nvPr>
        </p:nvSpPr>
        <p:spPr>
          <a:xfrm>
            <a:off x="685800" y="609600"/>
            <a:ext cx="7827264" cy="2362200"/>
          </a:xfrm>
        </p:spPr>
        <p:txBody>
          <a:bodyPr/>
          <a:lstStyle/>
          <a:p>
            <a:r>
              <a:rPr lang="en-US" sz="2600" dirty="0" smtClean="0"/>
              <a:t>Extraction can be challenging</a:t>
            </a:r>
          </a:p>
          <a:p>
            <a:r>
              <a:rPr lang="en-US" sz="2600" dirty="0" smtClean="0"/>
              <a:t>Filamentous fungi</a:t>
            </a:r>
          </a:p>
          <a:p>
            <a:r>
              <a:rPr lang="en-US" sz="2600" dirty="0" smtClean="0"/>
              <a:t>Yeast accuracy</a:t>
            </a:r>
          </a:p>
          <a:p>
            <a:pPr lvl="1"/>
            <a:r>
              <a:rPr lang="en-US" sz="2600" dirty="0" smtClean="0"/>
              <a:t>Bruker </a:t>
            </a:r>
            <a:r>
              <a:rPr lang="en-US" sz="2600" dirty="0" err="1" smtClean="0"/>
              <a:t>Biotyper</a:t>
            </a:r>
            <a:r>
              <a:rPr lang="en-US" sz="2600" dirty="0" smtClean="0"/>
              <a:t>: 84-99%</a:t>
            </a:r>
          </a:p>
          <a:p>
            <a:pPr lvl="1"/>
            <a:r>
              <a:rPr lang="en-US" sz="2600" dirty="0" smtClean="0"/>
              <a:t>Vitek MS – 84.3-95%</a:t>
            </a:r>
          </a:p>
          <a:p>
            <a:endParaRPr lang="en-US" dirty="0"/>
          </a:p>
        </p:txBody>
      </p:sp>
      <p:sp>
        <p:nvSpPr>
          <p:cNvPr id="5" name="TextBox 4"/>
          <p:cNvSpPr txBox="1"/>
          <p:nvPr/>
        </p:nvSpPr>
        <p:spPr>
          <a:xfrm>
            <a:off x="2743200" y="6315670"/>
            <a:ext cx="5284460" cy="369332"/>
          </a:xfrm>
          <a:prstGeom prst="rect">
            <a:avLst/>
          </a:prstGeom>
          <a:noFill/>
        </p:spPr>
        <p:txBody>
          <a:bodyPr wrap="none" rtlCol="0">
            <a:spAutoFit/>
          </a:bodyPr>
          <a:lstStyle/>
          <a:p>
            <a:r>
              <a:rPr lang="en-US" dirty="0" smtClean="0"/>
              <a:t>Jamal, WY et al. 2014. </a:t>
            </a:r>
            <a:r>
              <a:rPr lang="en-US" dirty="0" err="1" smtClean="0"/>
              <a:t>Int</a:t>
            </a:r>
            <a:r>
              <a:rPr lang="en-US" dirty="0" smtClean="0"/>
              <a:t> Jour </a:t>
            </a:r>
            <a:r>
              <a:rPr lang="en-US" dirty="0" err="1" smtClean="0"/>
              <a:t>Inf</a:t>
            </a:r>
            <a:r>
              <a:rPr lang="en-US" dirty="0" smtClean="0"/>
              <a:t> Dis.26:167-170</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130656382"/>
              </p:ext>
            </p:extLst>
          </p:nvPr>
        </p:nvGraphicFramePr>
        <p:xfrm>
          <a:off x="914400" y="3267672"/>
          <a:ext cx="7543800" cy="3047998"/>
        </p:xfrm>
        <a:graphic>
          <a:graphicData uri="http://schemas.openxmlformats.org/drawingml/2006/table">
            <a:tbl>
              <a:tblPr firstRow="1" bandRow="1">
                <a:tableStyleId>{5C22544A-7EE6-4342-B048-85BDC9FD1C3A}</a:tableStyleId>
              </a:tblPr>
              <a:tblGrid>
                <a:gridCol w="2514600"/>
                <a:gridCol w="2514600"/>
                <a:gridCol w="2514600"/>
              </a:tblGrid>
              <a:tr h="380503">
                <a:tc>
                  <a:txBody>
                    <a:bodyPr/>
                    <a:lstStyle/>
                    <a:p>
                      <a:r>
                        <a:rPr lang="en-US" dirty="0" smtClean="0">
                          <a:solidFill>
                            <a:schemeClr val="bg1"/>
                          </a:solidFill>
                        </a:rPr>
                        <a:t>Species ID</a:t>
                      </a:r>
                      <a:endParaRPr lang="en-US" dirty="0">
                        <a:solidFill>
                          <a:schemeClr val="bg1"/>
                        </a:solidFill>
                      </a:endParaRPr>
                    </a:p>
                  </a:txBody>
                  <a:tcPr/>
                </a:tc>
                <a:tc>
                  <a:txBody>
                    <a:bodyPr/>
                    <a:lstStyle/>
                    <a:p>
                      <a:r>
                        <a:rPr lang="en-US" dirty="0" err="1" smtClean="0">
                          <a:solidFill>
                            <a:schemeClr val="bg1"/>
                          </a:solidFill>
                        </a:rPr>
                        <a:t>Biotyper</a:t>
                      </a:r>
                      <a:r>
                        <a:rPr lang="en-US" baseline="0" dirty="0" smtClean="0">
                          <a:solidFill>
                            <a:schemeClr val="bg1"/>
                          </a:solidFill>
                        </a:rPr>
                        <a:t> ID</a:t>
                      </a:r>
                      <a:endParaRPr lang="en-US" dirty="0">
                        <a:solidFill>
                          <a:schemeClr val="bg1"/>
                        </a:solidFill>
                      </a:endParaRPr>
                    </a:p>
                  </a:txBody>
                  <a:tcPr/>
                </a:tc>
                <a:tc>
                  <a:txBody>
                    <a:bodyPr/>
                    <a:lstStyle/>
                    <a:p>
                      <a:r>
                        <a:rPr lang="en-US" dirty="0" smtClean="0">
                          <a:solidFill>
                            <a:schemeClr val="bg1"/>
                          </a:solidFill>
                        </a:rPr>
                        <a:t>Vitek MS ID</a:t>
                      </a:r>
                      <a:endParaRPr lang="en-US" dirty="0">
                        <a:solidFill>
                          <a:schemeClr val="bg1"/>
                        </a:solidFill>
                      </a:endParaRPr>
                    </a:p>
                  </a:txBody>
                  <a:tcPr/>
                </a:tc>
              </a:tr>
              <a:tr h="656759">
                <a:tc>
                  <a:txBody>
                    <a:bodyPr/>
                    <a:lstStyle/>
                    <a:p>
                      <a:r>
                        <a:rPr lang="en-US" i="1" dirty="0" smtClean="0"/>
                        <a:t>C. kefyr</a:t>
                      </a:r>
                      <a:endParaRPr lang="en-US" i="1" dirty="0"/>
                    </a:p>
                  </a:txBody>
                  <a:tcPr/>
                </a:tc>
                <a:tc>
                  <a:txBody>
                    <a:bodyPr/>
                    <a:lstStyle/>
                    <a:p>
                      <a:r>
                        <a:rPr lang="en-US" i="1" dirty="0" smtClean="0"/>
                        <a:t>Pseudomonas,</a:t>
                      </a:r>
                      <a:r>
                        <a:rPr lang="en-US" i="1" baseline="0" dirty="0" smtClean="0"/>
                        <a:t> Staphylococcus</a:t>
                      </a:r>
                      <a:endParaRPr lang="en-US" i="1" dirty="0"/>
                    </a:p>
                  </a:txBody>
                  <a:tcPr/>
                </a:tc>
                <a:tc>
                  <a:txBody>
                    <a:bodyPr/>
                    <a:lstStyle/>
                    <a:p>
                      <a:r>
                        <a:rPr lang="en-US" i="1" dirty="0" smtClean="0"/>
                        <a:t>C. kefyr</a:t>
                      </a:r>
                      <a:endParaRPr lang="en-US" i="1" dirty="0"/>
                    </a:p>
                  </a:txBody>
                  <a:tcPr/>
                </a:tc>
              </a:tr>
              <a:tr h="483511">
                <a:tc>
                  <a:txBody>
                    <a:bodyPr/>
                    <a:lstStyle/>
                    <a:p>
                      <a:r>
                        <a:rPr lang="en-US" i="1" dirty="0" smtClean="0"/>
                        <a:t>C. </a:t>
                      </a:r>
                      <a:r>
                        <a:rPr lang="en-US" i="1" dirty="0" err="1" smtClean="0"/>
                        <a:t>famata</a:t>
                      </a:r>
                      <a:endParaRPr lang="en-US" i="1" dirty="0"/>
                    </a:p>
                  </a:txBody>
                  <a:tcPr/>
                </a:tc>
                <a:tc>
                  <a:txBody>
                    <a:bodyPr/>
                    <a:lstStyle/>
                    <a:p>
                      <a:r>
                        <a:rPr lang="en-US" i="1" dirty="0" smtClean="0"/>
                        <a:t>Debaryomyces</a:t>
                      </a:r>
                      <a:endParaRPr lang="en-US" i="1" dirty="0"/>
                    </a:p>
                  </a:txBody>
                  <a:tcPr/>
                </a:tc>
                <a:tc>
                  <a:txBody>
                    <a:bodyPr/>
                    <a:lstStyle/>
                    <a:p>
                      <a:r>
                        <a:rPr lang="en-US" i="1" dirty="0" smtClean="0"/>
                        <a:t>C. </a:t>
                      </a:r>
                      <a:r>
                        <a:rPr lang="en-US" i="1" dirty="0" err="1" smtClean="0"/>
                        <a:t>famata</a:t>
                      </a:r>
                      <a:endParaRPr lang="en-US" i="1" dirty="0"/>
                    </a:p>
                  </a:txBody>
                  <a:tcPr/>
                </a:tc>
              </a:tr>
              <a:tr h="380503">
                <a:tc>
                  <a:txBody>
                    <a:bodyPr/>
                    <a:lstStyle/>
                    <a:p>
                      <a:r>
                        <a:rPr lang="en-US" i="1" dirty="0" smtClean="0"/>
                        <a:t>C. guilliermondii</a:t>
                      </a:r>
                      <a:endParaRPr lang="en-US" i="1" dirty="0"/>
                    </a:p>
                  </a:txBody>
                  <a:tcPr/>
                </a:tc>
                <a:tc>
                  <a:txBody>
                    <a:bodyPr/>
                    <a:lstStyle/>
                    <a:p>
                      <a:r>
                        <a:rPr lang="en-US" i="1" dirty="0" smtClean="0"/>
                        <a:t>Nocardia</a:t>
                      </a:r>
                      <a:r>
                        <a:rPr lang="en-US" i="1" baseline="0" dirty="0" smtClean="0"/>
                        <a:t> sp.</a:t>
                      </a:r>
                      <a:endParaRPr lang="en-US" i="1" dirty="0"/>
                    </a:p>
                  </a:txBody>
                  <a:tcPr/>
                </a:tc>
                <a:tc>
                  <a:txBody>
                    <a:bodyPr/>
                    <a:lstStyle/>
                    <a:p>
                      <a:r>
                        <a:rPr lang="en-US" i="1" dirty="0" smtClean="0"/>
                        <a:t>C. guilliermondii</a:t>
                      </a:r>
                      <a:endParaRPr lang="en-US" i="1" dirty="0"/>
                    </a:p>
                  </a:txBody>
                  <a:tcPr/>
                </a:tc>
              </a:tr>
              <a:tr h="385716">
                <a:tc>
                  <a:txBody>
                    <a:bodyPr/>
                    <a:lstStyle/>
                    <a:p>
                      <a:r>
                        <a:rPr lang="en-US" i="1" dirty="0" smtClean="0"/>
                        <a:t>S. cerevisiae</a:t>
                      </a:r>
                      <a:endParaRPr lang="en-US" i="1" dirty="0"/>
                    </a:p>
                  </a:txBody>
                  <a:tcPr/>
                </a:tc>
                <a:tc>
                  <a:txBody>
                    <a:bodyPr/>
                    <a:lstStyle/>
                    <a:p>
                      <a:r>
                        <a:rPr lang="en-US" dirty="0" smtClean="0"/>
                        <a:t>No ID</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ID</a:t>
                      </a:r>
                    </a:p>
                  </a:txBody>
                  <a:tcPr/>
                </a:tc>
              </a:tr>
              <a:tr h="380503">
                <a:tc>
                  <a:txBody>
                    <a:bodyPr/>
                    <a:lstStyle/>
                    <a:p>
                      <a:r>
                        <a:rPr lang="en-US" i="1" dirty="0" smtClean="0"/>
                        <a:t>C. neoformans</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ID</a:t>
                      </a:r>
                    </a:p>
                  </a:txBody>
                  <a:tcPr/>
                </a:tc>
              </a:tr>
              <a:tr h="380503">
                <a:tc>
                  <a:txBody>
                    <a:bodyPr/>
                    <a:lstStyle/>
                    <a:p>
                      <a:r>
                        <a:rPr lang="en-US" i="1" dirty="0" smtClean="0"/>
                        <a:t>R. mucilaginosa</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No ID</a:t>
                      </a:r>
                    </a:p>
                  </a:txBody>
                  <a:tcPr/>
                </a:tc>
              </a:tr>
            </a:tbl>
          </a:graphicData>
        </a:graphic>
      </p:graphicFrame>
    </p:spTree>
    <p:extLst>
      <p:ext uri="{BB962C8B-B14F-4D97-AF65-F5344CB8AC3E}">
        <p14:creationId xmlns:p14="http://schemas.microsoft.com/office/powerpoint/2010/main" val="17068280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15472430"/>
              </p:ext>
            </p:extLst>
          </p:nvPr>
        </p:nvGraphicFramePr>
        <p:xfrm>
          <a:off x="228600" y="950525"/>
          <a:ext cx="8458200" cy="5136444"/>
        </p:xfrm>
        <a:graphic>
          <a:graphicData uri="http://schemas.openxmlformats.org/drawingml/2006/table">
            <a:tbl>
              <a:tblPr firstRow="1" bandRow="1">
                <a:tableStyleId>{5C22544A-7EE6-4342-B048-85BDC9FD1C3A}</a:tableStyleId>
              </a:tblPr>
              <a:tblGrid>
                <a:gridCol w="2005552"/>
                <a:gridCol w="1194848"/>
                <a:gridCol w="1600200"/>
                <a:gridCol w="1447800"/>
                <a:gridCol w="1425018"/>
                <a:gridCol w="784782"/>
              </a:tblGrid>
              <a:tr h="369711">
                <a:tc>
                  <a:txBody>
                    <a:bodyPr/>
                    <a:lstStyle/>
                    <a:p>
                      <a:endParaRPr lang="en-US" dirty="0"/>
                    </a:p>
                  </a:txBody>
                  <a:tcPr/>
                </a:tc>
                <a:tc>
                  <a:txBody>
                    <a:bodyPr/>
                    <a:lstStyle/>
                    <a:p>
                      <a:endParaRPr lang="en-US" dirty="0"/>
                    </a:p>
                  </a:txBody>
                  <a:tcPr/>
                </a:tc>
                <a:tc gridSpan="2">
                  <a:txBody>
                    <a:bodyPr/>
                    <a:lstStyle/>
                    <a:p>
                      <a:pPr algn="ctr"/>
                      <a:r>
                        <a:rPr lang="en-US" dirty="0" smtClean="0">
                          <a:solidFill>
                            <a:schemeClr val="bg1"/>
                          </a:solidFill>
                        </a:rPr>
                        <a:t>Total Cost</a:t>
                      </a:r>
                      <a:endParaRPr lang="en-US" dirty="0">
                        <a:solidFill>
                          <a:schemeClr val="bg1"/>
                        </a:solidFill>
                      </a:endParaRPr>
                    </a:p>
                  </a:txBody>
                  <a:tcPr/>
                </a:tc>
                <a:tc hMerge="1">
                  <a:txBody>
                    <a:bodyPr/>
                    <a:lstStyle/>
                    <a:p>
                      <a:endParaRPr lang="en-US" dirty="0"/>
                    </a:p>
                  </a:txBody>
                  <a:tcPr/>
                </a:tc>
                <a:tc gridSpan="2">
                  <a:txBody>
                    <a:bodyPr/>
                    <a:lstStyle/>
                    <a:p>
                      <a:pPr algn="ctr"/>
                      <a:r>
                        <a:rPr lang="en-US" dirty="0" smtClean="0">
                          <a:solidFill>
                            <a:schemeClr val="bg1"/>
                          </a:solidFill>
                        </a:rPr>
                        <a:t>Cost Savings</a:t>
                      </a:r>
                      <a:endParaRPr lang="en-US" dirty="0">
                        <a:solidFill>
                          <a:schemeClr val="bg1"/>
                        </a:solidFill>
                      </a:endParaRPr>
                    </a:p>
                  </a:txBody>
                  <a:tcPr/>
                </a:tc>
                <a:tc hMerge="1">
                  <a:txBody>
                    <a:bodyPr/>
                    <a:lstStyle/>
                    <a:p>
                      <a:endParaRPr lang="en-US" dirty="0"/>
                    </a:p>
                  </a:txBody>
                  <a:tcPr/>
                </a:tc>
              </a:tr>
              <a:tr h="522111">
                <a:tc>
                  <a:txBody>
                    <a:bodyPr/>
                    <a:lstStyle/>
                    <a:p>
                      <a:pPr algn="ctr"/>
                      <a:r>
                        <a:rPr lang="en-US" dirty="0" smtClean="0"/>
                        <a:t>Organism</a:t>
                      </a:r>
                      <a:endParaRPr lang="en-US" dirty="0"/>
                    </a:p>
                  </a:txBody>
                  <a:tcPr>
                    <a:solidFill>
                      <a:schemeClr val="tx2">
                        <a:lumMod val="40000"/>
                        <a:lumOff val="60000"/>
                      </a:schemeClr>
                    </a:solidFill>
                  </a:tcPr>
                </a:tc>
                <a:tc>
                  <a:txBody>
                    <a:bodyPr/>
                    <a:lstStyle/>
                    <a:p>
                      <a:pPr algn="ctr"/>
                      <a:r>
                        <a:rPr lang="en-US" dirty="0" smtClean="0">
                          <a:solidFill>
                            <a:schemeClr val="bg1"/>
                          </a:solidFill>
                        </a:rPr>
                        <a:t># of Samples</a:t>
                      </a:r>
                      <a:endParaRPr lang="en-US" dirty="0">
                        <a:solidFill>
                          <a:schemeClr val="bg1"/>
                        </a:solidFill>
                      </a:endParaRPr>
                    </a:p>
                  </a:txBody>
                  <a:tcPr>
                    <a:lnB w="12700" cap="flat" cmpd="sng" algn="ctr">
                      <a:noFill/>
                      <a:prstDash val="solid"/>
                      <a:round/>
                      <a:headEnd type="none" w="med" len="med"/>
                      <a:tailEnd type="none" w="med" len="med"/>
                    </a:lnB>
                    <a:solidFill>
                      <a:schemeClr val="tx2">
                        <a:lumMod val="40000"/>
                        <a:lumOff val="60000"/>
                      </a:schemeClr>
                    </a:solidFill>
                  </a:tcPr>
                </a:tc>
                <a:tc>
                  <a:txBody>
                    <a:bodyPr/>
                    <a:lstStyle/>
                    <a:p>
                      <a:pPr algn="ctr"/>
                      <a:r>
                        <a:rPr lang="en-US" dirty="0" smtClean="0">
                          <a:solidFill>
                            <a:schemeClr val="bg1"/>
                          </a:solidFill>
                        </a:rPr>
                        <a:t>Traditional</a:t>
                      </a:r>
                      <a:endParaRPr lang="en-US" dirty="0">
                        <a:solidFill>
                          <a:schemeClr val="bg1"/>
                        </a:solidFill>
                      </a:endParaRPr>
                    </a:p>
                  </a:txBody>
                  <a:tcPr>
                    <a:lnB w="12700" cap="flat" cmpd="sng" algn="ctr">
                      <a:noFill/>
                      <a:prstDash val="solid"/>
                      <a:round/>
                      <a:headEnd type="none" w="med" len="med"/>
                      <a:tailEnd type="none" w="med" len="med"/>
                    </a:lnB>
                    <a:solidFill>
                      <a:schemeClr val="tx2">
                        <a:lumMod val="40000"/>
                        <a:lumOff val="60000"/>
                      </a:schemeClr>
                    </a:solidFill>
                  </a:tcPr>
                </a:tc>
                <a:tc>
                  <a:txBody>
                    <a:bodyPr/>
                    <a:lstStyle/>
                    <a:p>
                      <a:pPr algn="ctr"/>
                      <a:r>
                        <a:rPr lang="en-US" dirty="0" smtClean="0">
                          <a:solidFill>
                            <a:schemeClr val="bg1"/>
                          </a:solidFill>
                        </a:rPr>
                        <a:t>MALDI-TOF</a:t>
                      </a:r>
                      <a:endParaRPr lang="en-US" dirty="0">
                        <a:solidFill>
                          <a:schemeClr val="bg1"/>
                        </a:solidFill>
                      </a:endParaRPr>
                    </a:p>
                  </a:txBody>
                  <a:tcPr>
                    <a:lnB w="12700" cap="flat" cmpd="sng" algn="ctr">
                      <a:noFill/>
                      <a:prstDash val="solid"/>
                      <a:round/>
                      <a:headEnd type="none" w="med" len="med"/>
                      <a:tailEnd type="none" w="med" len="med"/>
                    </a:lnB>
                    <a:solidFill>
                      <a:schemeClr val="tx2">
                        <a:lumMod val="40000"/>
                        <a:lumOff val="60000"/>
                      </a:schemeClr>
                    </a:solidFill>
                  </a:tcPr>
                </a:tc>
                <a:tc>
                  <a:txBody>
                    <a:bodyPr/>
                    <a:lstStyle/>
                    <a:p>
                      <a:pPr algn="ctr"/>
                      <a:r>
                        <a:rPr lang="en-US" dirty="0" smtClean="0">
                          <a:solidFill>
                            <a:schemeClr val="bg1"/>
                          </a:solidFill>
                        </a:rPr>
                        <a:t>$$$</a:t>
                      </a:r>
                      <a:endParaRPr lang="en-US" dirty="0">
                        <a:solidFill>
                          <a:schemeClr val="bg1"/>
                        </a:solidFill>
                      </a:endParaRPr>
                    </a:p>
                  </a:txBody>
                  <a:tcPr>
                    <a:lnB w="12700" cap="flat" cmpd="sng" algn="ctr">
                      <a:noFill/>
                      <a:prstDash val="solid"/>
                      <a:round/>
                      <a:headEnd type="none" w="med" len="med"/>
                      <a:tailEnd type="none" w="med" len="med"/>
                    </a:lnB>
                    <a:solidFill>
                      <a:schemeClr val="tx2">
                        <a:lumMod val="40000"/>
                        <a:lumOff val="60000"/>
                      </a:schemeClr>
                    </a:solidFill>
                  </a:tcPr>
                </a:tc>
                <a:tc>
                  <a:txBody>
                    <a:bodyPr/>
                    <a:lstStyle/>
                    <a:p>
                      <a:pPr algn="ctr"/>
                      <a:r>
                        <a:rPr lang="en-US" dirty="0" smtClean="0">
                          <a:solidFill>
                            <a:schemeClr val="bg1"/>
                          </a:solidFill>
                        </a:rPr>
                        <a:t>%</a:t>
                      </a:r>
                      <a:endParaRPr lang="en-US" dirty="0">
                        <a:solidFill>
                          <a:schemeClr val="bg1"/>
                        </a:solidFill>
                      </a:endParaRPr>
                    </a:p>
                  </a:txBody>
                  <a:tcPr>
                    <a:lnB w="12700" cap="flat" cmpd="sng" algn="ctr">
                      <a:noFill/>
                      <a:prstDash val="solid"/>
                      <a:round/>
                      <a:headEnd type="none" w="med" len="med"/>
                      <a:tailEnd type="none" w="med" len="med"/>
                    </a:lnB>
                    <a:solidFill>
                      <a:schemeClr val="tx2">
                        <a:lumMod val="40000"/>
                        <a:lumOff val="60000"/>
                      </a:schemeClr>
                    </a:solidFill>
                  </a:tcPr>
                </a:tc>
              </a:tr>
              <a:tr h="522111">
                <a:tc>
                  <a:txBody>
                    <a:bodyPr/>
                    <a:lstStyle/>
                    <a:p>
                      <a:r>
                        <a:rPr lang="en-US" sz="1600" dirty="0" smtClean="0"/>
                        <a:t>Enterobacteriaceae</a:t>
                      </a:r>
                      <a:endParaRPr lang="en-US" sz="1600" dirty="0"/>
                    </a:p>
                  </a:txBody>
                  <a:tcPr/>
                </a:tc>
                <a:tc>
                  <a:txBody>
                    <a:bodyPr/>
                    <a:lstStyle/>
                    <a:p>
                      <a:r>
                        <a:rPr lang="en-US" dirty="0" smtClean="0"/>
                        <a:t>7,503</a:t>
                      </a:r>
                      <a:endParaRPr lang="en-US" dirty="0"/>
                    </a:p>
                  </a:txBody>
                  <a:tcPr>
                    <a:lnT w="12700" cap="flat" cmpd="sng" algn="ctr">
                      <a:noFill/>
                      <a:prstDash val="solid"/>
                      <a:round/>
                      <a:headEnd type="none" w="med" len="med"/>
                      <a:tailEnd type="none" w="med" len="med"/>
                    </a:lnT>
                  </a:tcPr>
                </a:tc>
                <a:tc>
                  <a:txBody>
                    <a:bodyPr/>
                    <a:lstStyle/>
                    <a:p>
                      <a:r>
                        <a:rPr lang="en-US" dirty="0" smtClean="0"/>
                        <a:t>51,717.18</a:t>
                      </a:r>
                      <a:endParaRPr lang="en-US" dirty="0"/>
                    </a:p>
                  </a:txBody>
                  <a:tcPr>
                    <a:lnT w="12700" cap="flat" cmpd="sng" algn="ctr">
                      <a:noFill/>
                      <a:prstDash val="solid"/>
                      <a:round/>
                      <a:headEnd type="none" w="med" len="med"/>
                      <a:tailEnd type="none" w="med" len="med"/>
                    </a:lnT>
                  </a:tcPr>
                </a:tc>
                <a:tc>
                  <a:txBody>
                    <a:bodyPr/>
                    <a:lstStyle/>
                    <a:p>
                      <a:r>
                        <a:rPr lang="en-US" dirty="0" smtClean="0"/>
                        <a:t>13,355.34</a:t>
                      </a:r>
                      <a:endParaRPr lang="en-US" dirty="0"/>
                    </a:p>
                  </a:txBody>
                  <a:tcPr>
                    <a:lnT w="12700" cap="flat" cmpd="sng" algn="ctr">
                      <a:noFill/>
                      <a:prstDash val="solid"/>
                      <a:round/>
                      <a:headEnd type="none" w="med" len="med"/>
                      <a:tailEnd type="none" w="med" len="med"/>
                    </a:lnT>
                  </a:tcPr>
                </a:tc>
                <a:tc>
                  <a:txBody>
                    <a:bodyPr/>
                    <a:lstStyle/>
                    <a:p>
                      <a:r>
                        <a:rPr lang="en-US" dirty="0" smtClean="0"/>
                        <a:t>38,361.84</a:t>
                      </a:r>
                      <a:endParaRPr lang="en-US" dirty="0"/>
                    </a:p>
                  </a:txBody>
                  <a:tcPr>
                    <a:lnT w="12700" cap="flat" cmpd="sng" algn="ctr">
                      <a:noFill/>
                      <a:prstDash val="solid"/>
                      <a:round/>
                      <a:headEnd type="none" w="med" len="med"/>
                      <a:tailEnd type="none" w="med" len="med"/>
                    </a:lnT>
                  </a:tcPr>
                </a:tc>
                <a:tc>
                  <a:txBody>
                    <a:bodyPr/>
                    <a:lstStyle/>
                    <a:p>
                      <a:r>
                        <a:rPr lang="en-US" dirty="0" smtClean="0"/>
                        <a:t>74.2</a:t>
                      </a:r>
                      <a:endParaRPr lang="en-US" dirty="0"/>
                    </a:p>
                  </a:txBody>
                  <a:tcPr>
                    <a:lnT w="12700" cap="flat" cmpd="sng" algn="ctr">
                      <a:noFill/>
                      <a:prstDash val="solid"/>
                      <a:round/>
                      <a:headEnd type="none" w="med" len="med"/>
                      <a:tailEnd type="none" w="med" len="med"/>
                    </a:lnT>
                  </a:tcPr>
                </a:tc>
              </a:tr>
              <a:tr h="522111">
                <a:tc>
                  <a:txBody>
                    <a:bodyPr/>
                    <a:lstStyle/>
                    <a:p>
                      <a:r>
                        <a:rPr lang="en-US" dirty="0" smtClean="0"/>
                        <a:t>Enterococcus spp.</a:t>
                      </a:r>
                      <a:endParaRPr lang="en-US" dirty="0"/>
                    </a:p>
                  </a:txBody>
                  <a:tcPr/>
                </a:tc>
                <a:tc>
                  <a:txBody>
                    <a:bodyPr/>
                    <a:lstStyle/>
                    <a:p>
                      <a:r>
                        <a:rPr lang="en-US" dirty="0" smtClean="0"/>
                        <a:t>1,454</a:t>
                      </a:r>
                      <a:endParaRPr lang="en-US" dirty="0"/>
                    </a:p>
                  </a:txBody>
                  <a:tcPr/>
                </a:tc>
                <a:tc>
                  <a:txBody>
                    <a:bodyPr/>
                    <a:lstStyle/>
                    <a:p>
                      <a:r>
                        <a:rPr lang="en-US" dirty="0" smtClean="0"/>
                        <a:t>13,072.16</a:t>
                      </a:r>
                      <a:endParaRPr lang="en-US" dirty="0"/>
                    </a:p>
                  </a:txBody>
                  <a:tcPr/>
                </a:tc>
                <a:tc>
                  <a:txBody>
                    <a:bodyPr/>
                    <a:lstStyle/>
                    <a:p>
                      <a:r>
                        <a:rPr lang="en-US" dirty="0" smtClean="0"/>
                        <a:t>2,588.12</a:t>
                      </a:r>
                      <a:endParaRPr lang="en-US" dirty="0"/>
                    </a:p>
                  </a:txBody>
                  <a:tcPr/>
                </a:tc>
                <a:tc>
                  <a:txBody>
                    <a:bodyPr/>
                    <a:lstStyle/>
                    <a:p>
                      <a:r>
                        <a:rPr lang="en-US" dirty="0" smtClean="0"/>
                        <a:t>10,484.04</a:t>
                      </a:r>
                      <a:endParaRPr lang="en-US" dirty="0"/>
                    </a:p>
                  </a:txBody>
                  <a:tcPr/>
                </a:tc>
                <a:tc>
                  <a:txBody>
                    <a:bodyPr/>
                    <a:lstStyle/>
                    <a:p>
                      <a:r>
                        <a:rPr lang="en-US" dirty="0" smtClean="0"/>
                        <a:t>80.2</a:t>
                      </a:r>
                      <a:endParaRPr lang="en-US" dirty="0"/>
                    </a:p>
                  </a:txBody>
                  <a:tcPr/>
                </a:tc>
              </a:tr>
              <a:tr h="522111">
                <a:tc>
                  <a:txBody>
                    <a:bodyPr/>
                    <a:lstStyle/>
                    <a:p>
                      <a:r>
                        <a:rPr lang="en-US" dirty="0" smtClean="0"/>
                        <a:t>GN</a:t>
                      </a:r>
                      <a:r>
                        <a:rPr lang="en-US" baseline="0" dirty="0" smtClean="0"/>
                        <a:t> Non-Fermenters</a:t>
                      </a:r>
                      <a:endParaRPr lang="en-US" dirty="0"/>
                    </a:p>
                  </a:txBody>
                  <a:tcPr/>
                </a:tc>
                <a:tc>
                  <a:txBody>
                    <a:bodyPr/>
                    <a:lstStyle/>
                    <a:p>
                      <a:r>
                        <a:rPr lang="en-US" dirty="0" smtClean="0"/>
                        <a:t>3,489</a:t>
                      </a:r>
                      <a:endParaRPr lang="en-US" dirty="0"/>
                    </a:p>
                  </a:txBody>
                  <a:tcPr/>
                </a:tc>
                <a:tc>
                  <a:txBody>
                    <a:bodyPr/>
                    <a:lstStyle/>
                    <a:p>
                      <a:r>
                        <a:rPr lang="en-US" dirty="0" smtClean="0"/>
                        <a:t>32,458.39</a:t>
                      </a:r>
                      <a:endParaRPr lang="en-US" dirty="0"/>
                    </a:p>
                  </a:txBody>
                  <a:tcPr/>
                </a:tc>
                <a:tc>
                  <a:txBody>
                    <a:bodyPr/>
                    <a:lstStyle/>
                    <a:p>
                      <a:r>
                        <a:rPr lang="en-US" dirty="0" smtClean="0"/>
                        <a:t>6,211.71</a:t>
                      </a:r>
                      <a:endParaRPr lang="en-US" dirty="0"/>
                    </a:p>
                  </a:txBody>
                  <a:tcPr/>
                </a:tc>
                <a:tc>
                  <a:txBody>
                    <a:bodyPr/>
                    <a:lstStyle/>
                    <a:p>
                      <a:r>
                        <a:rPr lang="en-US" dirty="0" smtClean="0"/>
                        <a:t>26,246.68</a:t>
                      </a:r>
                      <a:endParaRPr lang="en-US" dirty="0"/>
                    </a:p>
                  </a:txBody>
                  <a:tcPr/>
                </a:tc>
                <a:tc>
                  <a:txBody>
                    <a:bodyPr/>
                    <a:lstStyle/>
                    <a:p>
                      <a:r>
                        <a:rPr lang="en-US" dirty="0" smtClean="0"/>
                        <a:t>80.9</a:t>
                      </a:r>
                      <a:endParaRPr lang="en-US" dirty="0"/>
                    </a:p>
                  </a:txBody>
                  <a:tcPr/>
                </a:tc>
              </a:tr>
              <a:tr h="522111">
                <a:tc>
                  <a:txBody>
                    <a:bodyPr/>
                    <a:lstStyle/>
                    <a:p>
                      <a:r>
                        <a:rPr lang="en-US" dirty="0" err="1" smtClean="0"/>
                        <a:t>Staphlyococcus</a:t>
                      </a:r>
                      <a:r>
                        <a:rPr lang="en-US" dirty="0" smtClean="0"/>
                        <a:t> spp.</a:t>
                      </a:r>
                      <a:endParaRPr lang="en-US" dirty="0"/>
                    </a:p>
                  </a:txBody>
                  <a:tcPr/>
                </a:tc>
                <a:tc>
                  <a:txBody>
                    <a:bodyPr/>
                    <a:lstStyle/>
                    <a:p>
                      <a:r>
                        <a:rPr lang="en-US" dirty="0" smtClean="0"/>
                        <a:t>5,790</a:t>
                      </a:r>
                      <a:endParaRPr lang="en-US" dirty="0"/>
                    </a:p>
                  </a:txBody>
                  <a:tcPr/>
                </a:tc>
                <a:tc>
                  <a:txBody>
                    <a:bodyPr/>
                    <a:lstStyle/>
                    <a:p>
                      <a:r>
                        <a:rPr lang="en-US" dirty="0" smtClean="0"/>
                        <a:t>17,383.04</a:t>
                      </a:r>
                      <a:endParaRPr lang="en-US" dirty="0"/>
                    </a:p>
                  </a:txBody>
                  <a:tcPr/>
                </a:tc>
                <a:tc>
                  <a:txBody>
                    <a:bodyPr/>
                    <a:lstStyle/>
                    <a:p>
                      <a:r>
                        <a:rPr lang="en-US" dirty="0" smtClean="0"/>
                        <a:t>10,306.20</a:t>
                      </a:r>
                      <a:endParaRPr lang="en-US" dirty="0"/>
                    </a:p>
                  </a:txBody>
                  <a:tcPr/>
                </a:tc>
                <a:tc>
                  <a:txBody>
                    <a:bodyPr/>
                    <a:lstStyle/>
                    <a:p>
                      <a:r>
                        <a:rPr lang="en-US" dirty="0" smtClean="0"/>
                        <a:t>7,076.84</a:t>
                      </a:r>
                      <a:endParaRPr lang="en-US" dirty="0"/>
                    </a:p>
                  </a:txBody>
                  <a:tcPr/>
                </a:tc>
                <a:tc>
                  <a:txBody>
                    <a:bodyPr/>
                    <a:lstStyle/>
                    <a:p>
                      <a:r>
                        <a:rPr lang="en-US" dirty="0" smtClean="0"/>
                        <a:t>40.7</a:t>
                      </a:r>
                      <a:endParaRPr lang="en-US" dirty="0"/>
                    </a:p>
                  </a:txBody>
                  <a:tcPr/>
                </a:tc>
              </a:tr>
              <a:tr h="522111">
                <a:tc>
                  <a:txBody>
                    <a:bodyPr/>
                    <a:lstStyle/>
                    <a:p>
                      <a:r>
                        <a:rPr lang="en-US" dirty="0" smtClean="0"/>
                        <a:t>Streptococcus</a:t>
                      </a:r>
                      <a:r>
                        <a:rPr lang="en-US" baseline="0" dirty="0" smtClean="0"/>
                        <a:t> spp.</a:t>
                      </a:r>
                      <a:endParaRPr lang="en-US" dirty="0"/>
                    </a:p>
                  </a:txBody>
                  <a:tcPr/>
                </a:tc>
                <a:tc>
                  <a:txBody>
                    <a:bodyPr/>
                    <a:lstStyle/>
                    <a:p>
                      <a:r>
                        <a:rPr lang="en-US" dirty="0" smtClean="0"/>
                        <a:t>2,332</a:t>
                      </a:r>
                      <a:endParaRPr lang="en-US" dirty="0"/>
                    </a:p>
                  </a:txBody>
                  <a:tcPr/>
                </a:tc>
                <a:tc>
                  <a:txBody>
                    <a:bodyPr/>
                    <a:lstStyle/>
                    <a:p>
                      <a:r>
                        <a:rPr lang="en-US" dirty="0" smtClean="0"/>
                        <a:t>17,704.82</a:t>
                      </a:r>
                      <a:endParaRPr lang="en-US" dirty="0"/>
                    </a:p>
                  </a:txBody>
                  <a:tcPr/>
                </a:tc>
                <a:tc>
                  <a:txBody>
                    <a:bodyPr/>
                    <a:lstStyle/>
                    <a:p>
                      <a:r>
                        <a:rPr lang="en-US" dirty="0" smtClean="0"/>
                        <a:t>4,150.96</a:t>
                      </a:r>
                      <a:endParaRPr lang="en-US" dirty="0"/>
                    </a:p>
                  </a:txBody>
                  <a:tcPr/>
                </a:tc>
                <a:tc>
                  <a:txBody>
                    <a:bodyPr/>
                    <a:lstStyle/>
                    <a:p>
                      <a:r>
                        <a:rPr lang="en-US" dirty="0" smtClean="0"/>
                        <a:t>7,622.91</a:t>
                      </a:r>
                      <a:endParaRPr lang="en-US" dirty="0"/>
                    </a:p>
                  </a:txBody>
                  <a:tcPr/>
                </a:tc>
                <a:tc>
                  <a:txBody>
                    <a:bodyPr/>
                    <a:lstStyle/>
                    <a:p>
                      <a:r>
                        <a:rPr lang="en-US" dirty="0" smtClean="0"/>
                        <a:t>74.8</a:t>
                      </a:r>
                      <a:endParaRPr lang="en-US" dirty="0"/>
                    </a:p>
                  </a:txBody>
                  <a:tcPr/>
                </a:tc>
              </a:tr>
              <a:tr h="522111">
                <a:tc>
                  <a:txBody>
                    <a:bodyPr/>
                    <a:lstStyle/>
                    <a:p>
                      <a:r>
                        <a:rPr lang="en-US" dirty="0" smtClean="0"/>
                        <a:t>Yeast</a:t>
                      </a:r>
                      <a:endParaRPr lang="en-US" dirty="0"/>
                    </a:p>
                  </a:txBody>
                  <a:tcPr/>
                </a:tc>
                <a:tc>
                  <a:txBody>
                    <a:bodyPr/>
                    <a:lstStyle/>
                    <a:p>
                      <a:r>
                        <a:rPr lang="en-US" dirty="0" smtClean="0"/>
                        <a:t>1,362</a:t>
                      </a:r>
                      <a:endParaRPr lang="en-US" dirty="0"/>
                    </a:p>
                  </a:txBody>
                  <a:tcPr/>
                </a:tc>
                <a:tc>
                  <a:txBody>
                    <a:bodyPr/>
                    <a:lstStyle/>
                    <a:p>
                      <a:r>
                        <a:rPr lang="en-US" dirty="0" smtClean="0"/>
                        <a:t>10,197.09</a:t>
                      </a:r>
                      <a:endParaRPr lang="en-US" dirty="0"/>
                    </a:p>
                  </a:txBody>
                  <a:tcPr/>
                </a:tc>
                <a:tc>
                  <a:txBody>
                    <a:bodyPr/>
                    <a:lstStyle/>
                    <a:p>
                      <a:r>
                        <a:rPr lang="en-US" dirty="0" smtClean="0"/>
                        <a:t>2,574.18</a:t>
                      </a:r>
                      <a:endParaRPr lang="en-US" dirty="0"/>
                    </a:p>
                  </a:txBody>
                  <a:tcPr/>
                </a:tc>
                <a:tc>
                  <a:txBody>
                    <a:bodyPr/>
                    <a:lstStyle/>
                    <a:p>
                      <a:r>
                        <a:rPr lang="en-US" dirty="0" smtClean="0"/>
                        <a:t>7,622.91</a:t>
                      </a:r>
                      <a:endParaRPr lang="en-US" dirty="0"/>
                    </a:p>
                  </a:txBody>
                  <a:tcPr/>
                </a:tc>
                <a:tc>
                  <a:txBody>
                    <a:bodyPr/>
                    <a:lstStyle/>
                    <a:p>
                      <a:r>
                        <a:rPr lang="en-US" dirty="0" smtClean="0"/>
                        <a:t>74.8</a:t>
                      </a:r>
                      <a:endParaRPr lang="en-US" dirty="0"/>
                    </a:p>
                  </a:txBody>
                  <a:tcPr/>
                </a:tc>
              </a:tr>
              <a:tr h="522111">
                <a:tc>
                  <a:txBody>
                    <a:bodyPr/>
                    <a:lstStyle/>
                    <a:p>
                      <a:r>
                        <a:rPr lang="en-US" dirty="0" smtClean="0"/>
                        <a:t>Total</a:t>
                      </a:r>
                      <a:endParaRPr lang="en-US" dirty="0"/>
                    </a:p>
                  </a:txBody>
                  <a:tcPr/>
                </a:tc>
                <a:tc>
                  <a:txBody>
                    <a:bodyPr/>
                    <a:lstStyle/>
                    <a:p>
                      <a:r>
                        <a:rPr lang="en-US" dirty="0" smtClean="0"/>
                        <a:t>21,930</a:t>
                      </a:r>
                      <a:endParaRPr lang="en-US" dirty="0"/>
                    </a:p>
                  </a:txBody>
                  <a:tcPr/>
                </a:tc>
                <a:tc>
                  <a:txBody>
                    <a:bodyPr/>
                    <a:lstStyle/>
                    <a:p>
                      <a:r>
                        <a:rPr lang="en-US" dirty="0" smtClean="0"/>
                        <a:t>142,532.69</a:t>
                      </a:r>
                      <a:endParaRPr lang="en-US" dirty="0"/>
                    </a:p>
                  </a:txBody>
                  <a:tcPr/>
                </a:tc>
                <a:tc>
                  <a:txBody>
                    <a:bodyPr/>
                    <a:lstStyle/>
                    <a:p>
                      <a:r>
                        <a:rPr lang="en-US" dirty="0" smtClean="0"/>
                        <a:t>39,186.51</a:t>
                      </a:r>
                      <a:endParaRPr lang="en-US" dirty="0"/>
                    </a:p>
                  </a:txBody>
                  <a:tcPr/>
                </a:tc>
                <a:tc>
                  <a:txBody>
                    <a:bodyPr/>
                    <a:lstStyle/>
                    <a:p>
                      <a:r>
                        <a:rPr lang="en-US" dirty="0" smtClean="0"/>
                        <a:t>103,346.18</a:t>
                      </a:r>
                      <a:endParaRPr lang="en-US" dirty="0"/>
                    </a:p>
                  </a:txBody>
                  <a:tcPr/>
                </a:tc>
                <a:tc>
                  <a:txBody>
                    <a:bodyPr/>
                    <a:lstStyle/>
                    <a:p>
                      <a:r>
                        <a:rPr lang="en-US" dirty="0" smtClean="0"/>
                        <a:t>72.5</a:t>
                      </a:r>
                      <a:endParaRPr lang="en-US" dirty="0"/>
                    </a:p>
                  </a:txBody>
                  <a:tcPr/>
                </a:tc>
              </a:tr>
            </a:tbl>
          </a:graphicData>
        </a:graphic>
      </p:graphicFrame>
      <p:sp>
        <p:nvSpPr>
          <p:cNvPr id="3" name="Rectangle 2"/>
          <p:cNvSpPr/>
          <p:nvPr/>
        </p:nvSpPr>
        <p:spPr>
          <a:xfrm>
            <a:off x="178606" y="5541164"/>
            <a:ext cx="8458200" cy="53340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524000" y="6228834"/>
            <a:ext cx="5767413" cy="369332"/>
          </a:xfrm>
          <a:prstGeom prst="rect">
            <a:avLst/>
          </a:prstGeom>
          <a:noFill/>
        </p:spPr>
        <p:txBody>
          <a:bodyPr wrap="none" rtlCol="0">
            <a:spAutoFit/>
          </a:bodyPr>
          <a:lstStyle/>
          <a:p>
            <a:r>
              <a:rPr lang="en-US" dirty="0" smtClean="0"/>
              <a:t>Tran, A. et al. 2015. Jour Clin </a:t>
            </a:r>
            <a:r>
              <a:rPr lang="en-US" dirty="0" err="1" smtClean="0"/>
              <a:t>Microbiol</a:t>
            </a:r>
            <a:r>
              <a:rPr lang="en-US" dirty="0" smtClean="0"/>
              <a:t>. 53: 2473-2479</a:t>
            </a:r>
            <a:endParaRPr lang="en-US" dirty="0"/>
          </a:p>
        </p:txBody>
      </p:sp>
      <p:sp>
        <p:nvSpPr>
          <p:cNvPr id="5" name="Title 4"/>
          <p:cNvSpPr>
            <a:spLocks noGrp="1"/>
          </p:cNvSpPr>
          <p:nvPr>
            <p:ph type="title" idx="4294967295"/>
          </p:nvPr>
        </p:nvSpPr>
        <p:spPr>
          <a:xfrm>
            <a:off x="304800" y="152400"/>
            <a:ext cx="8458200" cy="762000"/>
          </a:xfrm>
        </p:spPr>
        <p:txBody>
          <a:bodyPr/>
          <a:lstStyle/>
          <a:p>
            <a:r>
              <a:rPr lang="en-US" kern="1200" dirty="0" smtClean="0">
                <a:solidFill>
                  <a:srgbClr val="FFFF00"/>
                </a:solidFill>
                <a:effectLst/>
                <a:latin typeface="Arial"/>
              </a:rPr>
              <a:t>Cost Comparisons of Bacterial Identifications </a:t>
            </a:r>
            <a:endParaRPr lang="en-US" dirty="0"/>
          </a:p>
        </p:txBody>
      </p:sp>
    </p:spTree>
    <p:extLst>
      <p:ext uri="{BB962C8B-B14F-4D97-AF65-F5344CB8AC3E}">
        <p14:creationId xmlns:p14="http://schemas.microsoft.com/office/powerpoint/2010/main" val="2886304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0"/>
            <a:ext cx="7827264" cy="1371600"/>
          </a:xfrm>
        </p:spPr>
        <p:txBody>
          <a:bodyPr/>
          <a:lstStyle/>
          <a:p>
            <a:pPr algn="ctr"/>
            <a:r>
              <a:rPr lang="en-US" sz="4000" dirty="0" smtClean="0"/>
              <a:t>Molecular Amplification (PCR)</a:t>
            </a:r>
            <a:endParaRPr lang="en-US" sz="4000" dirty="0"/>
          </a:p>
        </p:txBody>
      </p:sp>
      <p:sp>
        <p:nvSpPr>
          <p:cNvPr id="3" name="Content Placeholder 2"/>
          <p:cNvSpPr>
            <a:spLocks noGrp="1"/>
          </p:cNvSpPr>
          <p:nvPr>
            <p:ph type="body" idx="1"/>
          </p:nvPr>
        </p:nvSpPr>
        <p:spPr>
          <a:xfrm>
            <a:off x="685800" y="3048000"/>
            <a:ext cx="7827264" cy="838200"/>
          </a:xfrm>
        </p:spPr>
        <p:txBody>
          <a:bodyPr/>
          <a:lstStyle/>
          <a:p>
            <a:pPr algn="ctr"/>
            <a:r>
              <a:rPr lang="en-US" sz="2800" dirty="0" smtClean="0"/>
              <a:t>Single analyte detection and multiplex detection</a:t>
            </a:r>
          </a:p>
          <a:p>
            <a:endParaRPr lang="en-US" sz="2800" dirty="0"/>
          </a:p>
        </p:txBody>
      </p:sp>
    </p:spTree>
    <p:extLst>
      <p:ext uri="{BB962C8B-B14F-4D97-AF65-F5344CB8AC3E}">
        <p14:creationId xmlns:p14="http://schemas.microsoft.com/office/powerpoint/2010/main" val="3869402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1"/>
          <p:cNvSpPr>
            <a:spLocks noGrp="1"/>
          </p:cNvSpPr>
          <p:nvPr>
            <p:ph type="ftr" sz="quarter" idx="10"/>
          </p:nvPr>
        </p:nvSpPr>
        <p:spPr/>
        <p:txBody>
          <a:bodyPr/>
          <a:lstStyle/>
          <a:p>
            <a:r>
              <a:rPr lang="en-US" altLang="en-US"/>
              <a:t>©2011 MFMER  |  slide-</a:t>
            </a:r>
            <a:fld id="{7AB4F609-4AFD-485B-B460-673C80682EF1}" type="slidenum">
              <a:rPr lang="en-US" altLang="en-US"/>
              <a:pPr/>
              <a:t>23</a:t>
            </a:fld>
            <a:endParaRPr lang="en-US" altLang="en-US"/>
          </a:p>
        </p:txBody>
      </p:sp>
      <p:pic>
        <p:nvPicPr>
          <p:cNvPr id="2355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brightnessContrast bright="-12000" contrast="44000"/>
                    </a14:imgEffect>
                  </a14:imgLayer>
                </a14:imgProps>
              </a:ext>
              <a:ext uri="{28A0092B-C50C-407E-A947-70E740481C1C}">
                <a14:useLocalDpi xmlns:a14="http://schemas.microsoft.com/office/drawing/2010/main" val="0"/>
              </a:ext>
            </a:extLst>
          </a:blip>
          <a:srcRect/>
          <a:stretch>
            <a:fillRect/>
          </a:stretch>
        </p:blipFill>
        <p:spPr bwMode="auto">
          <a:xfrm>
            <a:off x="0" y="76200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itle 1"/>
          <p:cNvSpPr>
            <a:spLocks noGrp="1"/>
          </p:cNvSpPr>
          <p:nvPr>
            <p:ph type="title" idx="4294967295"/>
          </p:nvPr>
        </p:nvSpPr>
        <p:spPr>
          <a:xfrm>
            <a:off x="533400" y="228600"/>
            <a:ext cx="8229600" cy="685800"/>
          </a:xfrm>
        </p:spPr>
        <p:txBody>
          <a:bodyPr lIns="91440" bIns="45720" anchor="ctr"/>
          <a:lstStyle/>
          <a:p>
            <a:r>
              <a:rPr lang="en-US" altLang="en-US" sz="3600" dirty="0"/>
              <a:t>PCR</a:t>
            </a:r>
          </a:p>
        </p:txBody>
      </p:sp>
      <p:sp>
        <p:nvSpPr>
          <p:cNvPr id="23556" name="TextBox 4"/>
          <p:cNvSpPr txBox="1">
            <a:spLocks noChangeArrowheads="1"/>
          </p:cNvSpPr>
          <p:nvPr/>
        </p:nvSpPr>
        <p:spPr bwMode="auto">
          <a:xfrm>
            <a:off x="6629400" y="6324600"/>
            <a:ext cx="1162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a:t>acccn.net</a:t>
            </a:r>
          </a:p>
        </p:txBody>
      </p:sp>
      <p:sp>
        <p:nvSpPr>
          <p:cNvPr id="23557" name="Rectangle 6"/>
          <p:cNvSpPr>
            <a:spLocks noGrp="1" noChangeArrowheads="1"/>
          </p:cNvSpPr>
          <p:nvPr>
            <p:ph type="body" idx="4294967295"/>
          </p:nvPr>
        </p:nvSpPr>
        <p:spPr>
          <a:xfrm>
            <a:off x="304800" y="1219200"/>
            <a:ext cx="8229600" cy="4525963"/>
          </a:xfrm>
        </p:spPr>
        <p:txBody>
          <a:bodyPr lIns="91440" tIns="45720" rIns="91440"/>
          <a:lstStyle/>
          <a:p>
            <a:r>
              <a:rPr lang="en-US" altLang="en-US" dirty="0">
                <a:solidFill>
                  <a:schemeClr val="tx2">
                    <a:lumMod val="40000"/>
                    <a:lumOff val="60000"/>
                  </a:schemeClr>
                </a:solidFill>
              </a:rPr>
              <a:t>Amplification of short segments of DNA</a:t>
            </a:r>
          </a:p>
          <a:p>
            <a:r>
              <a:rPr lang="en-US" altLang="en-US" dirty="0">
                <a:solidFill>
                  <a:schemeClr val="tx2">
                    <a:lumMod val="40000"/>
                    <a:lumOff val="60000"/>
                  </a:schemeClr>
                </a:solidFill>
              </a:rPr>
              <a:t>20-40 Cycles</a:t>
            </a:r>
          </a:p>
          <a:p>
            <a:pPr lvl="1"/>
            <a:r>
              <a:rPr lang="en-US" altLang="en-US" dirty="0">
                <a:solidFill>
                  <a:schemeClr val="tx2">
                    <a:lumMod val="40000"/>
                    <a:lumOff val="60000"/>
                  </a:schemeClr>
                </a:solidFill>
              </a:rPr>
              <a:t>Denaturation at 95</a:t>
            </a:r>
            <a:r>
              <a:rPr lang="en-US" altLang="en-US" baseline="30000" dirty="0">
                <a:solidFill>
                  <a:schemeClr val="tx2">
                    <a:lumMod val="40000"/>
                    <a:lumOff val="60000"/>
                  </a:schemeClr>
                </a:solidFill>
              </a:rPr>
              <a:t>o</a:t>
            </a:r>
            <a:r>
              <a:rPr lang="en-US" altLang="en-US" dirty="0">
                <a:solidFill>
                  <a:schemeClr val="tx2">
                    <a:lumMod val="40000"/>
                    <a:lumOff val="60000"/>
                  </a:schemeClr>
                </a:solidFill>
              </a:rPr>
              <a:t> C</a:t>
            </a:r>
          </a:p>
          <a:p>
            <a:pPr lvl="1"/>
            <a:r>
              <a:rPr lang="en-US" altLang="en-US" dirty="0">
                <a:solidFill>
                  <a:schemeClr val="tx2">
                    <a:lumMod val="40000"/>
                    <a:lumOff val="60000"/>
                  </a:schemeClr>
                </a:solidFill>
              </a:rPr>
              <a:t>Annealing at 55</a:t>
            </a:r>
            <a:r>
              <a:rPr lang="en-US" altLang="en-US" baseline="30000" dirty="0">
                <a:solidFill>
                  <a:schemeClr val="tx2">
                    <a:lumMod val="40000"/>
                    <a:lumOff val="60000"/>
                  </a:schemeClr>
                </a:solidFill>
              </a:rPr>
              <a:t>o</a:t>
            </a:r>
            <a:r>
              <a:rPr lang="en-US" altLang="en-US" dirty="0">
                <a:solidFill>
                  <a:schemeClr val="tx2">
                    <a:lumMod val="40000"/>
                    <a:lumOff val="60000"/>
                  </a:schemeClr>
                </a:solidFill>
              </a:rPr>
              <a:t> C</a:t>
            </a:r>
          </a:p>
          <a:p>
            <a:pPr lvl="1"/>
            <a:r>
              <a:rPr lang="en-US" altLang="en-US" dirty="0">
                <a:solidFill>
                  <a:schemeClr val="tx2">
                    <a:lumMod val="40000"/>
                    <a:lumOff val="60000"/>
                  </a:schemeClr>
                </a:solidFill>
              </a:rPr>
              <a:t>Extension at 72</a:t>
            </a:r>
            <a:r>
              <a:rPr lang="en-US" altLang="en-US" baseline="30000" dirty="0">
                <a:solidFill>
                  <a:schemeClr val="tx2">
                    <a:lumMod val="40000"/>
                    <a:lumOff val="60000"/>
                  </a:schemeClr>
                </a:solidFill>
              </a:rPr>
              <a:t>o</a:t>
            </a:r>
            <a:r>
              <a:rPr lang="en-US" altLang="en-US" dirty="0">
                <a:solidFill>
                  <a:schemeClr val="tx2">
                    <a:lumMod val="40000"/>
                    <a:lumOff val="60000"/>
                  </a:schemeClr>
                </a:solidFill>
              </a:rPr>
              <a:t> C</a:t>
            </a:r>
          </a:p>
          <a:p>
            <a:r>
              <a:rPr lang="en-US" altLang="en-US" i="1" dirty="0">
                <a:solidFill>
                  <a:schemeClr val="tx2">
                    <a:lumMod val="40000"/>
                    <a:lumOff val="60000"/>
                  </a:schemeClr>
                </a:solidFill>
              </a:rPr>
              <a:t>Taq</a:t>
            </a:r>
            <a:r>
              <a:rPr lang="en-US" altLang="en-US" dirty="0">
                <a:solidFill>
                  <a:schemeClr val="tx2">
                    <a:lumMod val="40000"/>
                    <a:lumOff val="60000"/>
                  </a:schemeClr>
                </a:solidFill>
              </a:rPr>
              <a:t> polymerase</a:t>
            </a:r>
          </a:p>
          <a:p>
            <a:r>
              <a:rPr lang="en-US" altLang="en-US" dirty="0">
                <a:solidFill>
                  <a:schemeClr val="tx2">
                    <a:lumMod val="40000"/>
                    <a:lumOff val="60000"/>
                  </a:schemeClr>
                </a:solidFill>
              </a:rPr>
              <a:t>Exponential amplification of </a:t>
            </a:r>
            <a:r>
              <a:rPr lang="en-US" altLang="en-US" dirty="0" smtClean="0">
                <a:solidFill>
                  <a:schemeClr val="tx2">
                    <a:lumMod val="40000"/>
                    <a:lumOff val="60000"/>
                  </a:schemeClr>
                </a:solidFill>
              </a:rPr>
              <a:t>DNA</a:t>
            </a:r>
          </a:p>
          <a:p>
            <a:r>
              <a:rPr lang="en-US" altLang="en-US" dirty="0" smtClean="0">
                <a:solidFill>
                  <a:schemeClr val="tx2">
                    <a:lumMod val="40000"/>
                    <a:lumOff val="60000"/>
                  </a:schemeClr>
                </a:solidFill>
              </a:rPr>
              <a:t>Closed reactions</a:t>
            </a:r>
          </a:p>
          <a:p>
            <a:r>
              <a:rPr lang="en-US" altLang="en-US" dirty="0" smtClean="0">
                <a:solidFill>
                  <a:schemeClr val="tx2">
                    <a:lumMod val="40000"/>
                    <a:lumOff val="60000"/>
                  </a:schemeClr>
                </a:solidFill>
              </a:rPr>
              <a:t>Real-time</a:t>
            </a:r>
            <a:r>
              <a:rPr lang="en-US" altLang="en-US" baseline="0" dirty="0" smtClean="0">
                <a:solidFill>
                  <a:schemeClr val="tx2">
                    <a:lumMod val="40000"/>
                    <a:lumOff val="60000"/>
                  </a:schemeClr>
                </a:solidFill>
              </a:rPr>
              <a:t> detection of amplicon</a:t>
            </a:r>
          </a:p>
          <a:p>
            <a:endParaRPr lang="en-US" altLang="en-US" dirty="0"/>
          </a:p>
        </p:txBody>
      </p:sp>
    </p:spTree>
    <p:extLst>
      <p:ext uri="{BB962C8B-B14F-4D97-AF65-F5344CB8AC3E}">
        <p14:creationId xmlns:p14="http://schemas.microsoft.com/office/powerpoint/2010/main" val="103289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066800"/>
          </a:xfrm>
        </p:spPr>
        <p:txBody>
          <a:bodyPr/>
          <a:lstStyle/>
          <a:p>
            <a:r>
              <a:rPr lang="en-US" sz="3600" dirty="0" smtClean="0"/>
              <a:t>Single Target PCR</a:t>
            </a:r>
            <a:endParaRPr lang="en-US" sz="3600" dirty="0"/>
          </a:p>
        </p:txBody>
      </p:sp>
      <p:sp>
        <p:nvSpPr>
          <p:cNvPr id="3" name="Content Placeholder 2"/>
          <p:cNvSpPr>
            <a:spLocks noGrp="1"/>
          </p:cNvSpPr>
          <p:nvPr>
            <p:ph idx="1"/>
          </p:nvPr>
        </p:nvSpPr>
        <p:spPr>
          <a:xfrm>
            <a:off x="381000" y="946637"/>
            <a:ext cx="7827264" cy="4800600"/>
          </a:xfrm>
        </p:spPr>
        <p:txBody>
          <a:bodyPr/>
          <a:lstStyle/>
          <a:p>
            <a:r>
              <a:rPr lang="en-US" dirty="0" smtClean="0"/>
              <a:t>Cepheid </a:t>
            </a:r>
            <a:r>
              <a:rPr lang="en-US" dirty="0" err="1" smtClean="0"/>
              <a:t>GeneXpert</a:t>
            </a:r>
            <a:endParaRPr lang="en-US" dirty="0" smtClean="0"/>
          </a:p>
          <a:p>
            <a:pPr lvl="1"/>
            <a:r>
              <a:rPr lang="en-US" dirty="0" smtClean="0"/>
              <a:t>MRSA</a:t>
            </a:r>
          </a:p>
          <a:p>
            <a:pPr lvl="1"/>
            <a:r>
              <a:rPr lang="en-US" i="1" dirty="0" smtClean="0"/>
              <a:t>C. difficile</a:t>
            </a:r>
          </a:p>
          <a:p>
            <a:pPr lvl="1"/>
            <a:r>
              <a:rPr lang="en-US" i="1" dirty="0" smtClean="0"/>
              <a:t>M. tuberculosis</a:t>
            </a:r>
          </a:p>
          <a:p>
            <a:pPr lvl="0"/>
            <a:r>
              <a:rPr lang="en-US" i="1" dirty="0" smtClean="0"/>
              <a:t>Chlamydia trachomatis</a:t>
            </a:r>
          </a:p>
          <a:p>
            <a:pPr lvl="0"/>
            <a:r>
              <a:rPr lang="en-US" i="1" dirty="0" smtClean="0"/>
              <a:t>Neisseria gonorrhoeae</a:t>
            </a:r>
          </a:p>
          <a:p>
            <a:pPr lvl="0"/>
            <a:r>
              <a:rPr lang="en-US" i="1" dirty="0" smtClean="0"/>
              <a:t>Streptococcus agalactiae </a:t>
            </a:r>
            <a:r>
              <a:rPr lang="en-US" dirty="0" smtClean="0"/>
              <a:t>(GBS)</a:t>
            </a:r>
          </a:p>
          <a:p>
            <a:endParaRPr lang="en-US"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8204" y="598715"/>
            <a:ext cx="116568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794" r="32803"/>
          <a:stretch/>
        </p:blipFill>
        <p:spPr bwMode="auto">
          <a:xfrm>
            <a:off x="6858001" y="2362199"/>
            <a:ext cx="1759290" cy="220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279" t="25078" r="37560" b="15355"/>
          <a:stretch/>
        </p:blipFill>
        <p:spPr bwMode="auto">
          <a:xfrm>
            <a:off x="4876800" y="4800599"/>
            <a:ext cx="2590800" cy="1893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04779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2438400"/>
            <a:ext cx="7827264" cy="1371600"/>
          </a:xfrm>
        </p:spPr>
        <p:txBody>
          <a:bodyPr/>
          <a:lstStyle/>
          <a:p>
            <a:pPr algn="ctr"/>
            <a:r>
              <a:rPr lang="en-US" sz="4000" dirty="0" smtClean="0"/>
              <a:t>Molecular Multiplex Panels</a:t>
            </a:r>
            <a:endParaRPr lang="en-US" sz="4000" dirty="0"/>
          </a:p>
        </p:txBody>
      </p:sp>
      <p:sp>
        <p:nvSpPr>
          <p:cNvPr id="3" name="Content Placeholder 2"/>
          <p:cNvSpPr>
            <a:spLocks noGrp="1"/>
          </p:cNvSpPr>
          <p:nvPr>
            <p:ph type="body" idx="1"/>
          </p:nvPr>
        </p:nvSpPr>
        <p:spPr/>
        <p:txBody>
          <a:bodyPr/>
          <a:lstStyle/>
          <a:p>
            <a:pPr algn="ctr"/>
            <a:r>
              <a:rPr lang="en-US" sz="2800" dirty="0" smtClean="0"/>
              <a:t>What are they?</a:t>
            </a:r>
          </a:p>
          <a:p>
            <a:pPr algn="ctr"/>
            <a:r>
              <a:rPr lang="en-US" sz="2800" dirty="0" smtClean="0"/>
              <a:t>How do they work?</a:t>
            </a:r>
          </a:p>
          <a:p>
            <a:pPr algn="ctr"/>
            <a:r>
              <a:rPr lang="en-US" sz="2800" dirty="0" smtClean="0"/>
              <a:t>What is available?</a:t>
            </a:r>
          </a:p>
          <a:p>
            <a:endParaRPr lang="en-US" dirty="0"/>
          </a:p>
        </p:txBody>
      </p:sp>
    </p:spTree>
    <p:extLst>
      <p:ext uri="{BB962C8B-B14F-4D97-AF65-F5344CB8AC3E}">
        <p14:creationId xmlns:p14="http://schemas.microsoft.com/office/powerpoint/2010/main" val="3956620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143000"/>
          </a:xfrm>
        </p:spPr>
        <p:txBody>
          <a:bodyPr/>
          <a:lstStyle/>
          <a:p>
            <a:r>
              <a:rPr lang="en-US" sz="3600" dirty="0" smtClean="0"/>
              <a:t>Molecular Multiplex Panels</a:t>
            </a:r>
            <a:endParaRPr lang="en-US" sz="3600" dirty="0"/>
          </a:p>
        </p:txBody>
      </p:sp>
      <p:sp>
        <p:nvSpPr>
          <p:cNvPr id="3" name="Content Placeholder 2"/>
          <p:cNvSpPr>
            <a:spLocks noGrp="1"/>
          </p:cNvSpPr>
          <p:nvPr>
            <p:ph idx="1"/>
          </p:nvPr>
        </p:nvSpPr>
        <p:spPr>
          <a:xfrm>
            <a:off x="304800" y="1295400"/>
            <a:ext cx="8458200" cy="4800600"/>
          </a:xfrm>
        </p:spPr>
        <p:txBody>
          <a:bodyPr/>
          <a:lstStyle/>
          <a:p>
            <a:r>
              <a:rPr lang="en-US" dirty="0" err="1" smtClean="0"/>
              <a:t>Syndromic</a:t>
            </a:r>
            <a:r>
              <a:rPr lang="en-US" baseline="0" dirty="0" smtClean="0"/>
              <a:t> testing</a:t>
            </a:r>
          </a:p>
          <a:p>
            <a:pPr marL="692150" marR="0" lvl="1" indent="-234950" algn="l" defTabSz="914400" rtl="0" eaLnBrk="1" fontAlgn="auto" latinLnBrk="0" hangingPunct="1">
              <a:lnSpc>
                <a:spcPct val="90000"/>
              </a:lnSpc>
              <a:spcBef>
                <a:spcPts val="600"/>
              </a:spcBef>
              <a:spcAft>
                <a:spcPts val="0"/>
              </a:spcAft>
              <a:buClr>
                <a:schemeClr val="bg2">
                  <a:lumMod val="40000"/>
                  <a:lumOff val="60000"/>
                </a:schemeClr>
              </a:buClr>
              <a:buSzTx/>
              <a:buFont typeface="Arial" pitchFamily="34" charset="0"/>
              <a:buChar char="•"/>
              <a:tabLst/>
              <a:defRPr/>
            </a:pPr>
            <a:r>
              <a:rPr lang="en-US" baseline="0" dirty="0" smtClean="0"/>
              <a:t>Allow testing for a wide (and growing) number of pathogens</a:t>
            </a:r>
          </a:p>
          <a:p>
            <a:pPr lvl="1"/>
            <a:r>
              <a:rPr lang="en-US" dirty="0" smtClean="0"/>
              <a:t>Optimize the type and number</a:t>
            </a:r>
            <a:r>
              <a:rPr lang="en-US" baseline="0" dirty="0" smtClean="0"/>
              <a:t> of specimens needed</a:t>
            </a:r>
          </a:p>
          <a:p>
            <a:pPr lvl="1"/>
            <a:r>
              <a:rPr lang="en-US" baseline="0" dirty="0" smtClean="0"/>
              <a:t>Sepsis, diarrhea, encephalitis, pneumonia, et al.</a:t>
            </a:r>
            <a:endParaRPr lang="en-US" dirty="0" smtClean="0"/>
          </a:p>
          <a:p>
            <a:r>
              <a:rPr lang="en-US" dirty="0" smtClean="0"/>
              <a:t>Closed systems, but </a:t>
            </a:r>
            <a:r>
              <a:rPr lang="en-US" dirty="0"/>
              <a:t>m</a:t>
            </a:r>
            <a:r>
              <a:rPr lang="en-US" dirty="0" smtClean="0"/>
              <a:t>ust still be very attentive to good molecular technique and </a:t>
            </a:r>
            <a:r>
              <a:rPr lang="en-US" u="sng" dirty="0" smtClean="0"/>
              <a:t>cleaning</a:t>
            </a:r>
            <a:r>
              <a:rPr lang="en-US" dirty="0" smtClean="0"/>
              <a:t> to prevent contamination!</a:t>
            </a:r>
          </a:p>
        </p:txBody>
      </p:sp>
    </p:spTree>
    <p:extLst>
      <p:ext uri="{BB962C8B-B14F-4D97-AF65-F5344CB8AC3E}">
        <p14:creationId xmlns:p14="http://schemas.microsoft.com/office/powerpoint/2010/main" val="2023656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a:xfrm>
            <a:off x="620712" y="333376"/>
            <a:ext cx="7826375" cy="796925"/>
          </a:xfrm>
        </p:spPr>
        <p:txBody>
          <a:bodyPr lIns="91440" rIns="91440" anchor="ctr"/>
          <a:lstStyle/>
          <a:p>
            <a:pPr eaLnBrk="1" hangingPunct="1"/>
            <a:r>
              <a:rPr lang="en-US" sz="3600" dirty="0"/>
              <a:t>Multiplex PCR</a:t>
            </a:r>
          </a:p>
        </p:txBody>
      </p:sp>
      <p:sp>
        <p:nvSpPr>
          <p:cNvPr id="61443" name="Rectangle 4"/>
          <p:cNvSpPr>
            <a:spLocks noGrp="1" noChangeArrowheads="1"/>
          </p:cNvSpPr>
          <p:nvPr>
            <p:ph type="body" idx="4294967295"/>
          </p:nvPr>
        </p:nvSpPr>
        <p:spPr>
          <a:xfrm>
            <a:off x="304799" y="990600"/>
            <a:ext cx="8458200" cy="5410200"/>
          </a:xfrm>
        </p:spPr>
        <p:txBody>
          <a:bodyPr lIns="91440" tIns="45720" rIns="91440">
            <a:noAutofit/>
          </a:bodyPr>
          <a:lstStyle/>
          <a:p>
            <a:pPr marL="233363" indent="-233363" eaLnBrk="1" hangingPunct="1"/>
            <a:r>
              <a:rPr lang="en-US" dirty="0"/>
              <a:t>Multiple </a:t>
            </a:r>
            <a:r>
              <a:rPr lang="en-US" dirty="0" err="1"/>
              <a:t>analytes</a:t>
            </a:r>
            <a:r>
              <a:rPr lang="en-US" dirty="0"/>
              <a:t> in a single </a:t>
            </a:r>
            <a:r>
              <a:rPr lang="en-US" dirty="0" smtClean="0"/>
              <a:t>reaction/pack of reactions</a:t>
            </a:r>
          </a:p>
          <a:p>
            <a:pPr marL="696913" lvl="1" indent="-233363"/>
            <a:r>
              <a:rPr lang="en-US" dirty="0" smtClean="0"/>
              <a:t>3-30 targets per panel</a:t>
            </a:r>
            <a:endParaRPr lang="en-US" dirty="0"/>
          </a:p>
          <a:p>
            <a:pPr marL="233363" indent="-233363" eaLnBrk="1" hangingPunct="1"/>
            <a:r>
              <a:rPr lang="en-US" dirty="0" smtClean="0"/>
              <a:t>FDA-approved 2008</a:t>
            </a:r>
            <a:endParaRPr lang="en-US" dirty="0"/>
          </a:p>
          <a:p>
            <a:pPr marL="690563" lvl="1" indent="-233363" eaLnBrk="1" hangingPunct="1"/>
            <a:r>
              <a:rPr lang="en-US" dirty="0"/>
              <a:t>Viral respiratory </a:t>
            </a:r>
            <a:r>
              <a:rPr lang="en-US" dirty="0" smtClean="0"/>
              <a:t>panels</a:t>
            </a:r>
            <a:endParaRPr lang="en-US" dirty="0"/>
          </a:p>
          <a:p>
            <a:pPr marL="690563" lvl="1" indent="-233363" eaLnBrk="1" hangingPunct="1"/>
            <a:r>
              <a:rPr lang="en-US" dirty="0" smtClean="0"/>
              <a:t>Gram positive</a:t>
            </a:r>
            <a:r>
              <a:rPr lang="en-US" baseline="0" dirty="0" smtClean="0"/>
              <a:t> and Gram negative bacteria from blood culture bottles</a:t>
            </a:r>
            <a:r>
              <a:rPr lang="en-US" dirty="0" smtClean="0"/>
              <a:t> </a:t>
            </a:r>
          </a:p>
          <a:p>
            <a:pPr marL="690563" lvl="1" indent="-233363" eaLnBrk="1" hangingPunct="1"/>
            <a:r>
              <a:rPr lang="en-US" dirty="0" smtClean="0"/>
              <a:t>GI pathogens (bacterial, viral, parasitic)</a:t>
            </a:r>
          </a:p>
          <a:p>
            <a:pPr marL="690563" lvl="1" indent="-233363" eaLnBrk="1" hangingPunct="1"/>
            <a:r>
              <a:rPr lang="en-US" dirty="0" smtClean="0"/>
              <a:t>Meningitis panels (bacterial, viral, fungal)</a:t>
            </a:r>
          </a:p>
          <a:p>
            <a:pPr lvl="1"/>
            <a:r>
              <a:rPr lang="en-US" dirty="0"/>
              <a:t>STD’s</a:t>
            </a:r>
          </a:p>
          <a:p>
            <a:pPr lvl="1"/>
            <a:r>
              <a:rPr lang="en-US" dirty="0" smtClean="0"/>
              <a:t>Bioterrorism agents/Ebola (not FDA approved/EUA)</a:t>
            </a:r>
            <a:endParaRPr lang="en-US" dirty="0"/>
          </a:p>
        </p:txBody>
      </p:sp>
    </p:spTree>
    <p:extLst>
      <p:ext uri="{BB962C8B-B14F-4D97-AF65-F5344CB8AC3E}">
        <p14:creationId xmlns:p14="http://schemas.microsoft.com/office/powerpoint/2010/main" val="7893816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1657351" y="225425"/>
            <a:ext cx="5869781" cy="609600"/>
          </a:xfrm>
        </p:spPr>
        <p:txBody>
          <a:bodyPr>
            <a:normAutofit/>
          </a:bodyPr>
          <a:lstStyle/>
          <a:p>
            <a:r>
              <a:rPr lang="en-US" dirty="0" err="1"/>
              <a:t>Nanosphere</a:t>
            </a:r>
            <a:r>
              <a:rPr lang="en-US" dirty="0"/>
              <a:t> </a:t>
            </a:r>
            <a:r>
              <a:rPr lang="en-US" dirty="0" err="1"/>
              <a:t>Verigene</a:t>
            </a:r>
            <a:endParaRPr lang="en-US" dirty="0"/>
          </a:p>
        </p:txBody>
      </p:sp>
      <p:sp>
        <p:nvSpPr>
          <p:cNvPr id="64515" name="Rectangle 3"/>
          <p:cNvSpPr>
            <a:spLocks noGrp="1" noChangeArrowheads="1"/>
          </p:cNvSpPr>
          <p:nvPr>
            <p:ph type="body" idx="1"/>
          </p:nvPr>
        </p:nvSpPr>
        <p:spPr>
          <a:xfrm>
            <a:off x="381000" y="758583"/>
            <a:ext cx="5471160" cy="5318546"/>
          </a:xfrm>
        </p:spPr>
        <p:txBody>
          <a:bodyPr/>
          <a:lstStyle/>
          <a:p>
            <a:pPr>
              <a:lnSpc>
                <a:spcPct val="70000"/>
              </a:lnSpc>
            </a:pPr>
            <a:r>
              <a:rPr lang="en-US" sz="2400" dirty="0" err="1"/>
              <a:t>Benchtop</a:t>
            </a:r>
            <a:r>
              <a:rPr lang="en-US" sz="2400" dirty="0"/>
              <a:t> unit </a:t>
            </a:r>
          </a:p>
          <a:p>
            <a:pPr lvl="1">
              <a:lnSpc>
                <a:spcPct val="70000"/>
              </a:lnSpc>
            </a:pPr>
            <a:r>
              <a:rPr lang="en-US" sz="2400" dirty="0"/>
              <a:t>Processor 7.6”w X 18.7”h X 22.9”d</a:t>
            </a:r>
          </a:p>
          <a:p>
            <a:pPr lvl="1">
              <a:lnSpc>
                <a:spcPct val="70000"/>
              </a:lnSpc>
            </a:pPr>
            <a:r>
              <a:rPr lang="en-US" sz="2400" dirty="0"/>
              <a:t>Reader 11.7” </a:t>
            </a:r>
            <a:r>
              <a:rPr lang="en-US" sz="2400" dirty="0" err="1"/>
              <a:t>w</a:t>
            </a:r>
            <a:r>
              <a:rPr lang="en-US" sz="2400" dirty="0"/>
              <a:t> X 12.4” </a:t>
            </a:r>
            <a:r>
              <a:rPr lang="en-US" sz="2400" dirty="0" err="1"/>
              <a:t>h</a:t>
            </a:r>
            <a:r>
              <a:rPr lang="en-US" sz="2400" dirty="0"/>
              <a:t> X 20.5” </a:t>
            </a:r>
            <a:r>
              <a:rPr lang="en-US" sz="2400" dirty="0" err="1"/>
              <a:t>d</a:t>
            </a:r>
            <a:endParaRPr lang="en-US" sz="2400" dirty="0"/>
          </a:p>
          <a:p>
            <a:pPr>
              <a:lnSpc>
                <a:spcPct val="70000"/>
              </a:lnSpc>
            </a:pPr>
            <a:r>
              <a:rPr lang="en-US" sz="2400" dirty="0"/>
              <a:t>Combines extraction, </a:t>
            </a:r>
            <a:r>
              <a:rPr lang="en-US" sz="2400" dirty="0" smtClean="0"/>
              <a:t>purification, amplification</a:t>
            </a:r>
            <a:r>
              <a:rPr lang="en-US" sz="2400" dirty="0"/>
              <a:t>, </a:t>
            </a:r>
            <a:r>
              <a:rPr lang="en-US" sz="2400" dirty="0" smtClean="0"/>
              <a:t>hybridization in </a:t>
            </a:r>
            <a:r>
              <a:rPr lang="en-US" sz="2400" dirty="0"/>
              <a:t>single </a:t>
            </a:r>
            <a:r>
              <a:rPr lang="en-US" sz="2400" dirty="0" smtClean="0"/>
              <a:t>unit</a:t>
            </a:r>
          </a:p>
          <a:p>
            <a:pPr lvl="1">
              <a:lnSpc>
                <a:spcPct val="70000"/>
              </a:lnSpc>
            </a:pPr>
            <a:r>
              <a:rPr lang="en-US" sz="2400" dirty="0" smtClean="0"/>
              <a:t>Separate reader unit</a:t>
            </a:r>
            <a:endParaRPr lang="en-US" sz="2400" dirty="0"/>
          </a:p>
          <a:p>
            <a:pPr>
              <a:lnSpc>
                <a:spcPct val="70000"/>
              </a:lnSpc>
            </a:pPr>
            <a:r>
              <a:rPr lang="en-US" sz="2400" dirty="0" smtClean="0"/>
              <a:t>2.0 </a:t>
            </a:r>
            <a:r>
              <a:rPr lang="en-US" sz="2400" dirty="0"/>
              <a:t>hours per test</a:t>
            </a:r>
          </a:p>
          <a:p>
            <a:pPr>
              <a:lnSpc>
                <a:spcPct val="70000"/>
              </a:lnSpc>
            </a:pPr>
            <a:r>
              <a:rPr lang="en-US" sz="2400" dirty="0"/>
              <a:t>1 test per </a:t>
            </a:r>
            <a:r>
              <a:rPr lang="en-US" sz="2400" dirty="0" smtClean="0"/>
              <a:t>processor/reader</a:t>
            </a:r>
          </a:p>
          <a:p>
            <a:pPr>
              <a:lnSpc>
                <a:spcPct val="70000"/>
              </a:lnSpc>
            </a:pPr>
            <a:r>
              <a:rPr lang="en-US" sz="2400" dirty="0" smtClean="0"/>
              <a:t>Respiratory panel – RP </a:t>
            </a:r>
            <a:r>
              <a:rPr lang="en-US" sz="2400" i="1" dirty="0" smtClean="0"/>
              <a:t>Flex</a:t>
            </a:r>
            <a:endParaRPr lang="en-US" sz="2400" dirty="0" smtClean="0"/>
          </a:p>
          <a:p>
            <a:pPr lvl="1">
              <a:lnSpc>
                <a:spcPct val="70000"/>
              </a:lnSpc>
            </a:pPr>
            <a:r>
              <a:rPr lang="en-US" sz="2400" dirty="0" smtClean="0"/>
              <a:t>13 viruses, Flu subtyping, 3 </a:t>
            </a:r>
            <a:r>
              <a:rPr lang="en-US" sz="2400" i="1" dirty="0" smtClean="0"/>
              <a:t>Bordetella</a:t>
            </a:r>
            <a:r>
              <a:rPr lang="en-US" sz="2400" dirty="0" smtClean="0"/>
              <a:t> sp.</a:t>
            </a:r>
          </a:p>
          <a:p>
            <a:pPr>
              <a:lnSpc>
                <a:spcPct val="70000"/>
              </a:lnSpc>
            </a:pPr>
            <a:r>
              <a:rPr lang="en-US" sz="2400" dirty="0" smtClean="0"/>
              <a:t>Blood </a:t>
            </a:r>
            <a:r>
              <a:rPr lang="en-US" sz="2400" dirty="0"/>
              <a:t>culture panel</a:t>
            </a:r>
          </a:p>
          <a:p>
            <a:pPr lvl="1">
              <a:lnSpc>
                <a:spcPct val="70000"/>
              </a:lnSpc>
            </a:pPr>
            <a:r>
              <a:rPr lang="en-US" sz="2400" dirty="0"/>
              <a:t>15 GP, 14 GN</a:t>
            </a:r>
          </a:p>
          <a:p>
            <a:pPr>
              <a:lnSpc>
                <a:spcPct val="70000"/>
              </a:lnSpc>
            </a:pPr>
            <a:r>
              <a:rPr lang="en-US" sz="2400" dirty="0" smtClean="0"/>
              <a:t>GI panel</a:t>
            </a:r>
          </a:p>
          <a:p>
            <a:pPr lvl="1">
              <a:lnSpc>
                <a:spcPct val="70000"/>
              </a:lnSpc>
            </a:pPr>
            <a:r>
              <a:rPr lang="en-US" sz="2400" dirty="0" smtClean="0"/>
              <a:t>5</a:t>
            </a:r>
            <a:r>
              <a:rPr lang="en-US" sz="2400" baseline="0" dirty="0" smtClean="0"/>
              <a:t> bacteria, </a:t>
            </a:r>
            <a:r>
              <a:rPr lang="en-US" sz="2400" i="1" baseline="0" dirty="0" err="1" smtClean="0"/>
              <a:t>stx</a:t>
            </a:r>
            <a:r>
              <a:rPr lang="en-US" sz="2400" baseline="0" dirty="0" smtClean="0"/>
              <a:t> 1 and 2, 2 viruses</a:t>
            </a:r>
            <a:endParaRPr lang="en-US" sz="2400" dirty="0" smtClean="0"/>
          </a:p>
        </p:txBody>
      </p:sp>
      <p:pic>
        <p:nvPicPr>
          <p:cNvPr id="64516" name="Picture 4" descr="productPage_image_verigeneSystem_2c"/>
          <p:cNvPicPr>
            <a:picLocks noChangeAspect="1" noChangeArrowheads="1"/>
          </p:cNvPicPr>
          <p:nvPr/>
        </p:nvPicPr>
        <p:blipFill rotWithShape="1">
          <a:blip r:embed="rId3"/>
          <a:srcRect l="16573" r="-16017"/>
          <a:stretch/>
        </p:blipFill>
        <p:spPr bwMode="auto">
          <a:xfrm>
            <a:off x="5852160" y="2532063"/>
            <a:ext cx="3566160" cy="2055812"/>
          </a:xfrm>
          <a:prstGeom prst="rect">
            <a:avLst/>
          </a:prstGeom>
          <a:noFill/>
          <a:ln w="9525">
            <a:noFill/>
            <a:miter lim="800000"/>
            <a:headEnd/>
            <a:tailEnd/>
          </a:ln>
        </p:spPr>
      </p:pic>
      <p:pic>
        <p:nvPicPr>
          <p:cNvPr id="64517" name="Picture 5" descr="science_verigeneTestCartridge"/>
          <p:cNvPicPr>
            <a:picLocks noChangeAspect="1" noChangeArrowheads="1"/>
          </p:cNvPicPr>
          <p:nvPr/>
        </p:nvPicPr>
        <p:blipFill>
          <a:blip r:embed="rId4"/>
          <a:srcRect/>
          <a:stretch>
            <a:fillRect/>
          </a:stretch>
        </p:blipFill>
        <p:spPr bwMode="auto">
          <a:xfrm>
            <a:off x="7312334" y="152400"/>
            <a:ext cx="971550" cy="2379663"/>
          </a:xfrm>
          <a:prstGeom prst="rect">
            <a:avLst/>
          </a:prstGeom>
          <a:noFill/>
          <a:ln w="9525">
            <a:noFill/>
            <a:miter lim="800000"/>
            <a:headEnd/>
            <a:tailEnd/>
          </a:ln>
        </p:spPr>
      </p:pic>
      <p:sp>
        <p:nvSpPr>
          <p:cNvPr id="6150" name="Text Box 6"/>
          <p:cNvSpPr txBox="1">
            <a:spLocks noChangeArrowheads="1"/>
          </p:cNvSpPr>
          <p:nvPr/>
        </p:nvSpPr>
        <p:spPr bwMode="auto">
          <a:xfrm>
            <a:off x="6102657" y="4876800"/>
            <a:ext cx="2584141" cy="1200329"/>
          </a:xfrm>
          <a:prstGeom prst="rect">
            <a:avLst/>
          </a:prstGeom>
          <a:noFill/>
          <a:ln w="38100">
            <a:solidFill>
              <a:srgbClr val="FF0000"/>
            </a:solidFill>
            <a:miter lim="800000"/>
            <a:headEnd/>
            <a:tailEnd/>
          </a:ln>
        </p:spPr>
        <p:txBody>
          <a:bodyPr wrap="square">
            <a:prstTxWarp prst="textNoShape">
              <a:avLst/>
            </a:prstTxWarp>
            <a:spAutoFit/>
          </a:bodyPr>
          <a:lstStyle/>
          <a:p>
            <a:pPr>
              <a:buFontTx/>
              <a:buChar char="•"/>
            </a:pPr>
            <a:r>
              <a:rPr lang="en-US" sz="2400" dirty="0"/>
              <a:t>$50 – 80 per test</a:t>
            </a:r>
          </a:p>
          <a:p>
            <a:pPr>
              <a:buFontTx/>
              <a:buChar char="•"/>
            </a:pPr>
            <a:r>
              <a:rPr lang="en-US" sz="2400" dirty="0"/>
              <a:t>Instrument $20K per module</a:t>
            </a:r>
          </a:p>
        </p:txBody>
      </p:sp>
      <p:sp>
        <p:nvSpPr>
          <p:cNvPr id="64519" name="TextBox 6"/>
          <p:cNvSpPr txBox="1">
            <a:spLocks noChangeArrowheads="1"/>
          </p:cNvSpPr>
          <p:nvPr/>
        </p:nvSpPr>
        <p:spPr bwMode="auto">
          <a:xfrm>
            <a:off x="6167435" y="6299200"/>
            <a:ext cx="2454583" cy="369332"/>
          </a:xfrm>
          <a:prstGeom prst="rect">
            <a:avLst/>
          </a:prstGeom>
          <a:noFill/>
          <a:ln w="9525">
            <a:noFill/>
            <a:miter lim="800000"/>
            <a:headEnd/>
            <a:tailEnd/>
          </a:ln>
        </p:spPr>
        <p:txBody>
          <a:bodyPr wrap="none">
            <a:prstTxWarp prst="textNoShape">
              <a:avLst/>
            </a:prstTxWarp>
            <a:spAutoFit/>
          </a:bodyPr>
          <a:lstStyle/>
          <a:p>
            <a:r>
              <a:rPr lang="en-US" dirty="0"/>
              <a:t>www.nanosphere.com</a:t>
            </a:r>
          </a:p>
        </p:txBody>
      </p:sp>
    </p:spTree>
    <p:extLst>
      <p:ext uri="{BB962C8B-B14F-4D97-AF65-F5344CB8AC3E}">
        <p14:creationId xmlns:p14="http://schemas.microsoft.com/office/powerpoint/2010/main" val="290246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295276" y="228600"/>
            <a:ext cx="8315324" cy="685800"/>
          </a:xfrm>
        </p:spPr>
        <p:txBody>
          <a:bodyPr/>
          <a:lstStyle/>
          <a:p>
            <a:pPr eaLnBrk="1" hangingPunct="1"/>
            <a:r>
              <a:rPr lang="en-US" dirty="0"/>
              <a:t>Multiplex Detection - </a:t>
            </a:r>
            <a:r>
              <a:rPr lang="en-US" dirty="0" err="1"/>
              <a:t>Biofire</a:t>
            </a:r>
            <a:r>
              <a:rPr lang="en-US" dirty="0"/>
              <a:t> Film Array</a:t>
            </a:r>
          </a:p>
        </p:txBody>
      </p:sp>
      <p:sp>
        <p:nvSpPr>
          <p:cNvPr id="62467" name="Rectangle 3"/>
          <p:cNvSpPr>
            <a:spLocks noGrp="1" noChangeArrowheads="1"/>
          </p:cNvSpPr>
          <p:nvPr>
            <p:ph type="body" idx="4294967295"/>
          </p:nvPr>
        </p:nvSpPr>
        <p:spPr>
          <a:xfrm>
            <a:off x="786823" y="838200"/>
            <a:ext cx="5734478" cy="5334000"/>
          </a:xfrm>
        </p:spPr>
        <p:txBody>
          <a:bodyPr/>
          <a:lstStyle/>
          <a:p>
            <a:pPr eaLnBrk="1" hangingPunct="1"/>
            <a:r>
              <a:rPr lang="en-US" sz="2200" dirty="0"/>
              <a:t>Extraction, </a:t>
            </a:r>
            <a:r>
              <a:rPr lang="en-US" sz="2200" dirty="0" smtClean="0"/>
              <a:t>DNA amplification</a:t>
            </a:r>
            <a:r>
              <a:rPr lang="en-US" sz="2200" dirty="0"/>
              <a:t>, detection</a:t>
            </a:r>
          </a:p>
          <a:p>
            <a:pPr eaLnBrk="1" hangingPunct="1"/>
            <a:r>
              <a:rPr lang="en-US" sz="2200" dirty="0" smtClean="0"/>
              <a:t>Blood culture panel</a:t>
            </a:r>
          </a:p>
          <a:p>
            <a:pPr lvl="1"/>
            <a:r>
              <a:rPr lang="en-US" sz="2200" dirty="0" smtClean="0"/>
              <a:t>9 bacteria, 5 yeast, 3 resistance mechanisms</a:t>
            </a:r>
          </a:p>
          <a:p>
            <a:r>
              <a:rPr lang="en-US" sz="2200" dirty="0" smtClean="0"/>
              <a:t>GI panel</a:t>
            </a:r>
          </a:p>
          <a:p>
            <a:pPr lvl="1"/>
            <a:r>
              <a:rPr lang="en-US" sz="2200" dirty="0" smtClean="0"/>
              <a:t>8 bacteria, 4 parasites,5 viruses</a:t>
            </a:r>
          </a:p>
          <a:p>
            <a:r>
              <a:rPr lang="en-US" sz="2200" dirty="0" smtClean="0"/>
              <a:t>Meningitis panel</a:t>
            </a:r>
          </a:p>
          <a:p>
            <a:pPr lvl="1"/>
            <a:r>
              <a:rPr lang="en-US" sz="2200" dirty="0" smtClean="0"/>
              <a:t>6 bacteria, 7 viruses, </a:t>
            </a:r>
            <a:r>
              <a:rPr lang="en-US" sz="2200" i="1" dirty="0" smtClean="0"/>
              <a:t>Cryptococcus</a:t>
            </a:r>
          </a:p>
          <a:p>
            <a:pPr eaLnBrk="1" hangingPunct="1"/>
            <a:r>
              <a:rPr lang="en-US" sz="2200" dirty="0" smtClean="0"/>
              <a:t>Version 1 reader </a:t>
            </a:r>
            <a:r>
              <a:rPr lang="en-US" sz="2200" dirty="0"/>
              <a:t>processes 1 strip at a time</a:t>
            </a:r>
          </a:p>
          <a:p>
            <a:pPr lvl="1" eaLnBrk="1" hangingPunct="1"/>
            <a:r>
              <a:rPr lang="en-US" sz="2200" dirty="0"/>
              <a:t>TAT </a:t>
            </a:r>
            <a:r>
              <a:rPr lang="en-US" sz="2200" dirty="0" smtClean="0"/>
              <a:t>1.0 </a:t>
            </a:r>
            <a:r>
              <a:rPr lang="en-US" sz="2200" dirty="0"/>
              <a:t>hours</a:t>
            </a:r>
          </a:p>
          <a:p>
            <a:pPr eaLnBrk="1" hangingPunct="1"/>
            <a:r>
              <a:rPr lang="en-US" sz="2200" dirty="0"/>
              <a:t>$48,000.00 per </a:t>
            </a:r>
            <a:r>
              <a:rPr lang="en-US" sz="2200" dirty="0" smtClean="0"/>
              <a:t>reader (version 1)</a:t>
            </a:r>
          </a:p>
          <a:p>
            <a:pPr eaLnBrk="1" hangingPunct="1"/>
            <a:r>
              <a:rPr lang="en-US" sz="2200" dirty="0" smtClean="0"/>
              <a:t>$130.00 per test</a:t>
            </a:r>
          </a:p>
          <a:p>
            <a:pPr eaLnBrk="1" hangingPunct="1"/>
            <a:r>
              <a:rPr lang="en-US" sz="2200" dirty="0" smtClean="0"/>
              <a:t>New “Torch” instrument</a:t>
            </a:r>
            <a:endParaRPr lang="en-US" sz="2200" dirty="0"/>
          </a:p>
        </p:txBody>
      </p:sp>
      <p:pic>
        <p:nvPicPr>
          <p:cNvPr id="62468" name="Picture 4" descr="FilmArray-hand300"/>
          <p:cNvPicPr>
            <a:picLocks noChangeAspect="1" noChangeArrowheads="1"/>
          </p:cNvPicPr>
          <p:nvPr/>
        </p:nvPicPr>
        <p:blipFill>
          <a:blip r:embed="rId3"/>
          <a:srcRect/>
          <a:stretch>
            <a:fillRect/>
          </a:stretch>
        </p:blipFill>
        <p:spPr bwMode="auto">
          <a:xfrm>
            <a:off x="6400800" y="1219200"/>
            <a:ext cx="1971675" cy="2006600"/>
          </a:xfrm>
          <a:prstGeom prst="rect">
            <a:avLst/>
          </a:prstGeom>
          <a:noFill/>
          <a:ln w="9525">
            <a:noFill/>
            <a:miter lim="800000"/>
            <a:headEnd/>
            <a:tailEnd/>
          </a:ln>
        </p:spPr>
      </p:pic>
      <p:sp>
        <p:nvSpPr>
          <p:cNvPr id="62469" name="Text Box 5"/>
          <p:cNvSpPr txBox="1">
            <a:spLocks noChangeArrowheads="1"/>
          </p:cNvSpPr>
          <p:nvPr/>
        </p:nvSpPr>
        <p:spPr bwMode="auto">
          <a:xfrm>
            <a:off x="4756728" y="6299200"/>
            <a:ext cx="3288144" cy="369332"/>
          </a:xfrm>
          <a:prstGeom prst="rect">
            <a:avLst/>
          </a:prstGeom>
          <a:noFill/>
          <a:ln w="9525">
            <a:noFill/>
            <a:miter lim="800000"/>
            <a:headEnd/>
            <a:tailEnd/>
          </a:ln>
        </p:spPr>
        <p:txBody>
          <a:bodyPr wrap="none">
            <a:prstTxWarp prst="textNoShape">
              <a:avLst/>
            </a:prstTxWarp>
            <a:spAutoFit/>
          </a:bodyPr>
          <a:lstStyle/>
          <a:p>
            <a:r>
              <a:rPr lang="en-US" dirty="0" err="1">
                <a:ea typeface="ＭＳ Ｐゴシック" charset="-128"/>
                <a:cs typeface="ＭＳ Ｐゴシック" charset="-128"/>
              </a:rPr>
              <a:t>www.BiofireDx.com</a:t>
            </a:r>
            <a:r>
              <a:rPr lang="en-US" dirty="0">
                <a:ea typeface="ＭＳ Ｐゴシック" charset="-128"/>
                <a:cs typeface="ＭＳ Ｐゴシック" charset="-128"/>
              </a:rPr>
              <a:t>/</a:t>
            </a:r>
            <a:r>
              <a:rPr lang="en-US" dirty="0" err="1">
                <a:ea typeface="ＭＳ Ｐゴシック" charset="-128"/>
                <a:cs typeface="ＭＳ Ｐゴシック" charset="-128"/>
              </a:rPr>
              <a:t>FilmArray</a:t>
            </a:r>
            <a:r>
              <a:rPr lang="en-US" dirty="0">
                <a:ea typeface="ＭＳ Ｐゴシック" charset="-128"/>
                <a:cs typeface="ＭＳ Ｐゴシック" charset="-128"/>
              </a:rPr>
              <a:t>/</a:t>
            </a: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 r="57074"/>
          <a:stretch/>
        </p:blipFill>
        <p:spPr bwMode="auto">
          <a:xfrm>
            <a:off x="6521301" y="3352800"/>
            <a:ext cx="1851174"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44983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7827264" cy="990600"/>
          </a:xfrm>
        </p:spPr>
        <p:txBody>
          <a:bodyPr/>
          <a:lstStyle/>
          <a:p>
            <a:r>
              <a:rPr lang="en-US" sz="3600" dirty="0" smtClean="0"/>
              <a:t>Objectives</a:t>
            </a:r>
            <a:r>
              <a:rPr lang="en-US" dirty="0" smtClean="0"/>
              <a:t/>
            </a:r>
            <a:br>
              <a:rPr lang="en-US" dirty="0" smtClean="0"/>
            </a:br>
            <a:r>
              <a:rPr lang="en-US" dirty="0"/>
              <a:t>	</a:t>
            </a:r>
          </a:p>
        </p:txBody>
      </p:sp>
      <p:sp>
        <p:nvSpPr>
          <p:cNvPr id="3" name="Content Placeholder 2"/>
          <p:cNvSpPr>
            <a:spLocks noGrp="1"/>
          </p:cNvSpPr>
          <p:nvPr>
            <p:ph idx="1"/>
          </p:nvPr>
        </p:nvSpPr>
        <p:spPr>
          <a:xfrm>
            <a:off x="573532" y="1219200"/>
            <a:ext cx="8545068" cy="4953000"/>
          </a:xfrm>
        </p:spPr>
        <p:txBody>
          <a:bodyPr/>
          <a:lstStyle/>
          <a:p>
            <a:r>
              <a:rPr lang="en-US" dirty="0" smtClean="0"/>
              <a:t>New Technologies in the Microbiology Laboratory</a:t>
            </a:r>
          </a:p>
          <a:p>
            <a:pPr lvl="1"/>
            <a:r>
              <a:rPr lang="en-US" dirty="0" smtClean="0"/>
              <a:t>MALDI-TOF,</a:t>
            </a:r>
            <a:r>
              <a:rPr lang="en-US" baseline="0" dirty="0" smtClean="0"/>
              <a:t> Multiplexing, Next Generation Sequencing</a:t>
            </a:r>
            <a:endParaRPr lang="en-US" dirty="0" smtClean="0"/>
          </a:p>
          <a:p>
            <a:pPr lvl="0"/>
            <a:r>
              <a:rPr lang="en-US" dirty="0" smtClean="0"/>
              <a:t>Organism Identification</a:t>
            </a:r>
          </a:p>
          <a:p>
            <a:pPr lvl="0"/>
            <a:r>
              <a:rPr lang="en-US" dirty="0" smtClean="0"/>
              <a:t>Antimicrobial susceptibility testing</a:t>
            </a:r>
          </a:p>
          <a:p>
            <a:pPr lvl="0"/>
            <a:r>
              <a:rPr lang="en-US" dirty="0" smtClean="0"/>
              <a:t>Blood Culture	</a:t>
            </a:r>
          </a:p>
          <a:p>
            <a:r>
              <a:rPr lang="en-US" dirty="0" smtClean="0"/>
              <a:t>Does it really work?</a:t>
            </a:r>
          </a:p>
          <a:p>
            <a:r>
              <a:rPr lang="en-US" dirty="0" smtClean="0"/>
              <a:t>Can we afford to do this? </a:t>
            </a:r>
          </a:p>
          <a:p>
            <a:r>
              <a:rPr lang="en-US" dirty="0" smtClean="0"/>
              <a:t>Will it actually make a difference?</a:t>
            </a:r>
          </a:p>
          <a:p>
            <a:pPr lvl="1"/>
            <a:endParaRPr lang="en-US" dirty="0"/>
          </a:p>
        </p:txBody>
      </p:sp>
    </p:spTree>
    <p:extLst>
      <p:ext uri="{BB962C8B-B14F-4D97-AF65-F5344CB8AC3E}">
        <p14:creationId xmlns:p14="http://schemas.microsoft.com/office/powerpoint/2010/main" val="408654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1"/>
          <p:cNvPicPr>
            <a:picLocks noChangeAspect="1"/>
          </p:cNvPicPr>
          <p:nvPr/>
        </p:nvPicPr>
        <p:blipFill>
          <a:blip r:embed="rId2"/>
          <a:srcRect/>
          <a:stretch>
            <a:fillRect/>
          </a:stretch>
        </p:blipFill>
        <p:spPr bwMode="auto">
          <a:xfrm>
            <a:off x="4229101" y="228602"/>
            <a:ext cx="4533899" cy="6378575"/>
          </a:xfrm>
          <a:prstGeom prst="rect">
            <a:avLst/>
          </a:prstGeom>
          <a:noFill/>
          <a:ln w="9525">
            <a:noFill/>
            <a:miter lim="800000"/>
            <a:headEnd/>
            <a:tailEnd/>
          </a:ln>
        </p:spPr>
      </p:pic>
      <p:sp>
        <p:nvSpPr>
          <p:cNvPr id="63491" name="Title 2"/>
          <p:cNvSpPr>
            <a:spLocks noGrp="1"/>
          </p:cNvSpPr>
          <p:nvPr>
            <p:ph type="title"/>
          </p:nvPr>
        </p:nvSpPr>
        <p:spPr>
          <a:xfrm>
            <a:off x="323850" y="76200"/>
            <a:ext cx="3905251" cy="1066800"/>
          </a:xfrm>
        </p:spPr>
        <p:txBody>
          <a:bodyPr>
            <a:normAutofit/>
          </a:bodyPr>
          <a:lstStyle/>
          <a:p>
            <a:r>
              <a:rPr lang="en-US" dirty="0" err="1" smtClean="0"/>
              <a:t>Biofire</a:t>
            </a:r>
            <a:r>
              <a:rPr lang="en-US" dirty="0" smtClean="0"/>
              <a:t> </a:t>
            </a:r>
            <a:r>
              <a:rPr lang="en-US" dirty="0" err="1" smtClean="0"/>
              <a:t>FilmArray</a:t>
            </a:r>
            <a:endParaRPr lang="en-US" dirty="0" smtClean="0"/>
          </a:p>
        </p:txBody>
      </p:sp>
      <p:sp>
        <p:nvSpPr>
          <p:cNvPr id="63492" name="Content Placeholder 3"/>
          <p:cNvSpPr>
            <a:spLocks noGrp="1"/>
          </p:cNvSpPr>
          <p:nvPr>
            <p:ph idx="1"/>
          </p:nvPr>
        </p:nvSpPr>
        <p:spPr>
          <a:xfrm>
            <a:off x="762000" y="1143000"/>
            <a:ext cx="3201591" cy="5257800"/>
          </a:xfrm>
        </p:spPr>
        <p:txBody>
          <a:bodyPr>
            <a:normAutofit/>
          </a:bodyPr>
          <a:lstStyle/>
          <a:p>
            <a:r>
              <a:rPr lang="en-US" dirty="0" smtClean="0"/>
              <a:t>Lyophilized reagents</a:t>
            </a:r>
          </a:p>
          <a:p>
            <a:r>
              <a:rPr lang="en-US" dirty="0" smtClean="0"/>
              <a:t>Nested, multiplex PCR</a:t>
            </a:r>
          </a:p>
          <a:p>
            <a:pPr lvl="1"/>
            <a:r>
              <a:rPr lang="en-US" dirty="0" smtClean="0"/>
              <a:t>2</a:t>
            </a:r>
            <a:r>
              <a:rPr lang="en-US" baseline="30000" dirty="0" smtClean="0"/>
              <a:t>nd</a:t>
            </a:r>
            <a:r>
              <a:rPr lang="en-US" dirty="0" smtClean="0"/>
              <a:t> stage PCR detects 1</a:t>
            </a:r>
            <a:r>
              <a:rPr lang="en-US" baseline="30000" dirty="0" smtClean="0"/>
              <a:t>st</a:t>
            </a:r>
            <a:r>
              <a:rPr lang="en-US" dirty="0" smtClean="0"/>
              <a:t> stage products</a:t>
            </a:r>
          </a:p>
          <a:p>
            <a:r>
              <a:rPr lang="en-US" dirty="0" err="1" smtClean="0"/>
              <a:t>Microfluidics</a:t>
            </a:r>
            <a:endParaRPr lang="en-US" dirty="0" smtClean="0"/>
          </a:p>
          <a:p>
            <a:r>
              <a:rPr lang="en-US" dirty="0" smtClean="0"/>
              <a:t>Endpoint melting curve generates ID</a:t>
            </a:r>
          </a:p>
        </p:txBody>
      </p:sp>
      <p:sp>
        <p:nvSpPr>
          <p:cNvPr id="63493" name="TextBox 4"/>
          <p:cNvSpPr txBox="1">
            <a:spLocks noChangeArrowheads="1"/>
          </p:cNvSpPr>
          <p:nvPr/>
        </p:nvSpPr>
        <p:spPr bwMode="auto">
          <a:xfrm>
            <a:off x="1551662" y="6311030"/>
            <a:ext cx="2249398" cy="369332"/>
          </a:xfrm>
          <a:prstGeom prst="rect">
            <a:avLst/>
          </a:prstGeom>
          <a:noFill/>
          <a:ln w="9525">
            <a:noFill/>
            <a:miter lim="800000"/>
            <a:headEnd/>
            <a:tailEnd/>
          </a:ln>
        </p:spPr>
        <p:txBody>
          <a:bodyPr wrap="none">
            <a:prstTxWarp prst="textNoShape">
              <a:avLst/>
            </a:prstTxWarp>
            <a:spAutoFit/>
          </a:bodyPr>
          <a:lstStyle/>
          <a:p>
            <a:r>
              <a:rPr lang="en-US" dirty="0"/>
              <a:t>www.BioFireDx.com</a:t>
            </a:r>
          </a:p>
        </p:txBody>
      </p:sp>
    </p:spTree>
    <p:extLst>
      <p:ext uri="{BB962C8B-B14F-4D97-AF65-F5344CB8AC3E}">
        <p14:creationId xmlns:p14="http://schemas.microsoft.com/office/powerpoint/2010/main" val="30392669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990600"/>
          </a:xfrm>
        </p:spPr>
        <p:txBody>
          <a:bodyPr/>
          <a:lstStyle/>
          <a:p>
            <a:r>
              <a:rPr lang="en-US" dirty="0" smtClean="0"/>
              <a:t>Molecular Multiplex Panels – Respiratory</a:t>
            </a:r>
            <a:endParaRPr lang="en-US" dirty="0"/>
          </a:p>
        </p:txBody>
      </p:sp>
      <p:sp>
        <p:nvSpPr>
          <p:cNvPr id="3" name="Content Placeholder 2"/>
          <p:cNvSpPr>
            <a:spLocks noGrp="1"/>
          </p:cNvSpPr>
          <p:nvPr>
            <p:ph idx="1"/>
          </p:nvPr>
        </p:nvSpPr>
        <p:spPr>
          <a:xfrm>
            <a:off x="685800" y="1143000"/>
            <a:ext cx="8104632" cy="4889500"/>
          </a:xfrm>
        </p:spPr>
        <p:txBody>
          <a:bodyPr/>
          <a:lstStyle/>
          <a:p>
            <a:r>
              <a:rPr lang="en-US" dirty="0" smtClean="0"/>
              <a:t>Comparison of </a:t>
            </a:r>
            <a:r>
              <a:rPr lang="en-US" dirty="0" err="1" smtClean="0"/>
              <a:t>Biofire</a:t>
            </a:r>
            <a:r>
              <a:rPr lang="en-US" dirty="0" smtClean="0"/>
              <a:t>, </a:t>
            </a:r>
            <a:r>
              <a:rPr lang="en-US" dirty="0" err="1" smtClean="0"/>
              <a:t>Nanosphere</a:t>
            </a:r>
            <a:r>
              <a:rPr lang="en-US" dirty="0" smtClean="0"/>
              <a:t> </a:t>
            </a:r>
            <a:r>
              <a:rPr lang="en-US" dirty="0" err="1" smtClean="0"/>
              <a:t>Verigene</a:t>
            </a:r>
            <a:r>
              <a:rPr lang="en-US" dirty="0" smtClean="0"/>
              <a:t> (1.0</a:t>
            </a:r>
            <a:r>
              <a:rPr lang="en-US" dirty="0"/>
              <a:t>) to </a:t>
            </a:r>
            <a:r>
              <a:rPr lang="en-US" dirty="0" err="1"/>
              <a:t>Prodesse</a:t>
            </a:r>
            <a:r>
              <a:rPr lang="en-US" dirty="0"/>
              <a:t> </a:t>
            </a:r>
            <a:r>
              <a:rPr lang="en-US" dirty="0" err="1"/>
              <a:t>ProFlu</a:t>
            </a:r>
            <a:r>
              <a:rPr lang="en-US" dirty="0"/>
              <a:t> for </a:t>
            </a:r>
            <a:r>
              <a:rPr lang="en-US" dirty="0" smtClean="0"/>
              <a:t>Influenza A, B, RSV</a:t>
            </a:r>
          </a:p>
          <a:p>
            <a:r>
              <a:rPr lang="en-US" dirty="0" smtClean="0"/>
              <a:t>Sensitivity (N= 53)</a:t>
            </a:r>
          </a:p>
          <a:p>
            <a:pPr lvl="1"/>
            <a:r>
              <a:rPr lang="en-US" dirty="0" err="1" smtClean="0"/>
              <a:t>Verigene</a:t>
            </a:r>
            <a:r>
              <a:rPr lang="en-US" dirty="0" smtClean="0"/>
              <a:t> – 100%, 9.7% failure</a:t>
            </a:r>
          </a:p>
          <a:p>
            <a:pPr lvl="1"/>
            <a:r>
              <a:rPr lang="en-US" dirty="0" err="1" smtClean="0"/>
              <a:t>Biofire</a:t>
            </a:r>
            <a:r>
              <a:rPr lang="en-US" baseline="0" dirty="0" smtClean="0"/>
              <a:t> – 98%, 1% failure</a:t>
            </a:r>
          </a:p>
          <a:p>
            <a:pPr lvl="0"/>
            <a:r>
              <a:rPr lang="en-US" dirty="0" smtClean="0"/>
              <a:t>Lower</a:t>
            </a:r>
            <a:r>
              <a:rPr lang="en-US" baseline="0" dirty="0" smtClean="0"/>
              <a:t> limit of detection (copies/mL)</a:t>
            </a:r>
          </a:p>
          <a:p>
            <a:pPr lvl="1"/>
            <a:r>
              <a:rPr lang="en-US" dirty="0" smtClean="0"/>
              <a:t>A 09H1N1: </a:t>
            </a:r>
            <a:r>
              <a:rPr lang="en-US" dirty="0" err="1" smtClean="0"/>
              <a:t>Verigene</a:t>
            </a:r>
            <a:r>
              <a:rPr lang="en-US" dirty="0" smtClean="0"/>
              <a:t> 4.08, </a:t>
            </a:r>
            <a:r>
              <a:rPr lang="en-US" dirty="0" err="1" smtClean="0"/>
              <a:t>Biofire</a:t>
            </a:r>
            <a:r>
              <a:rPr lang="en-US" dirty="0" smtClean="0"/>
              <a:t> 5.42</a:t>
            </a:r>
          </a:p>
          <a:p>
            <a:pPr lvl="1"/>
            <a:r>
              <a:rPr lang="en-US" baseline="0" dirty="0" err="1" smtClean="0"/>
              <a:t>FluB</a:t>
            </a:r>
            <a:r>
              <a:rPr lang="en-US" baseline="0" dirty="0" smtClean="0"/>
              <a:t>: </a:t>
            </a:r>
            <a:r>
              <a:rPr lang="en-US" baseline="0" dirty="0" err="1" smtClean="0"/>
              <a:t>Verigene</a:t>
            </a:r>
            <a:r>
              <a:rPr lang="en-US" baseline="0" dirty="0" smtClean="0"/>
              <a:t> 4.22, 4.93</a:t>
            </a:r>
          </a:p>
          <a:p>
            <a:pPr lvl="1"/>
            <a:r>
              <a:rPr lang="en-US" dirty="0" smtClean="0"/>
              <a:t>RSV: </a:t>
            </a:r>
            <a:r>
              <a:rPr lang="en-US" dirty="0" err="1" smtClean="0"/>
              <a:t>Verigene</a:t>
            </a:r>
            <a:r>
              <a:rPr lang="en-US" dirty="0" smtClean="0"/>
              <a:t> 4.89, </a:t>
            </a:r>
            <a:r>
              <a:rPr lang="en-US" dirty="0" err="1" smtClean="0"/>
              <a:t>Biofire</a:t>
            </a:r>
            <a:r>
              <a:rPr lang="en-US" dirty="0" smtClean="0"/>
              <a:t> 3.42</a:t>
            </a:r>
            <a:endParaRPr lang="en-US" baseline="0" dirty="0" smtClean="0"/>
          </a:p>
        </p:txBody>
      </p:sp>
      <p:sp>
        <p:nvSpPr>
          <p:cNvPr id="4" name="TextBox 3"/>
          <p:cNvSpPr txBox="1"/>
          <p:nvPr/>
        </p:nvSpPr>
        <p:spPr>
          <a:xfrm>
            <a:off x="2819400" y="6198969"/>
            <a:ext cx="5284460" cy="646331"/>
          </a:xfrm>
          <a:prstGeom prst="rect">
            <a:avLst/>
          </a:prstGeom>
          <a:noFill/>
        </p:spPr>
        <p:txBody>
          <a:bodyPr wrap="none" rtlCol="0">
            <a:spAutoFit/>
          </a:bodyPr>
          <a:lstStyle/>
          <a:p>
            <a:r>
              <a:rPr lang="en-US" dirty="0" smtClean="0"/>
              <a:t>Butt, S.A. et al. 2014.Jour </a:t>
            </a:r>
            <a:r>
              <a:rPr lang="en-US" dirty="0" err="1" smtClean="0"/>
              <a:t>Clin</a:t>
            </a:r>
            <a:r>
              <a:rPr lang="en-US" dirty="0" smtClean="0"/>
              <a:t> </a:t>
            </a:r>
            <a:r>
              <a:rPr lang="en-US" dirty="0" err="1" smtClean="0"/>
              <a:t>Virol</a:t>
            </a:r>
            <a:r>
              <a:rPr lang="en-US" dirty="0" smtClean="0"/>
              <a:t> 61: </a:t>
            </a:r>
            <a:r>
              <a:rPr lang="en-US" dirty="0"/>
              <a:t>406–410 </a:t>
            </a:r>
          </a:p>
          <a:p>
            <a:endParaRPr lang="en-US" dirty="0"/>
          </a:p>
        </p:txBody>
      </p:sp>
    </p:spTree>
    <p:extLst>
      <p:ext uri="{BB962C8B-B14F-4D97-AF65-F5344CB8AC3E}">
        <p14:creationId xmlns:p14="http://schemas.microsoft.com/office/powerpoint/2010/main" val="3432251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726513"/>
          </a:xfrm>
        </p:spPr>
        <p:txBody>
          <a:bodyPr/>
          <a:lstStyle/>
          <a:p>
            <a:r>
              <a:rPr lang="en-US" dirty="0" smtClean="0"/>
              <a:t>Molecular Multiplex Panels – GI Panel</a:t>
            </a:r>
            <a:endParaRPr lang="en-US" dirty="0"/>
          </a:p>
        </p:txBody>
      </p:sp>
      <p:sp>
        <p:nvSpPr>
          <p:cNvPr id="3" name="Content Placeholder 2"/>
          <p:cNvSpPr>
            <a:spLocks noGrp="1"/>
          </p:cNvSpPr>
          <p:nvPr>
            <p:ph idx="1"/>
          </p:nvPr>
        </p:nvSpPr>
        <p:spPr>
          <a:xfrm>
            <a:off x="4876801" y="726513"/>
            <a:ext cx="4191000" cy="5328226"/>
          </a:xfrm>
        </p:spPr>
        <p:txBody>
          <a:bodyPr/>
          <a:lstStyle/>
          <a:p>
            <a:r>
              <a:rPr lang="en-US" sz="2000" dirty="0" smtClean="0"/>
              <a:t>Pathogens detected in 832/1556 (53/47%)</a:t>
            </a:r>
          </a:p>
          <a:p>
            <a:r>
              <a:rPr lang="en-US" sz="2000" dirty="0" smtClean="0"/>
              <a:t>100% sensitivity</a:t>
            </a:r>
          </a:p>
          <a:p>
            <a:pPr lvl="1"/>
            <a:r>
              <a:rPr lang="en-US" sz="2000" dirty="0" smtClean="0"/>
              <a:t>P</a:t>
            </a:r>
            <a:r>
              <a:rPr lang="en-US" sz="2000" i="1" dirty="0" smtClean="0"/>
              <a:t>. </a:t>
            </a:r>
            <a:r>
              <a:rPr lang="en-US" sz="2000" i="1" dirty="0" err="1" smtClean="0"/>
              <a:t>shigelloides</a:t>
            </a:r>
            <a:r>
              <a:rPr lang="en-US" sz="2000" i="1" dirty="0" smtClean="0"/>
              <a:t>, Salmonella, Y. </a:t>
            </a:r>
            <a:r>
              <a:rPr lang="en-US" sz="2000" i="1" dirty="0" err="1" smtClean="0"/>
              <a:t>enterocolitica</a:t>
            </a:r>
            <a:r>
              <a:rPr lang="en-US" sz="2000" i="1" dirty="0" smtClean="0"/>
              <a:t>, ETEC, STEC, E.C. 0157, Crypto., C </a:t>
            </a:r>
            <a:r>
              <a:rPr lang="en-US" sz="2000" i="1" dirty="0" err="1" smtClean="0"/>
              <a:t>cayetanensis</a:t>
            </a:r>
            <a:r>
              <a:rPr lang="en-US" sz="2000" i="1" dirty="0" smtClean="0"/>
              <a:t>, Giardia, </a:t>
            </a:r>
            <a:r>
              <a:rPr lang="en-US" sz="2000" i="1" dirty="0" err="1"/>
              <a:t>A</a:t>
            </a:r>
            <a:r>
              <a:rPr lang="en-US" sz="2000" i="1" dirty="0" err="1" smtClean="0"/>
              <a:t>strovirus</a:t>
            </a:r>
            <a:r>
              <a:rPr lang="en-US" sz="2000" i="1" dirty="0" smtClean="0"/>
              <a:t>, Rotavirus A, </a:t>
            </a:r>
            <a:r>
              <a:rPr lang="en-US" sz="2000" i="1" dirty="0" err="1"/>
              <a:t>S</a:t>
            </a:r>
            <a:r>
              <a:rPr lang="en-US" sz="2000" i="1" dirty="0" err="1" smtClean="0"/>
              <a:t>apovirus</a:t>
            </a:r>
            <a:r>
              <a:rPr lang="en-US" sz="2000" i="1" dirty="0" smtClean="0"/>
              <a:t> </a:t>
            </a:r>
          </a:p>
          <a:p>
            <a:r>
              <a:rPr lang="en-US" sz="2000" dirty="0" smtClean="0"/>
              <a:t>&gt;94.5% sensitivity</a:t>
            </a:r>
          </a:p>
          <a:p>
            <a:pPr lvl="1"/>
            <a:r>
              <a:rPr lang="en-US" sz="2000" i="1" dirty="0" smtClean="0"/>
              <a:t>Campylobacter, C. difficile, EAEC, EPEC, </a:t>
            </a:r>
            <a:r>
              <a:rPr lang="en-US" sz="2000" i="1" dirty="0" err="1" smtClean="0"/>
              <a:t>Shigella</a:t>
            </a:r>
            <a:r>
              <a:rPr lang="en-US" sz="2000" i="1" dirty="0" smtClean="0"/>
              <a:t>, Adenovirus, Norovirus</a:t>
            </a:r>
          </a:p>
          <a:p>
            <a:r>
              <a:rPr lang="en-US" sz="2000" dirty="0" smtClean="0"/>
              <a:t>Sensitivity not established</a:t>
            </a:r>
          </a:p>
          <a:p>
            <a:pPr lvl="1"/>
            <a:r>
              <a:rPr lang="en-US" sz="2000" i="1" dirty="0" smtClean="0"/>
              <a:t>Vibrio </a:t>
            </a:r>
            <a:r>
              <a:rPr lang="en-US" sz="2000" i="1" dirty="0" err="1" smtClean="0"/>
              <a:t>cholerae</a:t>
            </a:r>
            <a:r>
              <a:rPr lang="en-US" sz="2000" i="1" dirty="0" smtClean="0"/>
              <a:t>, E. </a:t>
            </a:r>
            <a:r>
              <a:rPr lang="en-US" sz="2000" i="1" dirty="0" err="1" smtClean="0"/>
              <a:t>histolytica</a:t>
            </a:r>
            <a:endParaRPr lang="en-US" sz="2000" i="1" dirty="0" smtClean="0"/>
          </a:p>
          <a:p>
            <a:pPr lvl="2"/>
            <a:endParaRPr lang="en-US" sz="2000" dirty="0" smtClean="0"/>
          </a:p>
          <a:p>
            <a:pPr lvl="1"/>
            <a:endParaRPr lang="en-US" sz="2000" dirty="0"/>
          </a:p>
        </p:txBody>
      </p:sp>
      <p:pic>
        <p:nvPicPr>
          <p:cNvPr id="4" name="Picture 3"/>
          <p:cNvPicPr>
            <a:picLocks noChangeAspect="1"/>
          </p:cNvPicPr>
          <p:nvPr/>
        </p:nvPicPr>
        <p:blipFill>
          <a:blip r:embed="rId3"/>
          <a:stretch>
            <a:fillRect/>
          </a:stretch>
        </p:blipFill>
        <p:spPr>
          <a:xfrm>
            <a:off x="381000" y="1295400"/>
            <a:ext cx="4191000" cy="3810000"/>
          </a:xfrm>
          <a:prstGeom prst="rect">
            <a:avLst/>
          </a:prstGeom>
        </p:spPr>
      </p:pic>
      <p:sp>
        <p:nvSpPr>
          <p:cNvPr id="5" name="TextBox 4"/>
          <p:cNvSpPr txBox="1"/>
          <p:nvPr/>
        </p:nvSpPr>
        <p:spPr>
          <a:xfrm>
            <a:off x="1447800" y="5210737"/>
            <a:ext cx="2319866" cy="369332"/>
          </a:xfrm>
          <a:prstGeom prst="rect">
            <a:avLst/>
          </a:prstGeom>
          <a:noFill/>
        </p:spPr>
        <p:txBody>
          <a:bodyPr wrap="none" rtlCol="0">
            <a:spAutoFit/>
          </a:bodyPr>
          <a:lstStyle/>
          <a:p>
            <a:r>
              <a:rPr lang="en-US" dirty="0" smtClean="0"/>
              <a:t>N=230; </a:t>
            </a:r>
            <a:r>
              <a:rPr lang="en-US" smtClean="0"/>
              <a:t>RUO version</a:t>
            </a:r>
            <a:endParaRPr lang="en-US" dirty="0"/>
          </a:p>
        </p:txBody>
      </p:sp>
      <p:sp>
        <p:nvSpPr>
          <p:cNvPr id="6" name="TextBox 5"/>
          <p:cNvSpPr txBox="1"/>
          <p:nvPr/>
        </p:nvSpPr>
        <p:spPr>
          <a:xfrm>
            <a:off x="1785134" y="5991472"/>
            <a:ext cx="5878532" cy="646331"/>
          </a:xfrm>
          <a:prstGeom prst="rect">
            <a:avLst/>
          </a:prstGeom>
          <a:noFill/>
        </p:spPr>
        <p:txBody>
          <a:bodyPr wrap="none" rtlCol="0">
            <a:spAutoFit/>
          </a:bodyPr>
          <a:lstStyle/>
          <a:p>
            <a:r>
              <a:rPr lang="en-US" dirty="0" err="1"/>
              <a:t>Khare</a:t>
            </a:r>
            <a:r>
              <a:rPr lang="en-US" dirty="0"/>
              <a:t>, R. et al. 2014. Jour </a:t>
            </a:r>
            <a:r>
              <a:rPr lang="en-US" dirty="0" err="1"/>
              <a:t>Clin</a:t>
            </a:r>
            <a:r>
              <a:rPr lang="en-US" dirty="0"/>
              <a:t> </a:t>
            </a:r>
            <a:r>
              <a:rPr lang="en-US" dirty="0" err="1"/>
              <a:t>Microbiol</a:t>
            </a:r>
            <a:r>
              <a:rPr lang="en-US" dirty="0"/>
              <a:t>. 52:3667-3673</a:t>
            </a:r>
          </a:p>
          <a:p>
            <a:r>
              <a:rPr lang="en-US" dirty="0" smtClean="0"/>
              <a:t>Buss, SN. et al. 2015. Jour </a:t>
            </a:r>
            <a:r>
              <a:rPr lang="en-US" dirty="0" err="1" smtClean="0"/>
              <a:t>Clin</a:t>
            </a:r>
            <a:r>
              <a:rPr lang="en-US" dirty="0" smtClean="0"/>
              <a:t> </a:t>
            </a:r>
            <a:r>
              <a:rPr lang="en-US" dirty="0" err="1" smtClean="0"/>
              <a:t>Microbiol</a:t>
            </a:r>
            <a:r>
              <a:rPr lang="en-US" dirty="0" smtClean="0"/>
              <a:t>. 53:915-925.</a:t>
            </a:r>
          </a:p>
        </p:txBody>
      </p:sp>
      <p:cxnSp>
        <p:nvCxnSpPr>
          <p:cNvPr id="8" name="Straight Connector 7"/>
          <p:cNvCxnSpPr/>
          <p:nvPr/>
        </p:nvCxnSpPr>
        <p:spPr>
          <a:xfrm>
            <a:off x="4724400" y="726513"/>
            <a:ext cx="0" cy="5328226"/>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5358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dirty="0" smtClean="0"/>
              <a:t>Sanger Sequencing and Next Generation Sequencing</a:t>
            </a:r>
            <a:endParaRPr lang="en-US" sz="4000" dirty="0"/>
          </a:p>
        </p:txBody>
      </p:sp>
    </p:spTree>
    <p:extLst>
      <p:ext uri="{BB962C8B-B14F-4D97-AF65-F5344CB8AC3E}">
        <p14:creationId xmlns:p14="http://schemas.microsoft.com/office/powerpoint/2010/main" val="28506503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ltLang="en-US" sz="700">
                <a:solidFill>
                  <a:srgbClr val="1D68E0"/>
                </a:solidFill>
              </a:rPr>
              <a:t>©2011 MFMER  |  slide-</a:t>
            </a:r>
            <a:fld id="{06A3A3EC-70D3-4145-A39D-C7627E56E15B}" type="slidenum">
              <a:rPr lang="en-US" altLang="en-US" sz="700">
                <a:solidFill>
                  <a:srgbClr val="1D68E0"/>
                </a:solidFill>
              </a:rPr>
              <a:pPr eaLnBrk="1" hangingPunct="1"/>
              <a:t>34</a:t>
            </a:fld>
            <a:endParaRPr lang="en-US" altLang="en-US" sz="700">
              <a:solidFill>
                <a:srgbClr val="1D68E0"/>
              </a:solidFill>
            </a:endParaRPr>
          </a:p>
        </p:txBody>
      </p:sp>
      <p:sp>
        <p:nvSpPr>
          <p:cNvPr id="57347" name="Rectangle 2"/>
          <p:cNvSpPr>
            <a:spLocks noGrp="1" noChangeArrowheads="1"/>
          </p:cNvSpPr>
          <p:nvPr>
            <p:ph type="title" idx="4294967295"/>
          </p:nvPr>
        </p:nvSpPr>
        <p:spPr>
          <a:xfrm>
            <a:off x="457200" y="58479"/>
            <a:ext cx="7797800" cy="779721"/>
          </a:xfrm>
        </p:spPr>
        <p:txBody>
          <a:bodyPr lIns="91440" bIns="45720" anchor="ctr"/>
          <a:lstStyle/>
          <a:p>
            <a:pPr eaLnBrk="1" hangingPunct="1"/>
            <a:r>
              <a:rPr lang="en-US" altLang="en-US" sz="3600" dirty="0" smtClean="0"/>
              <a:t>16S </a:t>
            </a:r>
            <a:r>
              <a:rPr lang="en-US" altLang="en-US" sz="3600" dirty="0" err="1" smtClean="0"/>
              <a:t>rRNA</a:t>
            </a:r>
            <a:r>
              <a:rPr lang="en-US" altLang="en-US" sz="3600" dirty="0" smtClean="0"/>
              <a:t> Sanger Sequencing</a:t>
            </a:r>
          </a:p>
        </p:txBody>
      </p:sp>
      <p:sp>
        <p:nvSpPr>
          <p:cNvPr id="57348" name="Rectangle 3"/>
          <p:cNvSpPr>
            <a:spLocks noGrp="1" noChangeArrowheads="1"/>
          </p:cNvSpPr>
          <p:nvPr>
            <p:ph type="body" idx="4294967295"/>
          </p:nvPr>
        </p:nvSpPr>
        <p:spPr>
          <a:xfrm>
            <a:off x="264151" y="762000"/>
            <a:ext cx="4572000" cy="5410200"/>
          </a:xfrm>
        </p:spPr>
        <p:txBody>
          <a:bodyPr lIns="91440" tIns="45720" rIns="91440"/>
          <a:lstStyle/>
          <a:p>
            <a:pPr eaLnBrk="1" hangingPunct="1"/>
            <a:r>
              <a:rPr lang="en-US" altLang="en-US" sz="2400" dirty="0" smtClean="0"/>
              <a:t>First used as tool to determine evolutionary relationships (1970’s)</a:t>
            </a:r>
          </a:p>
          <a:p>
            <a:pPr eaLnBrk="1" hangingPunct="1"/>
            <a:r>
              <a:rPr lang="en-US" altLang="en-US" sz="2400" dirty="0" smtClean="0"/>
              <a:t>1,550-bp rRNA gene</a:t>
            </a:r>
          </a:p>
          <a:p>
            <a:pPr lvl="1" eaLnBrk="1" hangingPunct="1"/>
            <a:r>
              <a:rPr lang="en-US" altLang="en-US" sz="2400" dirty="0" smtClean="0"/>
              <a:t>Highly conserved</a:t>
            </a:r>
          </a:p>
          <a:p>
            <a:pPr lvl="1" eaLnBrk="1" hangingPunct="1"/>
            <a:r>
              <a:rPr lang="en-US" altLang="en-US" sz="2400" dirty="0" smtClean="0"/>
              <a:t>Multiple copies</a:t>
            </a:r>
          </a:p>
          <a:p>
            <a:pPr lvl="1" eaLnBrk="1" hangingPunct="1"/>
            <a:r>
              <a:rPr lang="en-US" altLang="en-US" sz="2400" dirty="0" smtClean="0"/>
              <a:t>Full length or partial length sequencing (500 </a:t>
            </a:r>
            <a:r>
              <a:rPr lang="en-US" altLang="en-US" sz="2400" dirty="0" err="1" smtClean="0"/>
              <a:t>bp</a:t>
            </a:r>
            <a:r>
              <a:rPr lang="en-US" altLang="en-US" sz="2400" dirty="0" smtClean="0"/>
              <a:t>)</a:t>
            </a:r>
          </a:p>
          <a:p>
            <a:r>
              <a:rPr lang="en-US" sz="2200" u="sng" kern="1200" dirty="0" smtClean="0">
                <a:solidFill>
                  <a:schemeClr val="tx1"/>
                </a:solidFill>
                <a:effectLst/>
              </a:rPr>
              <a:t>&gt;</a:t>
            </a:r>
            <a:r>
              <a:rPr lang="en-US" sz="2200" kern="1200" dirty="0" smtClean="0">
                <a:solidFill>
                  <a:schemeClr val="tx1"/>
                </a:solidFill>
                <a:effectLst/>
              </a:rPr>
              <a:t> 98.7% sequence identity = Species ID</a:t>
            </a:r>
            <a:endParaRPr lang="en-US" sz="2200" dirty="0" smtClean="0">
              <a:effectLst/>
            </a:endParaRPr>
          </a:p>
          <a:p>
            <a:r>
              <a:rPr lang="en-US" sz="2200" u="sng" kern="1200" dirty="0" smtClean="0">
                <a:solidFill>
                  <a:schemeClr val="tx1"/>
                </a:solidFill>
                <a:effectLst/>
              </a:rPr>
              <a:t>&gt;</a:t>
            </a:r>
            <a:r>
              <a:rPr lang="en-US" sz="2200" kern="1200" dirty="0" smtClean="0">
                <a:solidFill>
                  <a:schemeClr val="tx1"/>
                </a:solidFill>
                <a:effectLst/>
              </a:rPr>
              <a:t> 97% sequence identity = Genus ID</a:t>
            </a:r>
            <a:endParaRPr lang="en-US" sz="2200" dirty="0" smtClean="0">
              <a:effectLst/>
            </a:endParaRPr>
          </a:p>
          <a:p>
            <a:r>
              <a:rPr lang="en-US" sz="2200" u="sng" kern="1200" dirty="0" smtClean="0">
                <a:solidFill>
                  <a:schemeClr val="tx1"/>
                </a:solidFill>
                <a:effectLst/>
              </a:rPr>
              <a:t>&gt;</a:t>
            </a:r>
            <a:r>
              <a:rPr lang="en-US" sz="2200" kern="1200" dirty="0" smtClean="0">
                <a:solidFill>
                  <a:schemeClr val="tx1"/>
                </a:solidFill>
                <a:effectLst/>
              </a:rPr>
              <a:t> 95% sequence identity = No ID</a:t>
            </a:r>
            <a:endParaRPr lang="en-US" sz="2200" dirty="0" smtClean="0">
              <a:effectLst/>
            </a:endParaRPr>
          </a:p>
          <a:p>
            <a:pPr lvl="1" eaLnBrk="1" hangingPunct="1"/>
            <a:endParaRPr lang="en-US" altLang="en-US" sz="2400" dirty="0" smtClean="0"/>
          </a:p>
          <a:p>
            <a:pPr eaLnBrk="1" hangingPunct="1"/>
            <a:endParaRPr lang="en-US" altLang="en-US" dirty="0" smtClean="0"/>
          </a:p>
          <a:p>
            <a:pPr eaLnBrk="1" hangingPunct="1"/>
            <a:endParaRPr lang="en-US" altLang="en-US" dirty="0" smtClean="0"/>
          </a:p>
        </p:txBody>
      </p:sp>
      <p:sp>
        <p:nvSpPr>
          <p:cNvPr id="57349" name="TextBox 11"/>
          <p:cNvSpPr txBox="1">
            <a:spLocks noChangeArrowheads="1"/>
          </p:cNvSpPr>
          <p:nvPr/>
        </p:nvSpPr>
        <p:spPr bwMode="auto">
          <a:xfrm>
            <a:off x="2935503" y="6211669"/>
            <a:ext cx="58704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l" eaLnBrk="1" hangingPunct="1"/>
            <a:r>
              <a:rPr lang="en-US" altLang="en-US" sz="1800" dirty="0">
                <a:ea typeface="ＭＳ Ｐゴシック" pitchFamily="34" charset="-128"/>
              </a:rPr>
              <a:t>Woo, PCY, et al. 2008. </a:t>
            </a:r>
            <a:r>
              <a:rPr lang="en-US" altLang="en-US" sz="1800" dirty="0" err="1">
                <a:ea typeface="ＭＳ Ｐゴシック" pitchFamily="34" charset="-128"/>
              </a:rPr>
              <a:t>Clin</a:t>
            </a:r>
            <a:r>
              <a:rPr lang="en-US" altLang="en-US" sz="1800" dirty="0">
                <a:ea typeface="ＭＳ Ｐゴシック" pitchFamily="34" charset="-128"/>
              </a:rPr>
              <a:t> </a:t>
            </a:r>
            <a:r>
              <a:rPr lang="en-US" altLang="en-US" sz="1800" dirty="0" err="1">
                <a:ea typeface="ＭＳ Ｐゴシック" pitchFamily="34" charset="-128"/>
              </a:rPr>
              <a:t>Microbiol</a:t>
            </a:r>
            <a:r>
              <a:rPr lang="en-US" altLang="en-US" sz="1800" dirty="0">
                <a:ea typeface="ＭＳ Ｐゴシック" pitchFamily="34" charset="-128"/>
              </a:rPr>
              <a:t> Infect. </a:t>
            </a:r>
            <a:r>
              <a:rPr lang="en-US" altLang="en-US" sz="1800" dirty="0" smtClean="0">
                <a:ea typeface="ＭＳ Ｐゴシック" pitchFamily="34" charset="-128"/>
              </a:rPr>
              <a:t>14:908-934</a:t>
            </a:r>
          </a:p>
          <a:p>
            <a:pPr eaLnBrk="1" hangingPunct="1"/>
            <a:r>
              <a:rPr lang="en-US" altLang="en-US" sz="1800" dirty="0">
                <a:ea typeface="ＭＳ Ｐゴシック" pitchFamily="34" charset="-128"/>
              </a:rPr>
              <a:t>Green NM, et al. 2010. CMN. 32:151-159</a:t>
            </a:r>
          </a:p>
        </p:txBody>
      </p:sp>
      <p:pic>
        <p:nvPicPr>
          <p:cNvPr id="7" name="Picture 7" descr="gdcf_3130xl_sequenzprofil_300x2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23749"/>
            <a:ext cx="3914870" cy="332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0766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ltLang="en-US" sz="700">
                <a:solidFill>
                  <a:srgbClr val="1D68E0"/>
                </a:solidFill>
              </a:rPr>
              <a:t>©2011 MFMER  |  slide-</a:t>
            </a:r>
            <a:fld id="{49B1112E-25F1-429A-A474-DA58273753A9}" type="slidenum">
              <a:rPr lang="en-US" altLang="en-US" sz="700">
                <a:solidFill>
                  <a:srgbClr val="1D68E0"/>
                </a:solidFill>
              </a:rPr>
              <a:pPr eaLnBrk="1" hangingPunct="1"/>
              <a:t>35</a:t>
            </a:fld>
            <a:endParaRPr lang="en-US" altLang="en-US" sz="700">
              <a:solidFill>
                <a:srgbClr val="1D68E0"/>
              </a:solidFill>
            </a:endParaRPr>
          </a:p>
        </p:txBody>
      </p:sp>
      <p:sp>
        <p:nvSpPr>
          <p:cNvPr id="58371" name="Title 7"/>
          <p:cNvSpPr>
            <a:spLocks noGrp="1"/>
          </p:cNvSpPr>
          <p:nvPr>
            <p:ph type="title" idx="4294967295"/>
          </p:nvPr>
        </p:nvSpPr>
        <p:spPr>
          <a:xfrm>
            <a:off x="674688" y="0"/>
            <a:ext cx="7808912" cy="947738"/>
          </a:xfrm>
        </p:spPr>
        <p:txBody>
          <a:bodyPr lIns="91440" bIns="45720" anchor="ctr"/>
          <a:lstStyle/>
          <a:p>
            <a:pPr eaLnBrk="1" hangingPunct="1"/>
            <a:r>
              <a:rPr lang="en-US" altLang="en-US" sz="3600" dirty="0" smtClean="0"/>
              <a:t>16S Sanger Sequencing Process</a:t>
            </a:r>
          </a:p>
        </p:txBody>
      </p:sp>
      <p:sp>
        <p:nvSpPr>
          <p:cNvPr id="58372" name="Content Placeholder 8"/>
          <p:cNvSpPr>
            <a:spLocks noGrp="1"/>
          </p:cNvSpPr>
          <p:nvPr>
            <p:ph sz="half" idx="4294967295"/>
          </p:nvPr>
        </p:nvSpPr>
        <p:spPr>
          <a:xfrm>
            <a:off x="228600" y="990600"/>
            <a:ext cx="4038600" cy="4572000"/>
          </a:xfrm>
        </p:spPr>
        <p:txBody>
          <a:bodyPr lIns="91440" tIns="45720" rIns="91440"/>
          <a:lstStyle/>
          <a:p>
            <a:pPr eaLnBrk="1" hangingPunct="1"/>
            <a:r>
              <a:rPr lang="en-US" altLang="en-US" sz="2400" dirty="0" smtClean="0"/>
              <a:t>DNA Extraction</a:t>
            </a:r>
          </a:p>
          <a:p>
            <a:pPr eaLnBrk="1" hangingPunct="1"/>
            <a:r>
              <a:rPr lang="en-US" altLang="en-US" sz="2400" dirty="0" smtClean="0"/>
              <a:t>PCR with broad-range primers</a:t>
            </a:r>
          </a:p>
          <a:p>
            <a:pPr eaLnBrk="1" hangingPunct="1"/>
            <a:r>
              <a:rPr lang="en-US" altLang="en-US" sz="2400" dirty="0" smtClean="0"/>
              <a:t>Purification of PCR product</a:t>
            </a:r>
          </a:p>
          <a:p>
            <a:pPr eaLnBrk="1" hangingPunct="1"/>
            <a:r>
              <a:rPr lang="en-US" altLang="en-US" sz="2400" dirty="0" smtClean="0"/>
              <a:t>Sequencing via capillary electrophoresis</a:t>
            </a:r>
          </a:p>
          <a:p>
            <a:pPr eaLnBrk="1" hangingPunct="1"/>
            <a:r>
              <a:rPr lang="en-US" altLang="en-US" sz="2400" dirty="0" smtClean="0"/>
              <a:t>Sequence editing</a:t>
            </a:r>
          </a:p>
          <a:p>
            <a:pPr eaLnBrk="1" hangingPunct="1"/>
            <a:r>
              <a:rPr lang="en-US" altLang="en-US" sz="2400" dirty="0" smtClean="0"/>
              <a:t>24-48 hours</a:t>
            </a:r>
          </a:p>
          <a:p>
            <a:pPr eaLnBrk="1" hangingPunct="1"/>
            <a:r>
              <a:rPr lang="en-US" altLang="en-US" sz="2400" dirty="0" smtClean="0"/>
              <a:t>$100.00 per sequence</a:t>
            </a:r>
          </a:p>
        </p:txBody>
      </p:sp>
      <p:sp>
        <p:nvSpPr>
          <p:cNvPr id="58373" name="TextBox 10"/>
          <p:cNvSpPr txBox="1">
            <a:spLocks noChangeArrowheads="1"/>
          </p:cNvSpPr>
          <p:nvPr/>
        </p:nvSpPr>
        <p:spPr bwMode="auto">
          <a:xfrm>
            <a:off x="5791200" y="5257800"/>
            <a:ext cx="14510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l" eaLnBrk="1" hangingPunct="1"/>
            <a:r>
              <a:rPr lang="en-US" altLang="en-US" dirty="0">
                <a:ea typeface="ＭＳ Ｐゴシック" pitchFamily="34" charset="-128"/>
              </a:rPr>
              <a:t>ABI </a:t>
            </a:r>
            <a:r>
              <a:rPr lang="en-US" altLang="en-US" dirty="0" smtClean="0">
                <a:ea typeface="ＭＳ Ｐゴシック" pitchFamily="34" charset="-128"/>
              </a:rPr>
              <a:t>3500</a:t>
            </a:r>
            <a:endParaRPr lang="en-US" altLang="en-US" dirty="0">
              <a:ea typeface="ＭＳ Ｐゴシック" pitchFamily="34" charset="-128"/>
            </a:endParaRPr>
          </a:p>
        </p:txBody>
      </p:sp>
      <p:sp>
        <p:nvSpPr>
          <p:cNvPr id="58374" name="TextBox 11"/>
          <p:cNvSpPr txBox="1">
            <a:spLocks noChangeArrowheads="1"/>
          </p:cNvSpPr>
          <p:nvPr/>
        </p:nvSpPr>
        <p:spPr bwMode="auto">
          <a:xfrm>
            <a:off x="2895600" y="6324600"/>
            <a:ext cx="584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l" eaLnBrk="1" hangingPunct="1"/>
            <a:r>
              <a:rPr lang="en-US" altLang="en-US" sz="1800" dirty="0">
                <a:ea typeface="ＭＳ Ｐゴシック" pitchFamily="34" charset="-128"/>
              </a:rPr>
              <a:t>Woo, PCY, et al. 2008. </a:t>
            </a:r>
            <a:r>
              <a:rPr lang="en-US" altLang="en-US" sz="1800" dirty="0" err="1">
                <a:ea typeface="ＭＳ Ｐゴシック" pitchFamily="34" charset="-128"/>
              </a:rPr>
              <a:t>Clin</a:t>
            </a:r>
            <a:r>
              <a:rPr lang="en-US" altLang="en-US" sz="1800" dirty="0">
                <a:ea typeface="ＭＳ Ｐゴシック" pitchFamily="34" charset="-128"/>
              </a:rPr>
              <a:t> </a:t>
            </a:r>
            <a:r>
              <a:rPr lang="en-US" altLang="en-US" sz="1800" dirty="0" err="1">
                <a:ea typeface="ＭＳ Ｐゴシック" pitchFamily="34" charset="-128"/>
              </a:rPr>
              <a:t>Microbiol</a:t>
            </a:r>
            <a:r>
              <a:rPr lang="en-US" altLang="en-US" sz="1800" dirty="0">
                <a:ea typeface="ＭＳ Ｐゴシック" pitchFamily="34" charset="-128"/>
              </a:rPr>
              <a:t> Infect. 14:908-934</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97" t="14381" r="4766" b="7126"/>
          <a:stretch/>
        </p:blipFill>
        <p:spPr bwMode="auto">
          <a:xfrm>
            <a:off x="4419600" y="1280160"/>
            <a:ext cx="3506525" cy="39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385685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ltLang="en-US" sz="700">
                <a:solidFill>
                  <a:srgbClr val="1D68E0"/>
                </a:solidFill>
              </a:rPr>
              <a:t>©2011 MFMER  |  slide-</a:t>
            </a:r>
            <a:fld id="{F1C776E6-8C92-4E4C-9441-35AF29790C72}" type="slidenum">
              <a:rPr lang="en-US" altLang="en-US" sz="700">
                <a:solidFill>
                  <a:srgbClr val="1D68E0"/>
                </a:solidFill>
              </a:rPr>
              <a:pPr eaLnBrk="1" hangingPunct="1"/>
              <a:t>36</a:t>
            </a:fld>
            <a:endParaRPr lang="en-US" altLang="en-US" sz="700">
              <a:solidFill>
                <a:srgbClr val="1D68E0"/>
              </a:solidFill>
            </a:endParaRPr>
          </a:p>
        </p:txBody>
      </p:sp>
      <p:sp>
        <p:nvSpPr>
          <p:cNvPr id="61443" name="Title 1"/>
          <p:cNvSpPr>
            <a:spLocks noGrp="1"/>
          </p:cNvSpPr>
          <p:nvPr>
            <p:ph type="title"/>
          </p:nvPr>
        </p:nvSpPr>
        <p:spPr>
          <a:xfrm>
            <a:off x="685864" y="190500"/>
            <a:ext cx="7808912" cy="914400"/>
          </a:xfrm>
        </p:spPr>
        <p:txBody>
          <a:bodyPr lIns="91440" bIns="45720" anchor="ctr"/>
          <a:lstStyle/>
          <a:p>
            <a:pPr eaLnBrk="1" hangingPunct="1"/>
            <a:r>
              <a:rPr lang="en-US" altLang="en-US" sz="3600" dirty="0" smtClean="0"/>
              <a:t>Issues with 16S rRNA Sequencing</a:t>
            </a:r>
          </a:p>
        </p:txBody>
      </p:sp>
      <p:sp>
        <p:nvSpPr>
          <p:cNvPr id="61444" name="Text Placeholder 2"/>
          <p:cNvSpPr>
            <a:spLocks noGrp="1"/>
          </p:cNvSpPr>
          <p:nvPr>
            <p:ph type="body" sz="half" idx="2"/>
          </p:nvPr>
        </p:nvSpPr>
        <p:spPr>
          <a:xfrm>
            <a:off x="592074" y="1533144"/>
            <a:ext cx="7656576" cy="4152900"/>
          </a:xfrm>
        </p:spPr>
        <p:txBody>
          <a:bodyPr lIns="91440" tIns="45720" rIns="91440"/>
          <a:lstStyle/>
          <a:p>
            <a:pPr eaLnBrk="1" hangingPunct="1">
              <a:lnSpc>
                <a:spcPct val="70000"/>
              </a:lnSpc>
            </a:pPr>
            <a:r>
              <a:rPr lang="en-US" altLang="en-US" dirty="0" smtClean="0"/>
              <a:t>Quality of database used</a:t>
            </a:r>
          </a:p>
          <a:p>
            <a:pPr eaLnBrk="1" hangingPunct="1">
              <a:lnSpc>
                <a:spcPct val="70000"/>
              </a:lnSpc>
            </a:pPr>
            <a:r>
              <a:rPr lang="en-US" altLang="en-US" dirty="0" smtClean="0"/>
              <a:t>Poor discriminatory power for some genera</a:t>
            </a:r>
          </a:p>
          <a:p>
            <a:pPr marL="692150" marR="0" lvl="1" indent="-234950" algn="l" defTabSz="914400" rtl="0" eaLnBrk="1" fontAlgn="auto" latinLnBrk="0" hangingPunct="1">
              <a:lnSpc>
                <a:spcPct val="70000"/>
              </a:lnSpc>
              <a:spcBef>
                <a:spcPts val="600"/>
              </a:spcBef>
              <a:spcAft>
                <a:spcPts val="0"/>
              </a:spcAft>
              <a:buClr>
                <a:schemeClr val="bg2">
                  <a:lumMod val="40000"/>
                  <a:lumOff val="60000"/>
                </a:schemeClr>
              </a:buClr>
              <a:buSzTx/>
              <a:buFont typeface="Arial" pitchFamily="34" charset="0"/>
              <a:buChar char="•"/>
              <a:tabLst/>
              <a:defRPr/>
            </a:pPr>
            <a:r>
              <a:rPr lang="en-US" altLang="en-US" dirty="0" smtClean="0"/>
              <a:t>Lack of sequence diversity</a:t>
            </a:r>
          </a:p>
          <a:p>
            <a:pPr marL="692150" marR="0" lvl="1" indent="-234950" algn="l" defTabSz="914400" rtl="0" eaLnBrk="1" fontAlgn="auto" latinLnBrk="0" hangingPunct="1">
              <a:lnSpc>
                <a:spcPct val="70000"/>
              </a:lnSpc>
              <a:spcBef>
                <a:spcPts val="600"/>
              </a:spcBef>
              <a:spcAft>
                <a:spcPts val="0"/>
              </a:spcAft>
              <a:buClr>
                <a:schemeClr val="bg2">
                  <a:lumMod val="40000"/>
                  <a:lumOff val="60000"/>
                </a:schemeClr>
              </a:buClr>
              <a:buSzTx/>
              <a:buFont typeface="Arial" pitchFamily="34" charset="0"/>
              <a:buChar char="•"/>
              <a:tabLst/>
              <a:defRPr/>
            </a:pPr>
            <a:r>
              <a:rPr lang="en-US" altLang="en-US" dirty="0" smtClean="0"/>
              <a:t>May have to use an alternative target (HSP, </a:t>
            </a:r>
            <a:r>
              <a:rPr lang="en-US" altLang="en-US" i="1" dirty="0" err="1" smtClean="0"/>
              <a:t>rpoB</a:t>
            </a:r>
            <a:r>
              <a:rPr lang="en-US" altLang="en-US" dirty="0" smtClean="0"/>
              <a:t>)</a:t>
            </a:r>
          </a:p>
          <a:p>
            <a:pPr eaLnBrk="1" hangingPunct="1">
              <a:lnSpc>
                <a:spcPct val="70000"/>
              </a:lnSpc>
            </a:pPr>
            <a:r>
              <a:rPr lang="en-US" altLang="en-US" dirty="0" smtClean="0"/>
              <a:t>Bacterial contamination may lead to overestimation of diversity in specimens with low bacterial loads</a:t>
            </a:r>
          </a:p>
          <a:p>
            <a:pPr eaLnBrk="1" hangingPunct="1">
              <a:lnSpc>
                <a:spcPct val="70000"/>
              </a:lnSpc>
            </a:pPr>
            <a:r>
              <a:rPr lang="en-US" altLang="en-US" dirty="0" smtClean="0"/>
              <a:t>Significant equipment and reagent cost (&gt;$200,000 to start)	</a:t>
            </a:r>
          </a:p>
          <a:p>
            <a:pPr lvl="1" eaLnBrk="1" hangingPunct="1">
              <a:lnSpc>
                <a:spcPct val="70000"/>
              </a:lnSpc>
              <a:buFontTx/>
              <a:buNone/>
            </a:pPr>
            <a:endParaRPr lang="en-US" altLang="en-US" sz="2400" dirty="0" smtClean="0"/>
          </a:p>
        </p:txBody>
      </p:sp>
      <p:sp>
        <p:nvSpPr>
          <p:cNvPr id="61445" name="TextBox 3"/>
          <p:cNvSpPr txBox="1">
            <a:spLocks noChangeArrowheads="1"/>
          </p:cNvSpPr>
          <p:nvPr/>
        </p:nvSpPr>
        <p:spPr bwMode="auto">
          <a:xfrm>
            <a:off x="2209800" y="6248400"/>
            <a:ext cx="6038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l" eaLnBrk="1" hangingPunct="1"/>
            <a:r>
              <a:rPr lang="en-US" altLang="en-US" sz="1800" dirty="0" err="1">
                <a:ea typeface="ＭＳ Ｐゴシック" pitchFamily="34" charset="-128"/>
              </a:rPr>
              <a:t>Janda</a:t>
            </a:r>
            <a:r>
              <a:rPr lang="en-US" altLang="en-US" sz="1800" dirty="0">
                <a:ea typeface="ＭＳ Ｐゴシック" pitchFamily="34" charset="-128"/>
              </a:rPr>
              <a:t> MJ, et al. 2007. Jour </a:t>
            </a:r>
            <a:r>
              <a:rPr lang="en-US" altLang="en-US" sz="1800" dirty="0" err="1">
                <a:ea typeface="ＭＳ Ｐゴシック" pitchFamily="34" charset="-128"/>
              </a:rPr>
              <a:t>Clin</a:t>
            </a:r>
            <a:r>
              <a:rPr lang="en-US" altLang="en-US" sz="1800" dirty="0">
                <a:ea typeface="ＭＳ Ｐゴシック" pitchFamily="34" charset="-128"/>
              </a:rPr>
              <a:t>. </a:t>
            </a:r>
            <a:r>
              <a:rPr lang="en-US" altLang="en-US" sz="1800" dirty="0" err="1">
                <a:ea typeface="ＭＳ Ｐゴシック" pitchFamily="34" charset="-128"/>
              </a:rPr>
              <a:t>Microbiol</a:t>
            </a:r>
            <a:r>
              <a:rPr lang="en-US" altLang="en-US" sz="1800" dirty="0">
                <a:ea typeface="ＭＳ Ｐゴシック" pitchFamily="34" charset="-128"/>
              </a:rPr>
              <a:t>. 45:2761-2764.</a:t>
            </a:r>
          </a:p>
        </p:txBody>
      </p:sp>
    </p:spTree>
    <p:extLst>
      <p:ext uri="{BB962C8B-B14F-4D97-AF65-F5344CB8AC3E}">
        <p14:creationId xmlns:p14="http://schemas.microsoft.com/office/powerpoint/2010/main" val="1701593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r>
              <a:rPr lang="en-US" altLang="en-US" sz="700">
                <a:solidFill>
                  <a:srgbClr val="1D68E0"/>
                </a:solidFill>
              </a:rPr>
              <a:t>©2011 MFMER  |  slide-</a:t>
            </a:r>
            <a:fld id="{E4D24F83-29C2-4EF7-9AF2-9C028C2174EE}" type="slidenum">
              <a:rPr lang="en-US" altLang="en-US" sz="700">
                <a:solidFill>
                  <a:srgbClr val="1D68E0"/>
                </a:solidFill>
              </a:rPr>
              <a:pPr eaLnBrk="1" hangingPunct="1"/>
              <a:t>37</a:t>
            </a:fld>
            <a:endParaRPr lang="en-US" altLang="en-US" sz="700">
              <a:solidFill>
                <a:srgbClr val="1D68E0"/>
              </a:solidFill>
            </a:endParaRPr>
          </a:p>
        </p:txBody>
      </p:sp>
      <p:sp>
        <p:nvSpPr>
          <p:cNvPr id="62467" name="Title 3"/>
          <p:cNvSpPr>
            <a:spLocks noGrp="1"/>
          </p:cNvSpPr>
          <p:nvPr>
            <p:ph type="title" idx="4294967295"/>
          </p:nvPr>
        </p:nvSpPr>
        <p:spPr>
          <a:xfrm>
            <a:off x="486918" y="152400"/>
            <a:ext cx="8257032" cy="914400"/>
          </a:xfrm>
        </p:spPr>
        <p:txBody>
          <a:bodyPr lIns="91440" bIns="45720" anchor="ctr"/>
          <a:lstStyle/>
          <a:p>
            <a:pPr eaLnBrk="1" hangingPunct="1"/>
            <a:r>
              <a:rPr lang="en-US" altLang="en-US" sz="3600" dirty="0" smtClean="0"/>
              <a:t>Advantages of 16S Sanger Sequencing</a:t>
            </a:r>
          </a:p>
        </p:txBody>
      </p:sp>
      <p:sp>
        <p:nvSpPr>
          <p:cNvPr id="62468" name="Rectangle 3"/>
          <p:cNvSpPr>
            <a:spLocks noGrp="1" noChangeArrowheads="1"/>
          </p:cNvSpPr>
          <p:nvPr>
            <p:ph type="body" idx="4294967295"/>
          </p:nvPr>
        </p:nvSpPr>
        <p:spPr>
          <a:xfrm>
            <a:off x="685800" y="1219200"/>
            <a:ext cx="7620000" cy="4525963"/>
          </a:xfrm>
        </p:spPr>
        <p:txBody>
          <a:bodyPr lIns="91440" tIns="45720" rIns="91440"/>
          <a:lstStyle/>
          <a:p>
            <a:pPr eaLnBrk="1" hangingPunct="1"/>
            <a:r>
              <a:rPr lang="en-US" altLang="en-US" dirty="0" smtClean="0"/>
              <a:t>Considered the “gold standard” method</a:t>
            </a:r>
          </a:p>
          <a:p>
            <a:pPr eaLnBrk="1" hangingPunct="1"/>
            <a:r>
              <a:rPr lang="en-US" altLang="en-US" dirty="0" smtClean="0"/>
              <a:t>Detection of uncultivable bacteria</a:t>
            </a:r>
          </a:p>
          <a:p>
            <a:pPr eaLnBrk="1" hangingPunct="1"/>
            <a:r>
              <a:rPr lang="en-US" altLang="en-US" dirty="0" smtClean="0"/>
              <a:t>Identification of rare bacteria or unusual phenotypes</a:t>
            </a:r>
          </a:p>
          <a:p>
            <a:pPr eaLnBrk="1" hangingPunct="1"/>
            <a:r>
              <a:rPr lang="en-US" altLang="en-US" dirty="0" smtClean="0"/>
              <a:t>Identification of slow-growing bacteria (Mycobacteria)</a:t>
            </a:r>
          </a:p>
          <a:p>
            <a:pPr eaLnBrk="1" hangingPunct="1"/>
            <a:r>
              <a:rPr lang="en-US" altLang="en-US" dirty="0" smtClean="0"/>
              <a:t>Well established for anaerobes, </a:t>
            </a:r>
            <a:r>
              <a:rPr lang="en-US" altLang="en-US" i="1" dirty="0" smtClean="0"/>
              <a:t>Actinomycetes</a:t>
            </a:r>
            <a:r>
              <a:rPr lang="en-US" altLang="en-US" dirty="0" smtClean="0"/>
              <a:t>, </a:t>
            </a:r>
            <a:r>
              <a:rPr lang="en-US" altLang="en-US" i="1" dirty="0" smtClean="0"/>
              <a:t>Nocardia</a:t>
            </a:r>
          </a:p>
          <a:p>
            <a:pPr eaLnBrk="1" hangingPunct="1"/>
            <a:r>
              <a:rPr lang="en-US" altLang="en-US" dirty="0" smtClean="0"/>
              <a:t>Discovery of novel species</a:t>
            </a:r>
          </a:p>
          <a:p>
            <a:pPr eaLnBrk="1" hangingPunct="1"/>
            <a:endParaRPr lang="en-US" altLang="en-US" dirty="0" smtClean="0"/>
          </a:p>
        </p:txBody>
      </p:sp>
      <p:sp>
        <p:nvSpPr>
          <p:cNvPr id="62469" name="TextBox 11"/>
          <p:cNvSpPr txBox="1">
            <a:spLocks noChangeArrowheads="1"/>
          </p:cNvSpPr>
          <p:nvPr/>
        </p:nvSpPr>
        <p:spPr bwMode="auto">
          <a:xfrm>
            <a:off x="2895600" y="6324600"/>
            <a:ext cx="5848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l" eaLnBrk="1" hangingPunct="1"/>
            <a:r>
              <a:rPr lang="en-US" altLang="en-US" sz="1800" dirty="0">
                <a:ea typeface="ＭＳ Ｐゴシック" pitchFamily="34" charset="-128"/>
              </a:rPr>
              <a:t>Woo, PCY, et al. 2008. </a:t>
            </a:r>
            <a:r>
              <a:rPr lang="en-US" altLang="en-US" sz="1800" dirty="0" err="1">
                <a:ea typeface="ＭＳ Ｐゴシック" pitchFamily="34" charset="-128"/>
              </a:rPr>
              <a:t>Clin</a:t>
            </a:r>
            <a:r>
              <a:rPr lang="en-US" altLang="en-US" sz="1800" dirty="0">
                <a:ea typeface="ＭＳ Ｐゴシック" pitchFamily="34" charset="-128"/>
              </a:rPr>
              <a:t> </a:t>
            </a:r>
            <a:r>
              <a:rPr lang="en-US" altLang="en-US" sz="1800" dirty="0" err="1">
                <a:ea typeface="ＭＳ Ｐゴシック" pitchFamily="34" charset="-128"/>
              </a:rPr>
              <a:t>Microbiol</a:t>
            </a:r>
            <a:r>
              <a:rPr lang="en-US" altLang="en-US" sz="1800" dirty="0">
                <a:ea typeface="ＭＳ Ｐゴシック" pitchFamily="34" charset="-128"/>
              </a:rPr>
              <a:t> Infect. 14:908-934</a:t>
            </a:r>
          </a:p>
        </p:txBody>
      </p:sp>
    </p:spTree>
    <p:extLst>
      <p:ext uri="{BB962C8B-B14F-4D97-AF65-F5344CB8AC3E}">
        <p14:creationId xmlns:p14="http://schemas.microsoft.com/office/powerpoint/2010/main" val="3022640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Sequencing (NGS) – What is it?</a:t>
            </a:r>
            <a:endParaRPr lang="en-US" dirty="0"/>
          </a:p>
        </p:txBody>
      </p:sp>
      <p:sp>
        <p:nvSpPr>
          <p:cNvPr id="3" name="Content Placeholder 2"/>
          <p:cNvSpPr>
            <a:spLocks noGrp="1"/>
          </p:cNvSpPr>
          <p:nvPr>
            <p:ph idx="1"/>
          </p:nvPr>
        </p:nvSpPr>
        <p:spPr>
          <a:xfrm>
            <a:off x="685800" y="1219200"/>
            <a:ext cx="7827264" cy="4953000"/>
          </a:xfrm>
        </p:spPr>
        <p:txBody>
          <a:bodyPr/>
          <a:lstStyle/>
          <a:p>
            <a:pPr lvl="1"/>
            <a:r>
              <a:rPr lang="en-US" dirty="0" smtClean="0"/>
              <a:t>Targeted </a:t>
            </a:r>
            <a:r>
              <a:rPr lang="en-US" dirty="0" err="1" smtClean="0"/>
              <a:t>amplicon</a:t>
            </a:r>
            <a:r>
              <a:rPr lang="en-US" dirty="0" smtClean="0"/>
              <a:t> sequencing</a:t>
            </a:r>
          </a:p>
          <a:p>
            <a:pPr lvl="2"/>
            <a:r>
              <a:rPr lang="en-US" dirty="0" smtClean="0"/>
              <a:t>Target specific primers for PCR-mediated amplification</a:t>
            </a:r>
          </a:p>
          <a:p>
            <a:pPr lvl="2"/>
            <a:r>
              <a:rPr lang="en-US" dirty="0" smtClean="0"/>
              <a:t>Regions of interest</a:t>
            </a:r>
            <a:r>
              <a:rPr lang="en-US" baseline="0" dirty="0" smtClean="0"/>
              <a:t> are enriched and sequenced</a:t>
            </a:r>
          </a:p>
          <a:p>
            <a:pPr lvl="2"/>
            <a:r>
              <a:rPr lang="en-US" dirty="0" smtClean="0"/>
              <a:t>Identification of drug-resistance mutations</a:t>
            </a:r>
            <a:endParaRPr lang="en-US" baseline="0" dirty="0" smtClean="0"/>
          </a:p>
          <a:p>
            <a:pPr lvl="1"/>
            <a:r>
              <a:rPr lang="en-US" dirty="0" smtClean="0"/>
              <a:t>Whole genome sequencing</a:t>
            </a:r>
          </a:p>
          <a:p>
            <a:pPr lvl="2"/>
            <a:r>
              <a:rPr lang="en-US" dirty="0" smtClean="0"/>
              <a:t>Non targeted</a:t>
            </a:r>
          </a:p>
          <a:p>
            <a:pPr lvl="2"/>
            <a:r>
              <a:rPr lang="en-US" dirty="0" smtClean="0"/>
              <a:t>Fragmentation followed by ligation</a:t>
            </a:r>
          </a:p>
          <a:p>
            <a:pPr lvl="2"/>
            <a:r>
              <a:rPr lang="en-US" dirty="0" smtClean="0"/>
              <a:t>Fragments of specific length are sequenced</a:t>
            </a:r>
          </a:p>
          <a:p>
            <a:pPr lvl="2"/>
            <a:endParaRPr lang="en-US" dirty="0"/>
          </a:p>
        </p:txBody>
      </p:sp>
      <p:sp>
        <p:nvSpPr>
          <p:cNvPr id="4" name="TextBox 3"/>
          <p:cNvSpPr txBox="1"/>
          <p:nvPr/>
        </p:nvSpPr>
        <p:spPr>
          <a:xfrm>
            <a:off x="1219200" y="6248400"/>
            <a:ext cx="5506636" cy="369332"/>
          </a:xfrm>
          <a:prstGeom prst="rect">
            <a:avLst/>
          </a:prstGeom>
          <a:noFill/>
        </p:spPr>
        <p:txBody>
          <a:bodyPr wrap="none" rtlCol="0">
            <a:spAutoFit/>
          </a:bodyPr>
          <a:lstStyle/>
          <a:p>
            <a:r>
              <a:rPr lang="en-US" dirty="0" err="1" smtClean="0"/>
              <a:t>Lefterova</a:t>
            </a:r>
            <a:r>
              <a:rPr lang="en-US" dirty="0" smtClean="0"/>
              <a:t>, M.I. et al. 2015. J </a:t>
            </a:r>
            <a:r>
              <a:rPr lang="en-US" dirty="0" err="1" smtClean="0"/>
              <a:t>Mol</a:t>
            </a:r>
            <a:r>
              <a:rPr lang="en-US" dirty="0" smtClean="0"/>
              <a:t> </a:t>
            </a:r>
            <a:r>
              <a:rPr lang="en-US" dirty="0" err="1" smtClean="0"/>
              <a:t>Diagn</a:t>
            </a:r>
            <a:r>
              <a:rPr lang="en-US" dirty="0" smtClean="0"/>
              <a:t>. 17:623-634.</a:t>
            </a:r>
            <a:endParaRPr lang="en-US" dirty="0"/>
          </a:p>
        </p:txBody>
      </p:sp>
    </p:spTree>
    <p:extLst>
      <p:ext uri="{BB962C8B-B14F-4D97-AF65-F5344CB8AC3E}">
        <p14:creationId xmlns:p14="http://schemas.microsoft.com/office/powerpoint/2010/main" val="1754665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838200"/>
          </a:xfrm>
        </p:spPr>
        <p:txBody>
          <a:bodyPr/>
          <a:lstStyle/>
          <a:p>
            <a:r>
              <a:rPr lang="en-US" dirty="0" smtClean="0"/>
              <a:t>NGS – How Does it Work? </a:t>
            </a:r>
            <a:endParaRPr lang="en-US" dirty="0"/>
          </a:p>
        </p:txBody>
      </p:sp>
      <p:sp>
        <p:nvSpPr>
          <p:cNvPr id="3" name="Content Placeholder 2"/>
          <p:cNvSpPr>
            <a:spLocks noGrp="1"/>
          </p:cNvSpPr>
          <p:nvPr>
            <p:ph idx="1"/>
          </p:nvPr>
        </p:nvSpPr>
        <p:spPr>
          <a:xfrm>
            <a:off x="304800" y="1230261"/>
            <a:ext cx="6172200" cy="4800600"/>
          </a:xfrm>
        </p:spPr>
        <p:txBody>
          <a:bodyPr/>
          <a:lstStyle/>
          <a:p>
            <a:r>
              <a:rPr lang="en-US" sz="2600" dirty="0" smtClean="0"/>
              <a:t>Create DNA templates (200 – 250bp)</a:t>
            </a:r>
          </a:p>
          <a:p>
            <a:r>
              <a:rPr lang="en-US" sz="2600" dirty="0" smtClean="0"/>
              <a:t>Attach templates to a solid support array</a:t>
            </a:r>
          </a:p>
          <a:p>
            <a:pPr lvl="1"/>
            <a:r>
              <a:rPr lang="en-US" sz="2600" dirty="0" smtClean="0"/>
              <a:t>High density; billions of reactions</a:t>
            </a:r>
          </a:p>
          <a:p>
            <a:r>
              <a:rPr lang="en-US" sz="2600" dirty="0" smtClean="0"/>
              <a:t>Add primer for DNA polymerase</a:t>
            </a:r>
          </a:p>
          <a:p>
            <a:r>
              <a:rPr lang="en-US" sz="2600" dirty="0" smtClean="0"/>
              <a:t>Fluorescent dye labelled nucleotides are incorporated</a:t>
            </a:r>
          </a:p>
          <a:p>
            <a:pPr marL="228600" marR="0" indent="-228600" algn="l" defTabSz="914400" rtl="0" eaLnBrk="1" fontAlgn="auto" latinLnBrk="0" hangingPunct="1">
              <a:lnSpc>
                <a:spcPct val="90000"/>
              </a:lnSpc>
              <a:spcBef>
                <a:spcPts val="1500"/>
              </a:spcBef>
              <a:spcAft>
                <a:spcPts val="0"/>
              </a:spcAft>
              <a:buClr>
                <a:schemeClr val="tx2"/>
              </a:buClr>
              <a:buSzTx/>
              <a:buFont typeface="Arial" pitchFamily="34" charset="0"/>
              <a:buChar char="•"/>
              <a:tabLst/>
              <a:defRPr/>
            </a:pPr>
            <a:r>
              <a:rPr lang="en-US" sz="2600" dirty="0" smtClean="0"/>
              <a:t>Laser imaging of dyes to determine sequence at each base addition</a:t>
            </a:r>
          </a:p>
          <a:p>
            <a:r>
              <a:rPr lang="en-US" sz="2600" dirty="0" smtClean="0"/>
              <a:t>Align sequences and assemble contiguous strand</a:t>
            </a:r>
          </a:p>
        </p:txBody>
      </p:sp>
      <p:sp>
        <p:nvSpPr>
          <p:cNvPr id="6" name="TextBox 5"/>
          <p:cNvSpPr txBox="1"/>
          <p:nvPr/>
        </p:nvSpPr>
        <p:spPr>
          <a:xfrm>
            <a:off x="3560181" y="6422923"/>
            <a:ext cx="4925451" cy="369332"/>
          </a:xfrm>
          <a:prstGeom prst="rect">
            <a:avLst/>
          </a:prstGeom>
          <a:noFill/>
        </p:spPr>
        <p:txBody>
          <a:bodyPr wrap="none" rtlCol="0">
            <a:spAutoFit/>
          </a:bodyPr>
          <a:lstStyle/>
          <a:p>
            <a:r>
              <a:rPr lang="en-US" dirty="0" err="1" smtClean="0"/>
              <a:t>Metzker</a:t>
            </a:r>
            <a:r>
              <a:rPr lang="en-US" dirty="0" smtClean="0"/>
              <a:t>, ML. 2010. Nature Reviews. 11:31-46 </a:t>
            </a:r>
            <a:endParaRPr lang="en-US" dirty="0"/>
          </a:p>
        </p:txBody>
      </p:sp>
      <p:pic>
        <p:nvPicPr>
          <p:cNvPr id="9" name="Picture 8"/>
          <p:cNvPicPr>
            <a:picLocks noChangeAspect="1"/>
          </p:cNvPicPr>
          <p:nvPr/>
        </p:nvPicPr>
        <p:blipFill>
          <a:blip r:embed="rId2"/>
          <a:stretch>
            <a:fillRect/>
          </a:stretch>
        </p:blipFill>
        <p:spPr>
          <a:xfrm rot="16200000">
            <a:off x="5640163" y="2663181"/>
            <a:ext cx="4188275" cy="2057398"/>
          </a:xfrm>
          <a:prstGeom prst="rect">
            <a:avLst/>
          </a:prstGeom>
        </p:spPr>
      </p:pic>
    </p:spTree>
    <p:extLst>
      <p:ext uri="{BB962C8B-B14F-4D97-AF65-F5344CB8AC3E}">
        <p14:creationId xmlns:p14="http://schemas.microsoft.com/office/powerpoint/2010/main" val="1509503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102" y="228600"/>
            <a:ext cx="7827264" cy="914400"/>
          </a:xfrm>
        </p:spPr>
        <p:txBody>
          <a:bodyPr/>
          <a:lstStyle/>
          <a:p>
            <a:r>
              <a:rPr lang="en-US" dirty="0" smtClean="0"/>
              <a:t>Microbial Diagnosis and Characterization</a:t>
            </a:r>
            <a:endParaRPr lang="en-US" dirty="0"/>
          </a:p>
        </p:txBody>
      </p:sp>
      <p:sp>
        <p:nvSpPr>
          <p:cNvPr id="3" name="Content Placeholder 2"/>
          <p:cNvSpPr>
            <a:spLocks noGrp="1"/>
          </p:cNvSpPr>
          <p:nvPr>
            <p:ph idx="1"/>
          </p:nvPr>
        </p:nvSpPr>
        <p:spPr>
          <a:xfrm>
            <a:off x="658368" y="1295400"/>
            <a:ext cx="7827264" cy="762000"/>
          </a:xfrm>
        </p:spPr>
        <p:txBody>
          <a:bodyPr/>
          <a:lstStyle/>
          <a:p>
            <a:pPr marL="0" indent="0">
              <a:buNone/>
            </a:pPr>
            <a:r>
              <a:rPr lang="en-US" dirty="0" smtClean="0"/>
              <a:t>“An exceedingly complicated problem”</a:t>
            </a:r>
            <a:endParaRPr lang="en-US" dirty="0"/>
          </a:p>
        </p:txBody>
      </p:sp>
      <p:pic>
        <p:nvPicPr>
          <p:cNvPr id="1029" name="Picture 5" descr="C:\Users\mrj4989\AppData\Local\Microsoft\Windows\Temporary Internet Files\Content.IE5\DGACEIVV\Triquetra-tightly-knotted.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0934" y="2754490"/>
            <a:ext cx="137160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mrj4989\AppData\Local\Microsoft\Windows\Temporary Internet Files\Content.IE5\DGACEIVV\Triquetra-tightly-knotted.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1734" y="2644000"/>
            <a:ext cx="3493168" cy="33185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93734" y="2274668"/>
            <a:ext cx="1963999" cy="523220"/>
          </a:xfrm>
          <a:prstGeom prst="rect">
            <a:avLst/>
          </a:prstGeom>
          <a:noFill/>
        </p:spPr>
        <p:txBody>
          <a:bodyPr wrap="none" rtlCol="0">
            <a:spAutoFit/>
          </a:bodyPr>
          <a:lstStyle/>
          <a:p>
            <a:r>
              <a:rPr lang="en-US" sz="2800" dirty="0" smtClean="0">
                <a:solidFill>
                  <a:schemeClr val="accent1"/>
                </a:solidFill>
              </a:rPr>
              <a:t>Phenotypic</a:t>
            </a:r>
            <a:endParaRPr lang="en-US" sz="2800" dirty="0">
              <a:solidFill>
                <a:schemeClr val="accent1"/>
              </a:solidFill>
            </a:endParaRPr>
          </a:p>
        </p:txBody>
      </p:sp>
      <p:sp>
        <p:nvSpPr>
          <p:cNvPr id="5" name="TextBox 4"/>
          <p:cNvSpPr txBox="1"/>
          <p:nvPr/>
        </p:nvSpPr>
        <p:spPr>
          <a:xfrm>
            <a:off x="1403839" y="5785829"/>
            <a:ext cx="1803699" cy="523220"/>
          </a:xfrm>
          <a:prstGeom prst="rect">
            <a:avLst/>
          </a:prstGeom>
          <a:noFill/>
        </p:spPr>
        <p:txBody>
          <a:bodyPr wrap="none" rtlCol="0">
            <a:spAutoFit/>
          </a:bodyPr>
          <a:lstStyle/>
          <a:p>
            <a:r>
              <a:rPr lang="en-US" sz="2800" dirty="0" smtClean="0">
                <a:solidFill>
                  <a:schemeClr val="accent1"/>
                </a:solidFill>
              </a:rPr>
              <a:t>Genotypic</a:t>
            </a:r>
            <a:endParaRPr lang="en-US" sz="2800" dirty="0">
              <a:solidFill>
                <a:schemeClr val="accent1"/>
              </a:solidFill>
            </a:endParaRPr>
          </a:p>
        </p:txBody>
      </p:sp>
      <p:sp>
        <p:nvSpPr>
          <p:cNvPr id="6" name="TextBox 5"/>
          <p:cNvSpPr txBox="1"/>
          <p:nvPr/>
        </p:nvSpPr>
        <p:spPr>
          <a:xfrm>
            <a:off x="6001242" y="5762829"/>
            <a:ext cx="2520823" cy="523220"/>
          </a:xfrm>
          <a:prstGeom prst="rect">
            <a:avLst/>
          </a:prstGeom>
          <a:noFill/>
        </p:spPr>
        <p:txBody>
          <a:bodyPr wrap="square" rtlCol="0">
            <a:spAutoFit/>
          </a:bodyPr>
          <a:lstStyle/>
          <a:p>
            <a:r>
              <a:rPr lang="en-US" sz="2800" dirty="0" smtClean="0">
                <a:solidFill>
                  <a:schemeClr val="accent1"/>
                </a:solidFill>
              </a:rPr>
              <a:t>Proteomic</a:t>
            </a:r>
            <a:endParaRPr lang="en-US" sz="2800" dirty="0">
              <a:solidFill>
                <a:schemeClr val="accent1"/>
              </a:solidFill>
            </a:endParaRPr>
          </a:p>
        </p:txBody>
      </p:sp>
      <p:sp>
        <p:nvSpPr>
          <p:cNvPr id="7" name="TextBox 6"/>
          <p:cNvSpPr txBox="1"/>
          <p:nvPr/>
        </p:nvSpPr>
        <p:spPr>
          <a:xfrm>
            <a:off x="364697" y="3175167"/>
            <a:ext cx="2972289" cy="461665"/>
          </a:xfrm>
          <a:prstGeom prst="rect">
            <a:avLst/>
          </a:prstGeom>
          <a:noFill/>
        </p:spPr>
        <p:txBody>
          <a:bodyPr wrap="none" rtlCol="0">
            <a:spAutoFit/>
          </a:bodyPr>
          <a:lstStyle/>
          <a:p>
            <a:r>
              <a:rPr lang="en-US" sz="2400" dirty="0" smtClean="0"/>
              <a:t>Which test do I use?</a:t>
            </a:r>
            <a:endParaRPr lang="en-US" sz="2400" dirty="0"/>
          </a:p>
        </p:txBody>
      </p:sp>
      <p:sp>
        <p:nvSpPr>
          <p:cNvPr id="8" name="TextBox 7"/>
          <p:cNvSpPr txBox="1"/>
          <p:nvPr/>
        </p:nvSpPr>
        <p:spPr>
          <a:xfrm>
            <a:off x="621934" y="4636151"/>
            <a:ext cx="2209800" cy="829998"/>
          </a:xfrm>
          <a:prstGeom prst="rect">
            <a:avLst/>
          </a:prstGeom>
          <a:noFill/>
        </p:spPr>
        <p:txBody>
          <a:bodyPr wrap="square" rtlCol="0">
            <a:spAutoFit/>
          </a:bodyPr>
          <a:lstStyle/>
          <a:p>
            <a:r>
              <a:rPr lang="en-US" sz="2400" dirty="0" smtClean="0"/>
              <a:t>What machine do I need?</a:t>
            </a:r>
            <a:endParaRPr lang="en-US" sz="2400" dirty="0"/>
          </a:p>
        </p:txBody>
      </p:sp>
      <p:sp>
        <p:nvSpPr>
          <p:cNvPr id="9" name="TextBox 8"/>
          <p:cNvSpPr txBox="1"/>
          <p:nvPr/>
        </p:nvSpPr>
        <p:spPr>
          <a:xfrm>
            <a:off x="6621472" y="4248264"/>
            <a:ext cx="1961563" cy="1200329"/>
          </a:xfrm>
          <a:prstGeom prst="rect">
            <a:avLst/>
          </a:prstGeom>
          <a:noFill/>
        </p:spPr>
        <p:txBody>
          <a:bodyPr wrap="square" rtlCol="0">
            <a:spAutoFit/>
          </a:bodyPr>
          <a:lstStyle/>
          <a:p>
            <a:r>
              <a:rPr lang="en-US" sz="2400" dirty="0" smtClean="0"/>
              <a:t>Who in the lab is going to do this?</a:t>
            </a:r>
            <a:endParaRPr lang="en-US" sz="2400" dirty="0"/>
          </a:p>
        </p:txBody>
      </p:sp>
      <p:sp>
        <p:nvSpPr>
          <p:cNvPr id="10" name="TextBox 9"/>
          <p:cNvSpPr txBox="1"/>
          <p:nvPr/>
        </p:nvSpPr>
        <p:spPr>
          <a:xfrm>
            <a:off x="6019754" y="2944335"/>
            <a:ext cx="2408032" cy="461665"/>
          </a:xfrm>
          <a:prstGeom prst="rect">
            <a:avLst/>
          </a:prstGeom>
          <a:noFill/>
        </p:spPr>
        <p:txBody>
          <a:bodyPr wrap="none" rtlCol="0">
            <a:spAutoFit/>
          </a:bodyPr>
          <a:lstStyle/>
          <a:p>
            <a:r>
              <a:rPr lang="en-US" sz="2400" dirty="0" smtClean="0"/>
              <a:t>Who pays for it?</a:t>
            </a:r>
            <a:endParaRPr lang="en-US" sz="2400" dirty="0"/>
          </a:p>
        </p:txBody>
      </p:sp>
    </p:spTree>
    <p:extLst>
      <p:ext uri="{BB962C8B-B14F-4D97-AF65-F5344CB8AC3E}">
        <p14:creationId xmlns:p14="http://schemas.microsoft.com/office/powerpoint/2010/main" val="3190333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2000" tmFilter="0, 0; .2, .5; .8, .5; 1, 0"/>
                                        <p:tgtEl>
                                          <p:spTgt spid="7"/>
                                        </p:tgtEl>
                                      </p:cBhvr>
                                    </p:animEffect>
                                    <p:animScale>
                                      <p:cBhvr>
                                        <p:cTn id="7" dur="1000" autoRev="1" fill="hold"/>
                                        <p:tgtEl>
                                          <p:spTgt spid="7"/>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2000" tmFilter="0, 0; .2, .5; .8, .5; 1, 0"/>
                                        <p:tgtEl>
                                          <p:spTgt spid="10"/>
                                        </p:tgtEl>
                                      </p:cBhvr>
                                    </p:animEffect>
                                    <p:animScale>
                                      <p:cBhvr>
                                        <p:cTn id="12" dur="1000" autoRev="1" fill="hold"/>
                                        <p:tgtEl>
                                          <p:spTgt spid="1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childTnLst>
                                    <p:animEffect transition="out" filter="fade">
                                      <p:cBhvr>
                                        <p:cTn id="16" dur="2000" tmFilter="0, 0; .2, .5; .8, .5; 1, 0"/>
                                        <p:tgtEl>
                                          <p:spTgt spid="8"/>
                                        </p:tgtEl>
                                      </p:cBhvr>
                                    </p:animEffect>
                                    <p:animScale>
                                      <p:cBhvr>
                                        <p:cTn id="17" dur="100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grpId="0" nodeType="clickEffect">
                                  <p:stCondLst>
                                    <p:cond delay="0"/>
                                  </p:stCondLst>
                                  <p:childTnLst>
                                    <p:animEffect transition="out" filter="fade">
                                      <p:cBhvr>
                                        <p:cTn id="21" dur="2000" tmFilter="0, 0; .2, .5; .8, .5; 1, 0"/>
                                        <p:tgtEl>
                                          <p:spTgt spid="9"/>
                                        </p:tgtEl>
                                      </p:cBhvr>
                                    </p:animEffect>
                                    <p:animScale>
                                      <p:cBhvr>
                                        <p:cTn id="22" dur="10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732504"/>
          </a:xfrm>
        </p:spPr>
        <p:txBody>
          <a:bodyPr/>
          <a:lstStyle/>
          <a:p>
            <a:r>
              <a:rPr lang="en-US" dirty="0" smtClean="0"/>
              <a:t>NGS – How Does it Work? </a:t>
            </a:r>
            <a:endParaRPr lang="en-US" dirty="0"/>
          </a:p>
        </p:txBody>
      </p:sp>
      <p:sp>
        <p:nvSpPr>
          <p:cNvPr id="3" name="Content Placeholder 2"/>
          <p:cNvSpPr>
            <a:spLocks noGrp="1"/>
          </p:cNvSpPr>
          <p:nvPr>
            <p:ph idx="1"/>
          </p:nvPr>
        </p:nvSpPr>
        <p:spPr>
          <a:xfrm>
            <a:off x="626412" y="732504"/>
            <a:ext cx="8212787" cy="3596148"/>
          </a:xfrm>
        </p:spPr>
        <p:txBody>
          <a:bodyPr/>
          <a:lstStyle/>
          <a:p>
            <a:r>
              <a:rPr lang="en-US" sz="2600" dirty="0" smtClean="0"/>
              <a:t>Longer</a:t>
            </a:r>
            <a:r>
              <a:rPr lang="en-US" sz="2600" baseline="0" dirty="0" smtClean="0"/>
              <a:t> sequence reads than Sanger</a:t>
            </a:r>
          </a:p>
          <a:p>
            <a:pPr lvl="1"/>
            <a:r>
              <a:rPr lang="en-US" sz="2600" dirty="0" smtClean="0"/>
              <a:t>Multiple reads of sequences 150-8500 </a:t>
            </a:r>
            <a:r>
              <a:rPr lang="en-US" sz="2600" dirty="0" err="1" smtClean="0"/>
              <a:t>bp</a:t>
            </a:r>
            <a:endParaRPr lang="en-US" sz="2600" dirty="0" smtClean="0"/>
          </a:p>
          <a:p>
            <a:pPr lvl="1"/>
            <a:r>
              <a:rPr lang="en-US" sz="2600" dirty="0" smtClean="0"/>
              <a:t>Throughput up to 1500 </a:t>
            </a:r>
            <a:r>
              <a:rPr lang="en-US" sz="2600" dirty="0" err="1" smtClean="0"/>
              <a:t>gigabases</a:t>
            </a:r>
            <a:endParaRPr lang="en-US" sz="2600" dirty="0"/>
          </a:p>
          <a:p>
            <a:pPr lvl="2"/>
            <a:r>
              <a:rPr lang="en-US" sz="2600" dirty="0" smtClean="0"/>
              <a:t>1 </a:t>
            </a:r>
            <a:r>
              <a:rPr lang="en-US" sz="2600" dirty="0" err="1" smtClean="0"/>
              <a:t>gigabase</a:t>
            </a:r>
            <a:r>
              <a:rPr lang="en-US" sz="2600" dirty="0" smtClean="0"/>
              <a:t> (Gb) = 1 billion base pairs</a:t>
            </a:r>
          </a:p>
          <a:p>
            <a:pPr lvl="2"/>
            <a:r>
              <a:rPr lang="en-US" sz="2600" dirty="0" smtClean="0"/>
              <a:t>275,000 </a:t>
            </a:r>
            <a:r>
              <a:rPr lang="en-US" sz="2600" dirty="0" err="1" smtClean="0"/>
              <a:t>bp</a:t>
            </a:r>
            <a:r>
              <a:rPr lang="en-US" sz="2600" dirty="0" smtClean="0"/>
              <a:t> =&gt; 30 minutes</a:t>
            </a:r>
          </a:p>
          <a:p>
            <a:pPr lvl="2"/>
            <a:r>
              <a:rPr lang="en-US" sz="2600" dirty="0" smtClean="0"/>
              <a:t>1500 Gb =&gt; 3.5 days</a:t>
            </a:r>
          </a:p>
          <a:p>
            <a:pPr lvl="1"/>
            <a:r>
              <a:rPr lang="en-US" sz="2600" dirty="0" smtClean="0"/>
              <a:t>Must</a:t>
            </a:r>
            <a:r>
              <a:rPr lang="en-US" sz="2600" baseline="0" dirty="0" smtClean="0"/>
              <a:t> manage the data!</a:t>
            </a:r>
            <a:endParaRPr lang="en-US" sz="2600" dirty="0" smtClean="0"/>
          </a:p>
          <a:p>
            <a:pPr marL="457200" lvl="1" indent="0">
              <a:buNone/>
            </a:pPr>
            <a:endParaRPr lang="en-US" dirty="0"/>
          </a:p>
        </p:txBody>
      </p:sp>
      <p:sp>
        <p:nvSpPr>
          <p:cNvPr id="5" name="TextBox 4"/>
          <p:cNvSpPr txBox="1"/>
          <p:nvPr/>
        </p:nvSpPr>
        <p:spPr>
          <a:xfrm>
            <a:off x="1066800" y="6400800"/>
            <a:ext cx="6767750" cy="369332"/>
          </a:xfrm>
          <a:prstGeom prst="rect">
            <a:avLst/>
          </a:prstGeom>
          <a:noFill/>
        </p:spPr>
        <p:txBody>
          <a:bodyPr wrap="none" rtlCol="0">
            <a:spAutoFit/>
          </a:bodyPr>
          <a:lstStyle/>
          <a:p>
            <a:r>
              <a:rPr lang="en-US" dirty="0" err="1" smtClean="0"/>
              <a:t>Shendure</a:t>
            </a:r>
            <a:r>
              <a:rPr lang="en-US" dirty="0" smtClean="0"/>
              <a:t> J and </a:t>
            </a:r>
            <a:r>
              <a:rPr lang="en-US" dirty="0" err="1" smtClean="0"/>
              <a:t>Ji</a:t>
            </a:r>
            <a:r>
              <a:rPr lang="en-US" dirty="0" smtClean="0"/>
              <a:t> H. 2008. Nature Biotechnology 26:1135-1145. </a:t>
            </a:r>
            <a:endParaRPr lang="en-US" dirty="0"/>
          </a:p>
        </p:txBody>
      </p:sp>
      <p:pic>
        <p:nvPicPr>
          <p:cNvPr id="6" name="Picture 5"/>
          <p:cNvPicPr>
            <a:picLocks noChangeAspect="1"/>
          </p:cNvPicPr>
          <p:nvPr/>
        </p:nvPicPr>
        <p:blipFill>
          <a:blip r:embed="rId3"/>
          <a:stretch>
            <a:fillRect/>
          </a:stretch>
        </p:blipFill>
        <p:spPr>
          <a:xfrm>
            <a:off x="1954555" y="4064000"/>
            <a:ext cx="4343400" cy="2336800"/>
          </a:xfrm>
          <a:prstGeom prst="rect">
            <a:avLst/>
          </a:prstGeom>
        </p:spPr>
      </p:pic>
    </p:spTree>
    <p:extLst>
      <p:ext uri="{BB962C8B-B14F-4D97-AF65-F5344CB8AC3E}">
        <p14:creationId xmlns:p14="http://schemas.microsoft.com/office/powerpoint/2010/main" val="12996047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838200"/>
          </a:xfrm>
        </p:spPr>
        <p:txBody>
          <a:bodyPr/>
          <a:lstStyle/>
          <a:p>
            <a:r>
              <a:rPr lang="en-US" dirty="0" smtClean="0"/>
              <a:t>NGS – What’s Available</a:t>
            </a:r>
            <a:endParaRPr lang="en-US" dirty="0"/>
          </a:p>
        </p:txBody>
      </p:sp>
      <p:sp>
        <p:nvSpPr>
          <p:cNvPr id="3" name="Content Placeholder 2"/>
          <p:cNvSpPr>
            <a:spLocks noGrp="1"/>
          </p:cNvSpPr>
          <p:nvPr>
            <p:ph idx="1"/>
          </p:nvPr>
        </p:nvSpPr>
        <p:spPr>
          <a:xfrm>
            <a:off x="646078" y="838200"/>
            <a:ext cx="7827264" cy="4800600"/>
          </a:xfrm>
        </p:spPr>
        <p:txBody>
          <a:bodyPr/>
          <a:lstStyle/>
          <a:p>
            <a:r>
              <a:rPr lang="en-US" dirty="0" smtClean="0"/>
              <a:t>No FDA-approved platforms or</a:t>
            </a:r>
            <a:r>
              <a:rPr lang="en-US" baseline="0" dirty="0" smtClean="0"/>
              <a:t> assays for microbiology</a:t>
            </a:r>
          </a:p>
          <a:p>
            <a:r>
              <a:rPr lang="en-US" dirty="0" smtClean="0"/>
              <a:t>Instrument cost $100,000 - $700,000</a:t>
            </a:r>
            <a:endParaRPr lang="en-US" baseline="0" dirty="0" smtClean="0"/>
          </a:p>
          <a:p>
            <a:r>
              <a:rPr lang="en-US" baseline="0" dirty="0" smtClean="0"/>
              <a:t>CPT codes – GSP –Genomic</a:t>
            </a:r>
            <a:r>
              <a:rPr lang="en-US" dirty="0" smtClean="0"/>
              <a:t> Sequencing Procedures</a:t>
            </a:r>
          </a:p>
          <a:p>
            <a:pPr lvl="1"/>
            <a:r>
              <a:rPr lang="en-US" dirty="0" smtClean="0"/>
              <a:t>81410-81471</a:t>
            </a:r>
          </a:p>
          <a:p>
            <a:pPr lvl="1"/>
            <a:r>
              <a:rPr lang="en-US" dirty="0" smtClean="0"/>
              <a:t>$600 - $800 per sequence</a:t>
            </a:r>
          </a:p>
          <a:p>
            <a:r>
              <a:rPr lang="en-US" dirty="0" smtClean="0"/>
              <a:t>Disorder specific multi-gene evaluations</a:t>
            </a:r>
          </a:p>
          <a:p>
            <a:r>
              <a:rPr lang="en-US" dirty="0" err="1" smtClean="0"/>
              <a:t>Clonality</a:t>
            </a:r>
            <a:r>
              <a:rPr lang="en-US" baseline="0" dirty="0" smtClean="0"/>
              <a:t> assessment in lymphoma</a:t>
            </a:r>
          </a:p>
          <a:p>
            <a:r>
              <a:rPr lang="en-US" dirty="0"/>
              <a:t>W</a:t>
            </a:r>
            <a:r>
              <a:rPr lang="en-US" dirty="0" smtClean="0"/>
              <a:t>hole </a:t>
            </a:r>
            <a:r>
              <a:rPr lang="en-US" dirty="0"/>
              <a:t>genome analysis of a neoplasm </a:t>
            </a:r>
            <a:endParaRPr lang="en-US" dirty="0" smtClean="0"/>
          </a:p>
          <a:p>
            <a:pPr lvl="1"/>
            <a:endParaRPr lang="en-US" dirty="0"/>
          </a:p>
        </p:txBody>
      </p:sp>
      <p:sp>
        <p:nvSpPr>
          <p:cNvPr id="6" name="TextBox 5"/>
          <p:cNvSpPr txBox="1"/>
          <p:nvPr/>
        </p:nvSpPr>
        <p:spPr>
          <a:xfrm>
            <a:off x="1066800" y="5791200"/>
            <a:ext cx="6553200" cy="923330"/>
          </a:xfrm>
          <a:prstGeom prst="rect">
            <a:avLst/>
          </a:prstGeom>
          <a:noFill/>
        </p:spPr>
        <p:txBody>
          <a:bodyPr wrap="square" rtlCol="0">
            <a:spAutoFit/>
          </a:bodyPr>
          <a:lstStyle/>
          <a:p>
            <a:endParaRPr lang="en-US" dirty="0"/>
          </a:p>
          <a:p>
            <a:r>
              <a:rPr lang="en-US" dirty="0" smtClean="0">
                <a:hlinkClick r:id="rId3"/>
              </a:rPr>
              <a:t>www.amp.org/documents/AMPProposaltoAddressCodingfor</a:t>
            </a:r>
            <a:r>
              <a:rPr lang="en-US" dirty="0" smtClean="0"/>
              <a:t> </a:t>
            </a:r>
            <a:r>
              <a:rPr lang="en-US" dirty="0" err="1" smtClean="0"/>
              <a:t>GenomicSequencingProcedures_FINAL_pdf</a:t>
            </a:r>
            <a:r>
              <a:rPr lang="en-US" dirty="0" smtClean="0"/>
              <a:t>.</a:t>
            </a:r>
            <a:endParaRPr lang="en-US" dirty="0"/>
          </a:p>
        </p:txBody>
      </p:sp>
    </p:spTree>
    <p:extLst>
      <p:ext uri="{BB962C8B-B14F-4D97-AF65-F5344CB8AC3E}">
        <p14:creationId xmlns:p14="http://schemas.microsoft.com/office/powerpoint/2010/main" val="14713909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81000"/>
            <a:ext cx="3428999" cy="286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398236"/>
            <a:ext cx="3439902" cy="2862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581400"/>
            <a:ext cx="3467021" cy="2884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3581400"/>
            <a:ext cx="341115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447800" y="6520934"/>
            <a:ext cx="6241965" cy="369332"/>
          </a:xfrm>
          <a:prstGeom prst="rect">
            <a:avLst/>
          </a:prstGeom>
          <a:noFill/>
        </p:spPr>
        <p:txBody>
          <a:bodyPr wrap="none" rtlCol="0">
            <a:spAutoFit/>
          </a:bodyPr>
          <a:lstStyle/>
          <a:p>
            <a:r>
              <a:rPr lang="en-US" dirty="0" err="1" smtClean="0"/>
              <a:t>Quinoñes-Mateu</a:t>
            </a:r>
            <a:r>
              <a:rPr lang="en-US" dirty="0" smtClean="0"/>
              <a:t>, M et al. 2014. Jour Clin Virology. 61:9-19.</a:t>
            </a:r>
            <a:endParaRPr lang="en-US" dirty="0"/>
          </a:p>
        </p:txBody>
      </p:sp>
      <p:sp>
        <p:nvSpPr>
          <p:cNvPr id="7" name="Multiply 6"/>
          <p:cNvSpPr/>
          <p:nvPr/>
        </p:nvSpPr>
        <p:spPr>
          <a:xfrm>
            <a:off x="990601" y="136070"/>
            <a:ext cx="4343399" cy="338636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77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58368" y="0"/>
            <a:ext cx="7827264" cy="838200"/>
          </a:xfrm>
        </p:spPr>
        <p:txBody>
          <a:bodyPr/>
          <a:lstStyle/>
          <a:p>
            <a:r>
              <a:rPr lang="en-US" dirty="0" smtClean="0"/>
              <a:t>Organism</a:t>
            </a:r>
            <a:r>
              <a:rPr lang="en-US" baseline="0" dirty="0" smtClean="0"/>
              <a:t> Identification by NGS</a:t>
            </a:r>
            <a:endParaRPr lang="en-US" dirty="0"/>
          </a:p>
        </p:txBody>
      </p:sp>
      <p:sp>
        <p:nvSpPr>
          <p:cNvPr id="3" name="Text Placeholder 2"/>
          <p:cNvSpPr>
            <a:spLocks noGrp="1"/>
          </p:cNvSpPr>
          <p:nvPr>
            <p:ph type="body" idx="4294967295"/>
          </p:nvPr>
        </p:nvSpPr>
        <p:spPr>
          <a:xfrm>
            <a:off x="630936" y="832104"/>
            <a:ext cx="7827264" cy="4800600"/>
          </a:xfrm>
        </p:spPr>
        <p:txBody>
          <a:bodyPr/>
          <a:lstStyle/>
          <a:p>
            <a:r>
              <a:rPr lang="en-US" dirty="0" smtClean="0"/>
              <a:t>Dependent upon database quality</a:t>
            </a:r>
          </a:p>
          <a:p>
            <a:r>
              <a:rPr lang="en-US" dirty="0" smtClean="0"/>
              <a:t>16S</a:t>
            </a:r>
            <a:r>
              <a:rPr lang="en-US" baseline="0" dirty="0" smtClean="0"/>
              <a:t> </a:t>
            </a:r>
            <a:r>
              <a:rPr lang="en-US" baseline="0" dirty="0" err="1" smtClean="0"/>
              <a:t>rRNA</a:t>
            </a:r>
            <a:r>
              <a:rPr lang="en-US" baseline="0" dirty="0" smtClean="0"/>
              <a:t> NGS for mixed infections</a:t>
            </a:r>
          </a:p>
          <a:p>
            <a:r>
              <a:rPr lang="en-US" baseline="0" dirty="0" err="1" smtClean="0"/>
              <a:t>Uncultivatable</a:t>
            </a:r>
            <a:r>
              <a:rPr lang="en-US" baseline="0" dirty="0" smtClean="0"/>
              <a:t>/non-viable organisms</a:t>
            </a:r>
          </a:p>
          <a:p>
            <a:r>
              <a:rPr lang="en-US" baseline="0" dirty="0" smtClean="0"/>
              <a:t>Direct from specimen</a:t>
            </a:r>
          </a:p>
          <a:p>
            <a:pPr lvl="1"/>
            <a:r>
              <a:rPr lang="en-US" dirty="0" smtClean="0"/>
              <a:t>Filter out human sequences and errors</a:t>
            </a:r>
            <a:endParaRPr lang="en-US" baseline="0" dirty="0" smtClean="0"/>
          </a:p>
          <a:p>
            <a:r>
              <a:rPr lang="en-US" baseline="0" dirty="0" smtClean="0"/>
              <a:t>Evaluation of microbiome</a:t>
            </a:r>
            <a:r>
              <a:rPr lang="en-US" dirty="0" smtClean="0"/>
              <a:t> diversity (WGS)</a:t>
            </a:r>
            <a:endParaRPr lang="en-US" baseline="0" dirty="0" smtClean="0"/>
          </a:p>
          <a:p>
            <a:pPr lvl="1"/>
            <a:r>
              <a:rPr lang="en-US" dirty="0" smtClean="0"/>
              <a:t>BV, </a:t>
            </a:r>
            <a:r>
              <a:rPr lang="en-US" i="1" dirty="0" smtClean="0"/>
              <a:t>C.</a:t>
            </a:r>
            <a:r>
              <a:rPr lang="en-US" i="1" baseline="0" dirty="0" smtClean="0"/>
              <a:t> difficile</a:t>
            </a:r>
            <a:r>
              <a:rPr lang="en-US" baseline="0" dirty="0" smtClean="0"/>
              <a:t> disease</a:t>
            </a:r>
            <a:endParaRPr lang="en-US" i="1" baseline="0" dirty="0" smtClean="0"/>
          </a:p>
          <a:p>
            <a:pPr lvl="1"/>
            <a:r>
              <a:rPr lang="en-US" dirty="0" smtClean="0"/>
              <a:t>Diagnostic utility not yet established</a:t>
            </a:r>
          </a:p>
          <a:p>
            <a:pPr lvl="0"/>
            <a:r>
              <a:rPr lang="en-US" dirty="0" smtClean="0"/>
              <a:t>Comparison</a:t>
            </a:r>
            <a:r>
              <a:rPr lang="en-US" baseline="0" dirty="0" smtClean="0"/>
              <a:t> to MALDI-TOF in clinical lab</a:t>
            </a:r>
          </a:p>
          <a:p>
            <a:pPr lvl="1"/>
            <a:r>
              <a:rPr lang="en-US" dirty="0" smtClean="0"/>
              <a:t>88.5% agreement (N=130); 55 hours</a:t>
            </a:r>
            <a:endParaRPr lang="en-US" dirty="0"/>
          </a:p>
        </p:txBody>
      </p:sp>
      <p:sp>
        <p:nvSpPr>
          <p:cNvPr id="5" name="Rectangle 4"/>
          <p:cNvSpPr/>
          <p:nvPr/>
        </p:nvSpPr>
        <p:spPr>
          <a:xfrm>
            <a:off x="1447800" y="6280142"/>
            <a:ext cx="5791200" cy="369332"/>
          </a:xfrm>
          <a:prstGeom prst="rect">
            <a:avLst/>
          </a:prstGeom>
        </p:spPr>
        <p:txBody>
          <a:bodyPr wrap="square">
            <a:spAutoFit/>
          </a:bodyPr>
          <a:lstStyle/>
          <a:p>
            <a:r>
              <a:rPr lang="en-US" dirty="0" err="1"/>
              <a:t>Lefterova</a:t>
            </a:r>
            <a:r>
              <a:rPr lang="en-US" dirty="0"/>
              <a:t>, M.I. et al. 2015. J </a:t>
            </a:r>
            <a:r>
              <a:rPr lang="en-US" dirty="0" err="1"/>
              <a:t>Mol</a:t>
            </a:r>
            <a:r>
              <a:rPr lang="en-US" dirty="0"/>
              <a:t> </a:t>
            </a:r>
            <a:r>
              <a:rPr lang="en-US" dirty="0" err="1"/>
              <a:t>Diagn</a:t>
            </a:r>
            <a:r>
              <a:rPr lang="en-US" dirty="0"/>
              <a:t>. 17:623-634</a:t>
            </a:r>
          </a:p>
        </p:txBody>
      </p:sp>
    </p:spTree>
    <p:extLst>
      <p:ext uri="{BB962C8B-B14F-4D97-AF65-F5344CB8AC3E}">
        <p14:creationId xmlns:p14="http://schemas.microsoft.com/office/powerpoint/2010/main" val="110224688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4135"/>
            <a:ext cx="7827264" cy="762000"/>
          </a:xfrm>
        </p:spPr>
        <p:txBody>
          <a:bodyPr/>
          <a:lstStyle/>
          <a:p>
            <a:r>
              <a:rPr lang="en-US" sz="3600" dirty="0" smtClean="0"/>
              <a:t>Mutation Analysis by NGS</a:t>
            </a:r>
            <a:endParaRPr lang="en-US" sz="3600" dirty="0"/>
          </a:p>
        </p:txBody>
      </p:sp>
      <p:sp>
        <p:nvSpPr>
          <p:cNvPr id="3" name="Text Placeholder 2"/>
          <p:cNvSpPr>
            <a:spLocks noGrp="1"/>
          </p:cNvSpPr>
          <p:nvPr>
            <p:ph sz="half" idx="1"/>
          </p:nvPr>
        </p:nvSpPr>
        <p:spPr>
          <a:xfrm>
            <a:off x="274320" y="986135"/>
            <a:ext cx="4373880" cy="4800600"/>
          </a:xfrm>
        </p:spPr>
        <p:txBody>
          <a:bodyPr/>
          <a:lstStyle/>
          <a:p>
            <a:r>
              <a:rPr lang="en-US" sz="2400" baseline="0" dirty="0" smtClean="0"/>
              <a:t>Antiviral drug resistance</a:t>
            </a:r>
          </a:p>
          <a:p>
            <a:r>
              <a:rPr lang="en-US" sz="2400" dirty="0" smtClean="0"/>
              <a:t>Eliminate phenotypic testing </a:t>
            </a:r>
            <a:endParaRPr lang="en-US" sz="2400" baseline="0" dirty="0" smtClean="0"/>
          </a:p>
          <a:p>
            <a:pPr lvl="1"/>
            <a:r>
              <a:rPr lang="en-US" sz="2400" baseline="0" dirty="0" smtClean="0"/>
              <a:t>HIV resistant</a:t>
            </a:r>
            <a:r>
              <a:rPr lang="en-US" sz="2400" dirty="0" smtClean="0"/>
              <a:t> to HAART</a:t>
            </a:r>
          </a:p>
          <a:p>
            <a:pPr lvl="1"/>
            <a:r>
              <a:rPr lang="en-US" sz="2400" dirty="0" smtClean="0"/>
              <a:t>CMV</a:t>
            </a:r>
          </a:p>
          <a:p>
            <a:pPr lvl="2"/>
            <a:r>
              <a:rPr lang="en-US" sz="2400" baseline="0" dirty="0" smtClean="0"/>
              <a:t>Detect</a:t>
            </a:r>
            <a:r>
              <a:rPr lang="en-US" sz="2400" dirty="0" smtClean="0"/>
              <a:t> mutations in UL97 and UL54</a:t>
            </a:r>
            <a:endParaRPr lang="en-US" sz="2400" baseline="0" dirty="0" smtClean="0"/>
          </a:p>
          <a:p>
            <a:pPr lvl="1"/>
            <a:r>
              <a:rPr lang="en-US" sz="2400" baseline="0" dirty="0" smtClean="0"/>
              <a:t>HCV</a:t>
            </a:r>
          </a:p>
          <a:p>
            <a:pPr lvl="2"/>
            <a:r>
              <a:rPr lang="en-US" sz="2400" dirty="0" smtClean="0"/>
              <a:t>Monitor mutations to new DAA drugs</a:t>
            </a:r>
            <a:endParaRPr lang="en-US" sz="2400" baseline="0" dirty="0" smtClean="0"/>
          </a:p>
          <a:p>
            <a:pPr lvl="1"/>
            <a:r>
              <a:rPr lang="en-US" sz="2400" baseline="0" dirty="0" smtClean="0"/>
              <a:t>Influenza</a:t>
            </a:r>
          </a:p>
          <a:p>
            <a:pPr lvl="2"/>
            <a:r>
              <a:rPr lang="en-US" sz="2400" dirty="0" smtClean="0"/>
              <a:t>Antigenic shift and drift</a:t>
            </a:r>
          </a:p>
          <a:p>
            <a:pPr lvl="2"/>
            <a:endParaRPr lang="en-US" sz="2400" baseline="0" dirty="0" smtClean="0"/>
          </a:p>
        </p:txBody>
      </p:sp>
      <p:sp>
        <p:nvSpPr>
          <p:cNvPr id="5" name="Content Placeholder 4"/>
          <p:cNvSpPr>
            <a:spLocks noGrp="1"/>
          </p:cNvSpPr>
          <p:nvPr>
            <p:ph sz="half" idx="2"/>
          </p:nvPr>
        </p:nvSpPr>
        <p:spPr>
          <a:xfrm>
            <a:off x="5029200" y="986135"/>
            <a:ext cx="3840480" cy="4343400"/>
          </a:xfrm>
        </p:spPr>
        <p:txBody>
          <a:bodyPr/>
          <a:lstStyle/>
          <a:p>
            <a:r>
              <a:rPr lang="en-US" dirty="0" smtClean="0"/>
              <a:t>Antimicrobial drug resistance</a:t>
            </a:r>
          </a:p>
          <a:p>
            <a:pPr lvl="1"/>
            <a:r>
              <a:rPr lang="en-US" dirty="0" smtClean="0">
                <a:latin typeface="Symbol" charset="2"/>
                <a:ea typeface="Symbol" charset="2"/>
                <a:cs typeface="Symbol" charset="2"/>
              </a:rPr>
              <a:t>b</a:t>
            </a:r>
            <a:r>
              <a:rPr lang="en-US" dirty="0" smtClean="0"/>
              <a:t>-lactamases</a:t>
            </a:r>
            <a:endParaRPr lang="en-US" dirty="0"/>
          </a:p>
          <a:p>
            <a:pPr lvl="1"/>
            <a:r>
              <a:rPr lang="en-US" dirty="0" smtClean="0"/>
              <a:t>KPC’s</a:t>
            </a:r>
          </a:p>
          <a:p>
            <a:pPr lvl="1"/>
            <a:r>
              <a:rPr lang="en-US" dirty="0"/>
              <a:t>Useful for slow-growing bacteria (</a:t>
            </a:r>
            <a:r>
              <a:rPr lang="en-US" i="1" dirty="0"/>
              <a:t>Mycobacteria</a:t>
            </a:r>
            <a:r>
              <a:rPr lang="en-US" dirty="0"/>
              <a:t>)</a:t>
            </a:r>
          </a:p>
          <a:p>
            <a:pPr lvl="1"/>
            <a:endParaRPr lang="en-US" dirty="0"/>
          </a:p>
          <a:p>
            <a:pPr lvl="1"/>
            <a:r>
              <a:rPr lang="en-US" dirty="0"/>
              <a:t>No MIC generated</a:t>
            </a:r>
          </a:p>
          <a:p>
            <a:endParaRPr lang="en-US" dirty="0"/>
          </a:p>
        </p:txBody>
      </p:sp>
      <p:sp>
        <p:nvSpPr>
          <p:cNvPr id="4" name="Rectangle 3"/>
          <p:cNvSpPr/>
          <p:nvPr/>
        </p:nvSpPr>
        <p:spPr>
          <a:xfrm>
            <a:off x="914400" y="6010870"/>
            <a:ext cx="6400800" cy="923330"/>
          </a:xfrm>
          <a:prstGeom prst="rect">
            <a:avLst/>
          </a:prstGeom>
        </p:spPr>
        <p:txBody>
          <a:bodyPr wrap="square">
            <a:spAutoFit/>
          </a:bodyPr>
          <a:lstStyle/>
          <a:p>
            <a:r>
              <a:rPr lang="en-US" dirty="0" err="1"/>
              <a:t>Lefterova</a:t>
            </a:r>
            <a:r>
              <a:rPr lang="en-US" dirty="0"/>
              <a:t>, M.I. et al. 2015. J </a:t>
            </a:r>
            <a:r>
              <a:rPr lang="en-US" dirty="0" err="1"/>
              <a:t>Mol</a:t>
            </a:r>
            <a:r>
              <a:rPr lang="en-US" dirty="0"/>
              <a:t> </a:t>
            </a:r>
            <a:r>
              <a:rPr lang="en-US" dirty="0" err="1"/>
              <a:t>Diagn</a:t>
            </a:r>
            <a:r>
              <a:rPr lang="en-US" dirty="0"/>
              <a:t>. </a:t>
            </a:r>
            <a:r>
              <a:rPr lang="en-US" dirty="0" smtClean="0"/>
              <a:t>17:623-634</a:t>
            </a:r>
          </a:p>
          <a:p>
            <a:r>
              <a:rPr lang="en-US" dirty="0" err="1"/>
              <a:t>Quinoñes-Mateu</a:t>
            </a:r>
            <a:r>
              <a:rPr lang="en-US" dirty="0"/>
              <a:t>, M et al. 2014. Jour </a:t>
            </a:r>
            <a:r>
              <a:rPr lang="en-US" dirty="0" err="1"/>
              <a:t>Clin</a:t>
            </a:r>
            <a:r>
              <a:rPr lang="en-US" dirty="0"/>
              <a:t> Virology. 61:9-19.</a:t>
            </a:r>
          </a:p>
          <a:p>
            <a:endParaRPr lang="en-US" dirty="0"/>
          </a:p>
        </p:txBody>
      </p:sp>
    </p:spTree>
    <p:extLst>
      <p:ext uri="{BB962C8B-B14F-4D97-AF65-F5344CB8AC3E}">
        <p14:creationId xmlns:p14="http://schemas.microsoft.com/office/powerpoint/2010/main" val="9500505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sz="4000" dirty="0" smtClean="0"/>
              <a:t>New Methods for Antimicrobial Susceptibility Testing</a:t>
            </a:r>
            <a:endParaRPr lang="en-US" sz="4000" dirty="0"/>
          </a:p>
        </p:txBody>
      </p:sp>
    </p:spTree>
    <p:extLst>
      <p:ext uri="{BB962C8B-B14F-4D97-AF65-F5344CB8AC3E}">
        <p14:creationId xmlns:p14="http://schemas.microsoft.com/office/powerpoint/2010/main" val="236972756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827264" cy="1066800"/>
          </a:xfrm>
        </p:spPr>
        <p:txBody>
          <a:bodyPr/>
          <a:lstStyle/>
          <a:p>
            <a:r>
              <a:rPr lang="en-US" sz="3600" dirty="0" smtClean="0"/>
              <a:t>Basic</a:t>
            </a:r>
            <a:r>
              <a:rPr lang="en-US" sz="3600" baseline="0" dirty="0" smtClean="0"/>
              <a:t> </a:t>
            </a:r>
            <a:r>
              <a:rPr lang="en-US" sz="3600" dirty="0" smtClean="0"/>
              <a:t>Concepts</a:t>
            </a:r>
            <a:r>
              <a:rPr lang="en-US" sz="3600" baseline="0" dirty="0" smtClean="0"/>
              <a:t> of AST</a:t>
            </a:r>
            <a:r>
              <a:rPr lang="en-US" dirty="0" smtClean="0"/>
              <a:t/>
            </a:r>
            <a:br>
              <a:rPr lang="en-US" dirty="0" smtClean="0"/>
            </a:br>
            <a:r>
              <a:rPr lang="en-US" dirty="0"/>
              <a:t>	</a:t>
            </a:r>
          </a:p>
        </p:txBody>
      </p:sp>
      <p:sp>
        <p:nvSpPr>
          <p:cNvPr id="3" name="Content Placeholder 2"/>
          <p:cNvSpPr>
            <a:spLocks noGrp="1"/>
          </p:cNvSpPr>
          <p:nvPr>
            <p:ph idx="1"/>
          </p:nvPr>
        </p:nvSpPr>
        <p:spPr/>
        <p:txBody>
          <a:bodyPr/>
          <a:lstStyle/>
          <a:p>
            <a:r>
              <a:rPr lang="en-US" dirty="0" smtClean="0"/>
              <a:t>Kirby-Bauer disk diffusion – S, I, R interpretation</a:t>
            </a:r>
          </a:p>
          <a:p>
            <a:r>
              <a:rPr lang="en-US" dirty="0" smtClean="0"/>
              <a:t>Agar dilution and broth </a:t>
            </a:r>
            <a:r>
              <a:rPr lang="en-US" dirty="0" err="1" smtClean="0"/>
              <a:t>microdilution</a:t>
            </a:r>
            <a:r>
              <a:rPr lang="en-US" dirty="0" smtClean="0"/>
              <a:t> – Minimum inhibitory concentration (</a:t>
            </a:r>
            <a:r>
              <a:rPr lang="en-US" dirty="0" smtClean="0">
                <a:latin typeface="Symbol" charset="2"/>
                <a:ea typeface="Symbol" charset="2"/>
                <a:cs typeface="Symbol" charset="2"/>
              </a:rPr>
              <a:t>m</a:t>
            </a:r>
            <a:r>
              <a:rPr lang="en-US" dirty="0" smtClean="0"/>
              <a:t>g/mL)</a:t>
            </a:r>
          </a:p>
          <a:p>
            <a:r>
              <a:rPr lang="en-US" dirty="0" smtClean="0"/>
              <a:t>We can detect genes for resistance</a:t>
            </a:r>
          </a:p>
          <a:p>
            <a:pPr lvl="1"/>
            <a:r>
              <a:rPr lang="en-US" i="1" dirty="0" err="1" smtClean="0"/>
              <a:t>MecA</a:t>
            </a:r>
            <a:r>
              <a:rPr lang="en-US" i="1" dirty="0" smtClean="0"/>
              <a:t>, Van, KPC, TEM, SHV, OXA</a:t>
            </a:r>
          </a:p>
          <a:p>
            <a:pPr lvl="1"/>
            <a:r>
              <a:rPr lang="en-US" dirty="0" smtClean="0"/>
              <a:t>How do we generate an MIC for clinical interpretation?</a:t>
            </a:r>
          </a:p>
          <a:p>
            <a:pPr lvl="1"/>
            <a:r>
              <a:rPr lang="en-US" dirty="0" smtClean="0"/>
              <a:t>How do we keep up?</a:t>
            </a:r>
            <a:endParaRPr lang="en-US" dirty="0"/>
          </a:p>
        </p:txBody>
      </p:sp>
    </p:spTree>
    <p:extLst>
      <p:ext uri="{BB962C8B-B14F-4D97-AF65-F5344CB8AC3E}">
        <p14:creationId xmlns:p14="http://schemas.microsoft.com/office/powerpoint/2010/main" val="18374469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104632" cy="990600"/>
          </a:xfrm>
        </p:spPr>
        <p:txBody>
          <a:bodyPr/>
          <a:lstStyle/>
          <a:p>
            <a:r>
              <a:rPr lang="en-US" sz="3600" dirty="0" smtClean="0"/>
              <a:t>MALDI-TOF for Antimicrobial Susceptibility</a:t>
            </a:r>
            <a:endParaRPr lang="en-US" sz="3600" dirty="0"/>
          </a:p>
        </p:txBody>
      </p:sp>
      <p:sp>
        <p:nvSpPr>
          <p:cNvPr id="3" name="Content Placeholder 2"/>
          <p:cNvSpPr>
            <a:spLocks noGrp="1"/>
          </p:cNvSpPr>
          <p:nvPr>
            <p:ph idx="1"/>
          </p:nvPr>
        </p:nvSpPr>
        <p:spPr>
          <a:xfrm>
            <a:off x="658368" y="1371600"/>
            <a:ext cx="7827264" cy="4191000"/>
          </a:xfrm>
        </p:spPr>
        <p:txBody>
          <a:bodyPr/>
          <a:lstStyle/>
          <a:p>
            <a:r>
              <a:rPr lang="en-US" dirty="0" smtClean="0"/>
              <a:t>Detection of :</a:t>
            </a:r>
          </a:p>
          <a:p>
            <a:pPr lvl="1"/>
            <a:r>
              <a:rPr lang="en-US" dirty="0" smtClean="0"/>
              <a:t>Change</a:t>
            </a:r>
            <a:r>
              <a:rPr lang="en-US" baseline="0" dirty="0" smtClean="0"/>
              <a:t> in spectra of drug based on enzymatic activity (</a:t>
            </a:r>
            <a:r>
              <a:rPr lang="en-US" baseline="0" dirty="0" smtClean="0">
                <a:latin typeface="Symbol" charset="2"/>
                <a:ea typeface="Symbol" charset="2"/>
                <a:cs typeface="Symbol" charset="2"/>
              </a:rPr>
              <a:t>b</a:t>
            </a:r>
            <a:r>
              <a:rPr lang="en-US" baseline="0" dirty="0" smtClean="0"/>
              <a:t>-lactamases)</a:t>
            </a:r>
          </a:p>
          <a:p>
            <a:pPr lvl="1"/>
            <a:r>
              <a:rPr lang="en-US" dirty="0" smtClean="0"/>
              <a:t>Change in spectra of organism in the presence/absence of antibiotic</a:t>
            </a:r>
          </a:p>
          <a:p>
            <a:pPr lvl="1"/>
            <a:r>
              <a:rPr lang="en-US" dirty="0" smtClean="0"/>
              <a:t>PCR product indicative of resistance gene (</a:t>
            </a:r>
            <a:r>
              <a:rPr lang="en-US" i="1" dirty="0" smtClean="0"/>
              <a:t>Van, </a:t>
            </a:r>
            <a:r>
              <a:rPr lang="en-US" i="1" dirty="0" err="1" smtClean="0"/>
              <a:t>Mec</a:t>
            </a:r>
            <a:r>
              <a:rPr lang="en-US" i="1" dirty="0" smtClean="0"/>
              <a:t>, KPC</a:t>
            </a:r>
            <a:r>
              <a:rPr lang="en-US" dirty="0" smtClean="0"/>
              <a:t>)</a:t>
            </a:r>
          </a:p>
          <a:p>
            <a:pPr lvl="1"/>
            <a:r>
              <a:rPr lang="en-US" dirty="0" smtClean="0"/>
              <a:t>Still no MIC</a:t>
            </a:r>
            <a:r>
              <a:rPr lang="is-IS" dirty="0" smtClean="0"/>
              <a:t>…</a:t>
            </a:r>
            <a:endParaRPr lang="en-US" dirty="0"/>
          </a:p>
        </p:txBody>
      </p:sp>
      <p:sp>
        <p:nvSpPr>
          <p:cNvPr id="4" name="TextBox 3"/>
          <p:cNvSpPr txBox="1"/>
          <p:nvPr/>
        </p:nvSpPr>
        <p:spPr>
          <a:xfrm>
            <a:off x="1382601" y="6138530"/>
            <a:ext cx="6378797" cy="369332"/>
          </a:xfrm>
          <a:prstGeom prst="rect">
            <a:avLst/>
          </a:prstGeom>
          <a:noFill/>
        </p:spPr>
        <p:txBody>
          <a:bodyPr wrap="none" rtlCol="0">
            <a:spAutoFit/>
          </a:bodyPr>
          <a:lstStyle/>
          <a:p>
            <a:r>
              <a:rPr lang="en-US" dirty="0" err="1" smtClean="0"/>
              <a:t>vanBelkum</a:t>
            </a:r>
            <a:r>
              <a:rPr lang="en-US" dirty="0" smtClean="0"/>
              <a:t>, A. et al. 2013. Jour </a:t>
            </a:r>
            <a:r>
              <a:rPr lang="en-US" dirty="0" err="1" smtClean="0"/>
              <a:t>Clin</a:t>
            </a:r>
            <a:r>
              <a:rPr lang="en-US" dirty="0" smtClean="0"/>
              <a:t> Microbiol.51:2018-2024</a:t>
            </a:r>
            <a:endParaRPr lang="en-US" dirty="0"/>
          </a:p>
        </p:txBody>
      </p:sp>
    </p:spTree>
    <p:extLst>
      <p:ext uri="{BB962C8B-B14F-4D97-AF65-F5344CB8AC3E}">
        <p14:creationId xmlns:p14="http://schemas.microsoft.com/office/powerpoint/2010/main" val="20310295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480" y="226645"/>
            <a:ext cx="8523224" cy="946446"/>
          </a:xfrm>
        </p:spPr>
        <p:txBody>
          <a:bodyPr/>
          <a:lstStyle/>
          <a:p>
            <a:r>
              <a:rPr lang="en-US" dirty="0" smtClean="0"/>
              <a:t>Detection of NDM </a:t>
            </a:r>
            <a:r>
              <a:rPr lang="en-US" dirty="0" err="1" smtClean="0"/>
              <a:t>Carbapenemase</a:t>
            </a:r>
            <a:r>
              <a:rPr lang="en-US" dirty="0" smtClean="0"/>
              <a:t> by </a:t>
            </a:r>
            <a:br>
              <a:rPr lang="en-US" dirty="0" smtClean="0"/>
            </a:br>
            <a:r>
              <a:rPr lang="en-US" dirty="0" smtClean="0"/>
              <a:t>MALDI-TOF</a:t>
            </a:r>
            <a:endParaRPr lang="en-US" dirty="0"/>
          </a:p>
        </p:txBody>
      </p:sp>
      <p:sp>
        <p:nvSpPr>
          <p:cNvPr id="4" name="TextBox 3"/>
          <p:cNvSpPr txBox="1"/>
          <p:nvPr/>
        </p:nvSpPr>
        <p:spPr>
          <a:xfrm>
            <a:off x="1447800" y="6400800"/>
            <a:ext cx="5955476" cy="369332"/>
          </a:xfrm>
          <a:prstGeom prst="rect">
            <a:avLst/>
          </a:prstGeom>
          <a:noFill/>
        </p:spPr>
        <p:txBody>
          <a:bodyPr wrap="none" rtlCol="0">
            <a:spAutoFit/>
          </a:bodyPr>
          <a:lstStyle/>
          <a:p>
            <a:r>
              <a:rPr lang="en-US" dirty="0" err="1" smtClean="0"/>
              <a:t>Hrabak</a:t>
            </a:r>
            <a:r>
              <a:rPr lang="en-US" dirty="0" smtClean="0"/>
              <a:t>, J. et al. 2012. Jour </a:t>
            </a:r>
            <a:r>
              <a:rPr lang="en-US" dirty="0" err="1" smtClean="0"/>
              <a:t>Clin</a:t>
            </a:r>
            <a:r>
              <a:rPr lang="en-US" dirty="0" smtClean="0"/>
              <a:t> </a:t>
            </a:r>
            <a:r>
              <a:rPr lang="en-US" dirty="0" err="1" smtClean="0"/>
              <a:t>Microbiol</a:t>
            </a:r>
            <a:r>
              <a:rPr lang="en-US" dirty="0" smtClean="0"/>
              <a:t>. 50:2441-2443</a:t>
            </a:r>
            <a:endParaRPr lang="en-US" dirty="0"/>
          </a:p>
        </p:txBody>
      </p:sp>
      <p:grpSp>
        <p:nvGrpSpPr>
          <p:cNvPr id="20" name="Group 19"/>
          <p:cNvGrpSpPr/>
          <p:nvPr/>
        </p:nvGrpSpPr>
        <p:grpSpPr>
          <a:xfrm>
            <a:off x="457200" y="1621971"/>
            <a:ext cx="8442960" cy="4130040"/>
            <a:chOff x="457200" y="1600200"/>
            <a:chExt cx="8442960" cy="4130040"/>
          </a:xfrm>
        </p:grpSpPr>
        <p:pic>
          <p:nvPicPr>
            <p:cNvPr id="10" name="Picture 9"/>
            <p:cNvPicPr preferRelativeResize="0">
              <a:picLocks/>
            </p:cNvPicPr>
            <p:nvPr/>
          </p:nvPicPr>
          <p:blipFill rotWithShape="1">
            <a:blip r:embed="rId3"/>
            <a:srcRect l="3695" t="1749" r="2328" b="1184"/>
            <a:stretch/>
          </p:blipFill>
          <p:spPr>
            <a:xfrm>
              <a:off x="457200" y="1600200"/>
              <a:ext cx="8442960" cy="4130040"/>
            </a:xfrm>
            <a:prstGeom prst="rect">
              <a:avLst/>
            </a:prstGeom>
          </p:spPr>
        </p:pic>
        <p:cxnSp>
          <p:nvCxnSpPr>
            <p:cNvPr id="8" name="Straight Arrow Connector 7"/>
            <p:cNvCxnSpPr/>
            <p:nvPr/>
          </p:nvCxnSpPr>
          <p:spPr>
            <a:xfrm flipH="1">
              <a:off x="4572000" y="2165866"/>
              <a:ext cx="838200" cy="424934"/>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572000" y="4573955"/>
              <a:ext cx="647700" cy="683845"/>
            </a:xfrm>
            <a:prstGeom prst="straightConnector1">
              <a:avLst/>
            </a:prstGeom>
            <a:ln w="412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254923" y="1818697"/>
              <a:ext cx="1415772" cy="369332"/>
            </a:xfrm>
            <a:prstGeom prst="rect">
              <a:avLst/>
            </a:prstGeom>
            <a:noFill/>
          </p:spPr>
          <p:txBody>
            <a:bodyPr wrap="none" rtlCol="0">
              <a:spAutoFit/>
            </a:bodyPr>
            <a:lstStyle/>
            <a:p>
              <a:r>
                <a:rPr lang="en-US" dirty="0" smtClean="0">
                  <a:solidFill>
                    <a:schemeClr val="bg1"/>
                  </a:solidFill>
                </a:rPr>
                <a:t>Meropenem</a:t>
              </a:r>
              <a:endParaRPr lang="en-US" dirty="0">
                <a:solidFill>
                  <a:schemeClr val="bg1"/>
                </a:solidFill>
              </a:endParaRPr>
            </a:p>
          </p:txBody>
        </p:sp>
        <p:sp>
          <p:nvSpPr>
            <p:cNvPr id="15" name="TextBox 14"/>
            <p:cNvSpPr txBox="1"/>
            <p:nvPr/>
          </p:nvSpPr>
          <p:spPr>
            <a:xfrm>
              <a:off x="4895850" y="4204623"/>
              <a:ext cx="1774845" cy="369332"/>
            </a:xfrm>
            <a:prstGeom prst="rect">
              <a:avLst/>
            </a:prstGeom>
            <a:noFill/>
          </p:spPr>
          <p:txBody>
            <a:bodyPr wrap="none" rtlCol="0">
              <a:spAutoFit/>
            </a:bodyPr>
            <a:lstStyle/>
            <a:p>
              <a:r>
                <a:rPr lang="en-US" dirty="0" smtClean="0">
                  <a:solidFill>
                    <a:schemeClr val="bg1"/>
                  </a:solidFill>
                </a:rPr>
                <a:t>No Meropenem</a:t>
              </a:r>
              <a:endParaRPr lang="en-US" dirty="0">
                <a:solidFill>
                  <a:schemeClr val="bg1"/>
                </a:solidFill>
              </a:endParaRPr>
            </a:p>
          </p:txBody>
        </p:sp>
        <p:sp>
          <p:nvSpPr>
            <p:cNvPr id="18" name="Rectangle 17"/>
            <p:cNvSpPr/>
            <p:nvPr/>
          </p:nvSpPr>
          <p:spPr>
            <a:xfrm>
              <a:off x="7696200" y="2378333"/>
              <a:ext cx="533400" cy="6696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7696200" y="4204623"/>
              <a:ext cx="609600" cy="8245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82729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914400"/>
          </a:xfrm>
        </p:spPr>
        <p:txBody>
          <a:bodyPr/>
          <a:lstStyle/>
          <a:p>
            <a:r>
              <a:rPr lang="en-US" sz="3600" dirty="0" smtClean="0"/>
              <a:t>Other New Methods for AST</a:t>
            </a:r>
            <a:endParaRPr lang="en-US" sz="3600" dirty="0"/>
          </a:p>
        </p:txBody>
      </p:sp>
      <p:sp>
        <p:nvSpPr>
          <p:cNvPr id="3" name="Content Placeholder 2"/>
          <p:cNvSpPr>
            <a:spLocks noGrp="1"/>
          </p:cNvSpPr>
          <p:nvPr>
            <p:ph idx="1"/>
          </p:nvPr>
        </p:nvSpPr>
        <p:spPr>
          <a:xfrm>
            <a:off x="658368" y="838200"/>
            <a:ext cx="7827264" cy="5715000"/>
          </a:xfrm>
        </p:spPr>
        <p:txBody>
          <a:bodyPr/>
          <a:lstStyle/>
          <a:p>
            <a:r>
              <a:rPr lang="en-US" dirty="0" smtClean="0"/>
              <a:t>Measure change of mass (</a:t>
            </a:r>
            <a:r>
              <a:rPr lang="en-US" dirty="0" err="1" smtClean="0"/>
              <a:t>femtogram</a:t>
            </a:r>
            <a:r>
              <a:rPr lang="en-US" dirty="0" smtClean="0"/>
              <a:t> 10</a:t>
            </a:r>
            <a:r>
              <a:rPr lang="en-US" baseline="30000" dirty="0" smtClean="0"/>
              <a:t>15</a:t>
            </a:r>
            <a:r>
              <a:rPr lang="en-US" dirty="0" smtClean="0"/>
              <a:t> g) secondary to antibiotic exposure using cantilevers</a:t>
            </a:r>
          </a:p>
          <a:p>
            <a:pPr lvl="1"/>
            <a:r>
              <a:rPr lang="en-US" dirty="0" smtClean="0"/>
              <a:t>Actively growing cells attach to sensor</a:t>
            </a:r>
          </a:p>
          <a:p>
            <a:pPr lvl="0"/>
            <a:r>
              <a:rPr lang="en-US" dirty="0" smtClean="0"/>
              <a:t>Rotational spin of magnetic beads</a:t>
            </a:r>
            <a:r>
              <a:rPr lang="en-US" baseline="0" dirty="0" smtClean="0"/>
              <a:t> affected by bacterial mass</a:t>
            </a:r>
          </a:p>
          <a:p>
            <a:pPr lvl="1"/>
            <a:r>
              <a:rPr lang="en-US" dirty="0" smtClean="0"/>
              <a:t>Spin changes in response to inhibition of replication</a:t>
            </a:r>
          </a:p>
          <a:p>
            <a:r>
              <a:rPr lang="en-US" dirty="0" smtClean="0"/>
              <a:t>Measurement of bacterial metabolism (e.g. heat) in </a:t>
            </a:r>
            <a:r>
              <a:rPr lang="en-US" dirty="0" err="1" smtClean="0"/>
              <a:t>microdroplets</a:t>
            </a:r>
            <a:r>
              <a:rPr lang="en-US" dirty="0" smtClean="0"/>
              <a:t> in response to antibiotic</a:t>
            </a:r>
          </a:p>
          <a:p>
            <a:pPr lvl="1"/>
            <a:r>
              <a:rPr lang="en-US" dirty="0" smtClean="0"/>
              <a:t>Isothermal </a:t>
            </a:r>
            <a:r>
              <a:rPr lang="en-US" dirty="0" err="1" smtClean="0"/>
              <a:t>microcalorimetry</a:t>
            </a:r>
            <a:endParaRPr lang="en-US" dirty="0" smtClean="0"/>
          </a:p>
          <a:p>
            <a:pPr lvl="0"/>
            <a:r>
              <a:rPr lang="en-US" dirty="0" smtClean="0"/>
              <a:t>No</a:t>
            </a:r>
            <a:r>
              <a:rPr lang="en-US" baseline="0" dirty="0" smtClean="0"/>
              <a:t> FDA-approved platforms yet</a:t>
            </a:r>
            <a:endParaRPr lang="en-US" dirty="0" smtClean="0"/>
          </a:p>
          <a:p>
            <a:endParaRPr lang="en-US" dirty="0"/>
          </a:p>
        </p:txBody>
      </p:sp>
    </p:spTree>
    <p:extLst>
      <p:ext uri="{BB962C8B-B14F-4D97-AF65-F5344CB8AC3E}">
        <p14:creationId xmlns:p14="http://schemas.microsoft.com/office/powerpoint/2010/main" val="2950308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idx="4294967295"/>
          </p:nvPr>
        </p:nvSpPr>
        <p:spPr>
          <a:xfrm>
            <a:off x="737235" y="304800"/>
            <a:ext cx="7269955" cy="1146175"/>
          </a:xfrm>
        </p:spPr>
        <p:txBody>
          <a:bodyPr vert="horz" lIns="91440" tIns="45720" rIns="91440" bIns="45720" rtlCol="0" anchor="ctr">
            <a:normAutofit/>
          </a:bodyPr>
          <a:lstStyle/>
          <a:p>
            <a:pPr eaLnBrk="1" hangingPunct="1"/>
            <a:r>
              <a:rPr lang="en-US" sz="3600" dirty="0"/>
              <a:t>Why </a:t>
            </a:r>
            <a:r>
              <a:rPr lang="en-US" sz="3600" dirty="0" smtClean="0"/>
              <a:t>Should We Consider</a:t>
            </a:r>
            <a:r>
              <a:rPr lang="en-US" sz="3600" baseline="0" dirty="0" smtClean="0"/>
              <a:t> New Technologies?</a:t>
            </a:r>
            <a:endParaRPr lang="en-US" sz="3600" dirty="0"/>
          </a:p>
        </p:txBody>
      </p:sp>
      <p:sp>
        <p:nvSpPr>
          <p:cNvPr id="35843" name="Content Placeholder 2"/>
          <p:cNvSpPr>
            <a:spLocks noGrp="1"/>
          </p:cNvSpPr>
          <p:nvPr>
            <p:ph idx="4294967295"/>
          </p:nvPr>
        </p:nvSpPr>
        <p:spPr>
          <a:xfrm>
            <a:off x="990600" y="1752600"/>
            <a:ext cx="6781799" cy="4038599"/>
          </a:xfrm>
        </p:spPr>
        <p:txBody>
          <a:bodyPr vert="horz" lIns="91440" tIns="45720" rIns="91440" bIns="45720" rtlCol="0">
            <a:normAutofit/>
          </a:bodyPr>
          <a:lstStyle/>
          <a:p>
            <a:pPr marL="233363" indent="-233363"/>
            <a:r>
              <a:rPr lang="en-US" sz="3000" dirty="0"/>
              <a:t>Clinical testing requires speed, accuracy, sensitivity, specificity</a:t>
            </a:r>
          </a:p>
          <a:p>
            <a:pPr marL="233363" indent="-233363"/>
            <a:r>
              <a:rPr lang="en-US" sz="3000" dirty="0"/>
              <a:t>Useful for pathogens that are difficult/dangerous to culture</a:t>
            </a:r>
          </a:p>
          <a:p>
            <a:pPr marL="233363" indent="-233363"/>
            <a:r>
              <a:rPr lang="en-US" sz="3000" dirty="0"/>
              <a:t>Advances in technology has increased accessibility</a:t>
            </a:r>
          </a:p>
          <a:p>
            <a:pPr marL="233363" indent="-233363"/>
            <a:r>
              <a:rPr lang="en-US" sz="3000" dirty="0"/>
              <a:t>Complimentary to other methods (even phenotypic methods!)</a:t>
            </a:r>
          </a:p>
        </p:txBody>
      </p:sp>
      <p:pic>
        <p:nvPicPr>
          <p:cNvPr id="5" name="Picture 4"/>
          <p:cNvPicPr>
            <a:picLocks noChangeAspect="1"/>
          </p:cNvPicPr>
          <p:nvPr/>
        </p:nvPicPr>
        <p:blipFill>
          <a:blip r:embed="rId3"/>
          <a:stretch>
            <a:fillRect/>
          </a:stretch>
        </p:blipFill>
        <p:spPr>
          <a:xfrm>
            <a:off x="6629400" y="2743200"/>
            <a:ext cx="2139790" cy="2853053"/>
          </a:xfrm>
          <a:prstGeom prst="rect">
            <a:avLst/>
          </a:prstGeom>
        </p:spPr>
      </p:pic>
    </p:spTree>
    <p:extLst>
      <p:ext uri="{BB962C8B-B14F-4D97-AF65-F5344CB8AC3E}">
        <p14:creationId xmlns:p14="http://schemas.microsoft.com/office/powerpoint/2010/main" val="38893835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7827264" cy="685800"/>
          </a:xfrm>
        </p:spPr>
        <p:txBody>
          <a:bodyPr/>
          <a:lstStyle/>
          <a:p>
            <a:r>
              <a:rPr lang="en-US" dirty="0" smtClean="0"/>
              <a:t>Real-Time</a:t>
            </a:r>
            <a:r>
              <a:rPr lang="en-US" baseline="0" dirty="0" smtClean="0"/>
              <a:t> Microscopy for AST</a:t>
            </a:r>
            <a:endParaRPr lang="en-US" dirty="0"/>
          </a:p>
        </p:txBody>
      </p:sp>
      <p:sp>
        <p:nvSpPr>
          <p:cNvPr id="3" name="Content Placeholder 2"/>
          <p:cNvSpPr>
            <a:spLocks noGrp="1"/>
          </p:cNvSpPr>
          <p:nvPr>
            <p:ph idx="1"/>
          </p:nvPr>
        </p:nvSpPr>
        <p:spPr>
          <a:xfrm>
            <a:off x="304800" y="685800"/>
            <a:ext cx="6733032" cy="5257800"/>
          </a:xfrm>
        </p:spPr>
        <p:txBody>
          <a:bodyPr/>
          <a:lstStyle/>
          <a:p>
            <a:r>
              <a:rPr lang="en-US" sz="2600" dirty="0" smtClean="0"/>
              <a:t>Accelerate Diagnostics (FDA approval pending)</a:t>
            </a:r>
          </a:p>
          <a:p>
            <a:r>
              <a:rPr lang="en-US" sz="2600" dirty="0" smtClean="0"/>
              <a:t>ID direct from positive blood culture (1 hour)</a:t>
            </a:r>
          </a:p>
          <a:p>
            <a:r>
              <a:rPr lang="en-US" sz="2600" dirty="0" smtClean="0"/>
              <a:t>MIC-based susceptibility (5 hours)</a:t>
            </a:r>
          </a:p>
          <a:p>
            <a:r>
              <a:rPr lang="en-US" sz="2600" dirty="0" smtClean="0"/>
              <a:t>Gel electro-filtration removes and concentrates bacteria from blood culture broth</a:t>
            </a:r>
          </a:p>
          <a:p>
            <a:r>
              <a:rPr lang="en-US" sz="2600" dirty="0" smtClean="0"/>
              <a:t>Bacteria are immobilized in a </a:t>
            </a:r>
            <a:r>
              <a:rPr lang="en-US" sz="2600" dirty="0" err="1" smtClean="0"/>
              <a:t>flowcell</a:t>
            </a:r>
            <a:endParaRPr lang="en-US" sz="2600" dirty="0" smtClean="0"/>
          </a:p>
          <a:p>
            <a:r>
              <a:rPr lang="en-US" sz="2600" dirty="0" smtClean="0"/>
              <a:t>PNA-FISH to ID bacteria and quantitate</a:t>
            </a:r>
          </a:p>
          <a:p>
            <a:r>
              <a:rPr lang="en-US" sz="2600" dirty="0" smtClean="0"/>
              <a:t>Time-lapse imaging to monitor individual cell growth in antibiotic (dark-field imaging)</a:t>
            </a:r>
          </a:p>
          <a:p>
            <a:pPr lvl="1"/>
            <a:r>
              <a:rPr lang="en-US" sz="2600" dirty="0" err="1" smtClean="0"/>
              <a:t>Polymicrobial</a:t>
            </a:r>
            <a:r>
              <a:rPr lang="en-US" sz="2600" dirty="0" smtClean="0"/>
              <a:t> AST</a:t>
            </a:r>
          </a:p>
          <a:p>
            <a:pPr lvl="1"/>
            <a:endParaRPr lang="en-US" dirty="0" smtClean="0"/>
          </a:p>
          <a:p>
            <a:pPr lvl="1"/>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070" y="2514600"/>
            <a:ext cx="2702996" cy="327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4"/>
          <a:srcRect l="32927" t="13572" r="25609" b="13570"/>
          <a:stretch/>
        </p:blipFill>
        <p:spPr>
          <a:xfrm>
            <a:off x="7114032" y="838200"/>
            <a:ext cx="1554480" cy="1554480"/>
          </a:xfrm>
          <a:prstGeom prst="rect">
            <a:avLst/>
          </a:prstGeom>
        </p:spPr>
      </p:pic>
    </p:spTree>
    <p:extLst>
      <p:ext uri="{BB962C8B-B14F-4D97-AF65-F5344CB8AC3E}">
        <p14:creationId xmlns:p14="http://schemas.microsoft.com/office/powerpoint/2010/main" val="196904867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667000"/>
            <a:ext cx="7827264" cy="1371600"/>
          </a:xfrm>
        </p:spPr>
        <p:txBody>
          <a:bodyPr/>
          <a:lstStyle/>
          <a:p>
            <a:pPr algn="ctr"/>
            <a:r>
              <a:rPr lang="en-US" dirty="0" smtClean="0"/>
              <a:t>New Methods for Detection of Pathogens in Blood Cultures</a:t>
            </a:r>
            <a:endParaRPr lang="en-US" dirty="0"/>
          </a:p>
        </p:txBody>
      </p:sp>
    </p:spTree>
    <p:extLst>
      <p:ext uri="{BB962C8B-B14F-4D97-AF65-F5344CB8AC3E}">
        <p14:creationId xmlns:p14="http://schemas.microsoft.com/office/powerpoint/2010/main" val="9018662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698" y="-152400"/>
            <a:ext cx="7827264" cy="914400"/>
          </a:xfrm>
        </p:spPr>
        <p:txBody>
          <a:bodyPr/>
          <a:lstStyle/>
          <a:p>
            <a:r>
              <a:rPr lang="en-US" dirty="0" smtClean="0"/>
              <a:t>Goals</a:t>
            </a:r>
            <a:endParaRPr lang="en-US" dirty="0"/>
          </a:p>
        </p:txBody>
      </p:sp>
      <p:sp>
        <p:nvSpPr>
          <p:cNvPr id="3" name="Content Placeholder 2"/>
          <p:cNvSpPr>
            <a:spLocks noGrp="1"/>
          </p:cNvSpPr>
          <p:nvPr>
            <p:ph idx="1"/>
          </p:nvPr>
        </p:nvSpPr>
        <p:spPr>
          <a:xfrm>
            <a:off x="642419" y="533400"/>
            <a:ext cx="7827264" cy="5791200"/>
          </a:xfrm>
        </p:spPr>
        <p:txBody>
          <a:bodyPr/>
          <a:lstStyle/>
          <a:p>
            <a:r>
              <a:rPr lang="en-US" dirty="0" smtClean="0"/>
              <a:t>Direct detection from positive blood culture bottle, OR direct from specimen (no culture)</a:t>
            </a:r>
          </a:p>
          <a:p>
            <a:pPr lvl="1"/>
            <a:r>
              <a:rPr lang="en-US" dirty="0" smtClean="0"/>
              <a:t>Reduce TAT</a:t>
            </a:r>
          </a:p>
          <a:p>
            <a:r>
              <a:rPr lang="en-US" dirty="0" smtClean="0"/>
              <a:t>Accuracy</a:t>
            </a:r>
          </a:p>
          <a:p>
            <a:r>
              <a:rPr lang="en-US" dirty="0" smtClean="0"/>
              <a:t>AST data to target therapy</a:t>
            </a:r>
          </a:p>
          <a:p>
            <a:r>
              <a:rPr lang="en-US" dirty="0" smtClean="0"/>
              <a:t>From positive blood culture bottles</a:t>
            </a:r>
          </a:p>
          <a:p>
            <a:pPr lvl="1"/>
            <a:r>
              <a:rPr lang="en-US" kern="1200" dirty="0" smtClean="0">
                <a:solidFill>
                  <a:schemeClr val="tx1"/>
                </a:solidFill>
                <a:effectLst/>
                <a:latin typeface="+mn-lt"/>
                <a:ea typeface="+mn-ea"/>
                <a:cs typeface="+mn-cs"/>
              </a:rPr>
              <a:t>MALDI-TOF </a:t>
            </a:r>
          </a:p>
          <a:p>
            <a:pPr lvl="1"/>
            <a:r>
              <a:rPr lang="en-US" kern="1200" dirty="0" err="1" smtClean="0">
                <a:solidFill>
                  <a:schemeClr val="tx1"/>
                </a:solidFill>
                <a:effectLst/>
                <a:latin typeface="+mn-lt"/>
                <a:ea typeface="+mn-ea"/>
                <a:cs typeface="+mn-cs"/>
              </a:rPr>
              <a:t>Biofire</a:t>
            </a:r>
            <a:endParaRPr lang="en-US" dirty="0" smtClean="0">
              <a:effectLst/>
            </a:endParaRPr>
          </a:p>
          <a:p>
            <a:pPr lvl="1"/>
            <a:r>
              <a:rPr lang="en-US" kern="1200" dirty="0" err="1" smtClean="0">
                <a:solidFill>
                  <a:schemeClr val="tx1"/>
                </a:solidFill>
                <a:effectLst/>
                <a:latin typeface="+mn-lt"/>
                <a:ea typeface="+mn-ea"/>
                <a:cs typeface="+mn-cs"/>
              </a:rPr>
              <a:t>Verigene</a:t>
            </a:r>
            <a:endParaRPr lang="en-US" kern="1200" dirty="0" smtClean="0">
              <a:solidFill>
                <a:schemeClr val="tx1"/>
              </a:solidFill>
              <a:effectLst/>
              <a:latin typeface="+mn-lt"/>
              <a:ea typeface="+mn-ea"/>
              <a:cs typeface="+mn-cs"/>
            </a:endParaRPr>
          </a:p>
          <a:p>
            <a:pPr lvl="1"/>
            <a:r>
              <a:rPr lang="en-US" dirty="0" smtClean="0"/>
              <a:t>Accelerate</a:t>
            </a:r>
            <a:endParaRPr lang="en-US" kern="1200" dirty="0" smtClean="0">
              <a:solidFill>
                <a:schemeClr val="tx1"/>
              </a:solidFill>
              <a:effectLst/>
              <a:latin typeface="+mn-lt"/>
              <a:ea typeface="+mn-ea"/>
              <a:cs typeface="+mn-cs"/>
            </a:endParaRPr>
          </a:p>
          <a:p>
            <a:r>
              <a:rPr lang="en-US" dirty="0" smtClean="0"/>
              <a:t>Direct from specimen</a:t>
            </a:r>
            <a:endParaRPr lang="en-US" dirty="0" smtClean="0">
              <a:effectLst/>
            </a:endParaRPr>
          </a:p>
          <a:p>
            <a:pPr lvl="1"/>
            <a:r>
              <a:rPr lang="en-US" kern="1200" dirty="0" smtClean="0">
                <a:solidFill>
                  <a:schemeClr val="tx1"/>
                </a:solidFill>
                <a:effectLst/>
                <a:latin typeface="+mn-lt"/>
                <a:ea typeface="+mn-ea"/>
                <a:cs typeface="+mn-cs"/>
              </a:rPr>
              <a:t>Accelerate and T2</a:t>
            </a:r>
            <a:r>
              <a:rPr lang="en-US" dirty="0" smtClean="0"/>
              <a:t> </a:t>
            </a:r>
            <a:endParaRPr lang="en-US" dirty="0"/>
          </a:p>
        </p:txBody>
      </p:sp>
    </p:spTree>
    <p:extLst>
      <p:ext uri="{BB962C8B-B14F-4D97-AF65-F5344CB8AC3E}">
        <p14:creationId xmlns:p14="http://schemas.microsoft.com/office/powerpoint/2010/main" val="27918292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762000"/>
          </a:xfrm>
        </p:spPr>
        <p:txBody>
          <a:bodyPr/>
          <a:lstStyle/>
          <a:p>
            <a:r>
              <a:rPr lang="en-US" dirty="0" smtClean="0"/>
              <a:t>T2 </a:t>
            </a:r>
            <a:r>
              <a:rPr lang="en-US" dirty="0" err="1" smtClean="0"/>
              <a:t>Biosystems</a:t>
            </a:r>
            <a:endParaRPr lang="en-US" dirty="0"/>
          </a:p>
        </p:txBody>
      </p:sp>
      <p:sp>
        <p:nvSpPr>
          <p:cNvPr id="3" name="Content Placeholder 2"/>
          <p:cNvSpPr>
            <a:spLocks noGrp="1"/>
          </p:cNvSpPr>
          <p:nvPr>
            <p:ph idx="1"/>
          </p:nvPr>
        </p:nvSpPr>
        <p:spPr>
          <a:xfrm>
            <a:off x="658367" y="609600"/>
            <a:ext cx="7827264" cy="5029200"/>
          </a:xfrm>
        </p:spPr>
        <p:txBody>
          <a:bodyPr/>
          <a:lstStyle/>
          <a:p>
            <a:r>
              <a:rPr lang="en-US" sz="2400" i="1" dirty="0" smtClean="0"/>
              <a:t>Candida</a:t>
            </a:r>
            <a:r>
              <a:rPr lang="en-US" sz="2400" baseline="0" dirty="0" smtClean="0"/>
              <a:t> panel</a:t>
            </a:r>
          </a:p>
          <a:p>
            <a:pPr lvl="1"/>
            <a:r>
              <a:rPr lang="en-US" sz="2400" i="1" dirty="0"/>
              <a:t>C. </a:t>
            </a:r>
            <a:r>
              <a:rPr lang="en-US" sz="2400" i="1" dirty="0" err="1"/>
              <a:t>albicans</a:t>
            </a:r>
            <a:r>
              <a:rPr lang="en-US" sz="2400" dirty="0"/>
              <a:t>, </a:t>
            </a:r>
            <a:r>
              <a:rPr lang="en-US" sz="2400" i="1" dirty="0"/>
              <a:t>C. </a:t>
            </a:r>
            <a:r>
              <a:rPr lang="en-US" sz="2400" i="1" dirty="0" err="1"/>
              <a:t>tropicalis</a:t>
            </a:r>
            <a:r>
              <a:rPr lang="en-US" sz="2400" dirty="0"/>
              <a:t>, </a:t>
            </a:r>
            <a:r>
              <a:rPr lang="en-US" sz="2400" i="1" dirty="0"/>
              <a:t>C. </a:t>
            </a:r>
            <a:r>
              <a:rPr lang="en-US" sz="2400" i="1" dirty="0" err="1"/>
              <a:t>parapsilosis</a:t>
            </a:r>
            <a:r>
              <a:rPr lang="en-US" sz="2400" dirty="0"/>
              <a:t>, </a:t>
            </a:r>
            <a:r>
              <a:rPr lang="en-US" sz="2400" i="1" dirty="0"/>
              <a:t>C. </a:t>
            </a:r>
            <a:r>
              <a:rPr lang="en-US" sz="2400" i="1" dirty="0" err="1" smtClean="0"/>
              <a:t>kruse</a:t>
            </a:r>
            <a:r>
              <a:rPr lang="en-US" sz="2400" dirty="0" err="1" smtClean="0"/>
              <a:t>i</a:t>
            </a:r>
            <a:r>
              <a:rPr lang="en-US" sz="2400" dirty="0" smtClean="0"/>
              <a:t>, </a:t>
            </a:r>
            <a:r>
              <a:rPr lang="en-US" sz="2400" i="1" dirty="0" smtClean="0"/>
              <a:t>C</a:t>
            </a:r>
            <a:r>
              <a:rPr lang="en-US" sz="2400" i="1" dirty="0"/>
              <a:t>. </a:t>
            </a:r>
            <a:r>
              <a:rPr lang="en-US" sz="2400" i="1" dirty="0" err="1" smtClean="0"/>
              <a:t>glabrata</a:t>
            </a:r>
            <a:endParaRPr lang="en-US" sz="2400" dirty="0"/>
          </a:p>
          <a:p>
            <a:r>
              <a:rPr lang="en-US" sz="2400" dirty="0" smtClean="0"/>
              <a:t>Magnetic particle with Candida-specific ligand</a:t>
            </a:r>
          </a:p>
          <a:p>
            <a:r>
              <a:rPr lang="en-US" sz="2400" dirty="0" smtClean="0"/>
              <a:t>Binding affects magnetic resonance (spin) of surrounding water molecules</a:t>
            </a:r>
          </a:p>
          <a:p>
            <a:pPr lvl="1"/>
            <a:r>
              <a:rPr lang="en-US" sz="2400" dirty="0" smtClean="0"/>
              <a:t>Magnetic </a:t>
            </a:r>
            <a:r>
              <a:rPr lang="en-US" sz="2400" dirty="0"/>
              <a:t>resonance </a:t>
            </a:r>
            <a:r>
              <a:rPr lang="en-US" sz="2400" dirty="0" err="1"/>
              <a:t>relaxometry</a:t>
            </a:r>
            <a:r>
              <a:rPr lang="en-US" sz="2400" dirty="0"/>
              <a:t> </a:t>
            </a:r>
            <a:endParaRPr lang="en-US" sz="2400" dirty="0" smtClean="0"/>
          </a:p>
          <a:p>
            <a:r>
              <a:rPr lang="en-US" sz="2400" dirty="0" smtClean="0"/>
              <a:t>70% detection at 1 CFU/mL</a:t>
            </a:r>
          </a:p>
          <a:p>
            <a:r>
              <a:rPr lang="en-US" sz="2400" dirty="0" smtClean="0"/>
              <a:t>TAT 3-5 hours; no culture needed</a:t>
            </a:r>
          </a:p>
          <a:p>
            <a:r>
              <a:rPr lang="en-US" sz="2400" dirty="0" smtClean="0"/>
              <a:t>Candida FDA-Cleared; bacterial, hemostasis panels in development</a:t>
            </a:r>
          </a:p>
          <a:p>
            <a:r>
              <a:rPr lang="en-US" sz="2400" dirty="0" smtClean="0"/>
              <a:t>$265.00 per test</a:t>
            </a:r>
          </a:p>
          <a:p>
            <a:endParaRPr lang="en-US" sz="2600" dirty="0"/>
          </a:p>
        </p:txBody>
      </p:sp>
      <p:sp>
        <p:nvSpPr>
          <p:cNvPr id="4" name="TextBox 3"/>
          <p:cNvSpPr txBox="1"/>
          <p:nvPr/>
        </p:nvSpPr>
        <p:spPr>
          <a:xfrm>
            <a:off x="2514600" y="6019800"/>
            <a:ext cx="5793253" cy="646331"/>
          </a:xfrm>
          <a:prstGeom prst="rect">
            <a:avLst/>
          </a:prstGeom>
          <a:noFill/>
        </p:spPr>
        <p:txBody>
          <a:bodyPr wrap="none" rtlCol="0">
            <a:spAutoFit/>
          </a:bodyPr>
          <a:lstStyle/>
          <a:p>
            <a:r>
              <a:rPr lang="en-US" dirty="0" err="1" smtClean="0"/>
              <a:t>Pfaller</a:t>
            </a:r>
            <a:r>
              <a:rPr lang="en-US" dirty="0" smtClean="0"/>
              <a:t>, M. et al. 2015.</a:t>
            </a:r>
            <a:r>
              <a:rPr lang="cs-CZ" b="1" i="1" dirty="0"/>
              <a:t> </a:t>
            </a:r>
            <a:r>
              <a:rPr lang="cs-CZ" dirty="0" err="1"/>
              <a:t>Future</a:t>
            </a:r>
            <a:r>
              <a:rPr lang="cs-CZ" dirty="0"/>
              <a:t> </a:t>
            </a:r>
            <a:r>
              <a:rPr lang="cs-CZ" dirty="0" err="1"/>
              <a:t>Microbiol</a:t>
            </a:r>
            <a:r>
              <a:rPr lang="cs-CZ" dirty="0" smtClean="0"/>
              <a:t>. </a:t>
            </a:r>
            <a:r>
              <a:rPr lang="cs-CZ" dirty="0"/>
              <a:t>11(1), </a:t>
            </a:r>
            <a:r>
              <a:rPr lang="cs-CZ" dirty="0" smtClean="0"/>
              <a:t>103–117</a:t>
            </a:r>
          </a:p>
          <a:p>
            <a:r>
              <a:rPr lang="cs-CZ" dirty="0" err="1" smtClean="0"/>
              <a:t>Paxton</a:t>
            </a:r>
            <a:r>
              <a:rPr lang="cs-CZ" dirty="0" smtClean="0"/>
              <a:t>, A. </a:t>
            </a:r>
            <a:r>
              <a:rPr lang="cs-CZ" dirty="0" err="1" smtClean="0"/>
              <a:t>April</a:t>
            </a:r>
            <a:r>
              <a:rPr lang="cs-CZ" dirty="0" smtClean="0"/>
              <a:t> 2015. CAP </a:t>
            </a:r>
            <a:r>
              <a:rPr lang="cs-CZ" dirty="0" err="1" smtClean="0"/>
              <a:t>Today</a:t>
            </a:r>
            <a:endParaRPr lang="en-US" dirty="0"/>
          </a:p>
        </p:txBody>
      </p:sp>
    </p:spTree>
    <p:extLst>
      <p:ext uri="{BB962C8B-B14F-4D97-AF65-F5344CB8AC3E}">
        <p14:creationId xmlns:p14="http://schemas.microsoft.com/office/powerpoint/2010/main" val="152873965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Clinical Trial</a:t>
            </a:r>
            <a:endParaRPr lang="en-US" dirty="0"/>
          </a:p>
        </p:txBody>
      </p:sp>
      <p:sp>
        <p:nvSpPr>
          <p:cNvPr id="3" name="Content Placeholder 2"/>
          <p:cNvSpPr>
            <a:spLocks noGrp="1"/>
          </p:cNvSpPr>
          <p:nvPr>
            <p:ph idx="1"/>
          </p:nvPr>
        </p:nvSpPr>
        <p:spPr>
          <a:xfrm>
            <a:off x="663092" y="1828800"/>
            <a:ext cx="7827264" cy="2438400"/>
          </a:xfrm>
        </p:spPr>
        <p:txBody>
          <a:bodyPr/>
          <a:lstStyle/>
          <a:p>
            <a:pPr lvl="0"/>
            <a:r>
              <a:rPr lang="en-US" dirty="0" smtClean="0"/>
              <a:t>250 contrived specimens</a:t>
            </a:r>
          </a:p>
          <a:p>
            <a:pPr lvl="0"/>
            <a:r>
              <a:rPr lang="en-US" dirty="0" smtClean="0"/>
              <a:t>Grouped on basis of IDSA recommendations for treatment</a:t>
            </a:r>
          </a:p>
          <a:p>
            <a:pPr lvl="0"/>
            <a:r>
              <a:rPr lang="en-US" dirty="0" smtClean="0"/>
              <a:t>Overall 91.1% sensitivity; 98.1% specificity</a:t>
            </a:r>
          </a:p>
          <a:p>
            <a:pPr lvl="0"/>
            <a:endParaRPr lang="en-US" dirty="0" smtClean="0"/>
          </a:p>
        </p:txBody>
      </p:sp>
      <p:graphicFrame>
        <p:nvGraphicFramePr>
          <p:cNvPr id="5" name="Table 4"/>
          <p:cNvGraphicFramePr>
            <a:graphicFrameLocks noGrp="1"/>
          </p:cNvGraphicFramePr>
          <p:nvPr>
            <p:extLst>
              <p:ext uri="{D42A27DB-BD31-4B8C-83A1-F6EECF244321}">
                <p14:modId xmlns:p14="http://schemas.microsoft.com/office/powerpoint/2010/main" val="4255213752"/>
              </p:ext>
            </p:extLst>
          </p:nvPr>
        </p:nvGraphicFramePr>
        <p:xfrm>
          <a:off x="762000" y="4114800"/>
          <a:ext cx="7353300" cy="2209799"/>
        </p:xfrm>
        <a:graphic>
          <a:graphicData uri="http://schemas.openxmlformats.org/drawingml/2006/table">
            <a:tbl>
              <a:tblPr firstRow="1" bandRow="1">
                <a:tableStyleId>{5C22544A-7EE6-4342-B048-85BDC9FD1C3A}</a:tableStyleId>
              </a:tblPr>
              <a:tblGrid>
                <a:gridCol w="3078968"/>
                <a:gridCol w="2293132"/>
                <a:gridCol w="1981200"/>
              </a:tblGrid>
              <a:tr h="546755">
                <a:tc>
                  <a:txBody>
                    <a:bodyPr/>
                    <a:lstStyle/>
                    <a:p>
                      <a:r>
                        <a:rPr lang="en-US" sz="2400" b="0" dirty="0" smtClean="0">
                          <a:solidFill>
                            <a:schemeClr val="bg1"/>
                          </a:solidFill>
                        </a:rPr>
                        <a:t>Group</a:t>
                      </a:r>
                      <a:endParaRPr lang="en-US" sz="2400" b="0" dirty="0">
                        <a:solidFill>
                          <a:schemeClr val="bg1"/>
                        </a:solidFill>
                      </a:endParaRPr>
                    </a:p>
                  </a:txBody>
                  <a:tcPr/>
                </a:tc>
                <a:tc>
                  <a:txBody>
                    <a:bodyPr/>
                    <a:lstStyle/>
                    <a:p>
                      <a:pPr algn="ctr"/>
                      <a:r>
                        <a:rPr lang="en-US" sz="2400" b="0" dirty="0" smtClean="0">
                          <a:solidFill>
                            <a:schemeClr val="bg1"/>
                          </a:solidFill>
                        </a:rPr>
                        <a:t>Sensitivity</a:t>
                      </a:r>
                      <a:endParaRPr lang="en-US" sz="2400" b="0" dirty="0">
                        <a:solidFill>
                          <a:schemeClr val="bg1"/>
                        </a:solidFill>
                      </a:endParaRPr>
                    </a:p>
                  </a:txBody>
                  <a:tcPr/>
                </a:tc>
                <a:tc>
                  <a:txBody>
                    <a:bodyPr/>
                    <a:lstStyle/>
                    <a:p>
                      <a:pPr algn="ctr"/>
                      <a:r>
                        <a:rPr lang="en-US" sz="2400" b="0" dirty="0" smtClean="0">
                          <a:solidFill>
                            <a:schemeClr val="bg1"/>
                          </a:solidFill>
                        </a:rPr>
                        <a:t>Specificity</a:t>
                      </a:r>
                      <a:endParaRPr lang="en-US" sz="2400" b="0" dirty="0">
                        <a:solidFill>
                          <a:schemeClr val="bg1"/>
                        </a:solidFill>
                      </a:endParaRPr>
                    </a:p>
                  </a:txBody>
                  <a:tcPr/>
                </a:tc>
              </a:tr>
              <a:tr h="554348">
                <a:tc>
                  <a:txBody>
                    <a:bodyPr/>
                    <a:lstStyle/>
                    <a:p>
                      <a:r>
                        <a:rPr lang="en-US" sz="2400" i="1" dirty="0" smtClean="0"/>
                        <a:t>C. </a:t>
                      </a:r>
                      <a:r>
                        <a:rPr lang="en-US" sz="2400" i="1" dirty="0" err="1" smtClean="0"/>
                        <a:t>albicans</a:t>
                      </a:r>
                      <a:r>
                        <a:rPr lang="en-US" sz="2400" i="1" dirty="0" smtClean="0"/>
                        <a:t>/</a:t>
                      </a:r>
                      <a:r>
                        <a:rPr lang="en-US" sz="2400" i="1" dirty="0" err="1" smtClean="0"/>
                        <a:t>tropicalis</a:t>
                      </a:r>
                      <a:endParaRPr lang="en-US" sz="2400" i="1" dirty="0"/>
                    </a:p>
                  </a:txBody>
                  <a:tcPr/>
                </a:tc>
                <a:tc>
                  <a:txBody>
                    <a:bodyPr/>
                    <a:lstStyle/>
                    <a:p>
                      <a:pPr algn="ctr"/>
                      <a:r>
                        <a:rPr lang="en-US" sz="2400" i="0" dirty="0" smtClean="0"/>
                        <a:t>92.3%</a:t>
                      </a:r>
                      <a:endParaRPr lang="en-US" sz="2400" i="0" dirty="0"/>
                    </a:p>
                  </a:txBody>
                  <a:tcPr/>
                </a:tc>
                <a:tc>
                  <a:txBody>
                    <a:bodyPr/>
                    <a:lstStyle/>
                    <a:p>
                      <a:pPr algn="ctr"/>
                      <a:r>
                        <a:rPr lang="en-US" sz="2400" i="0" dirty="0" smtClean="0"/>
                        <a:t>98.9%</a:t>
                      </a:r>
                      <a:endParaRPr lang="en-US" sz="2400" i="0" dirty="0"/>
                    </a:p>
                  </a:txBody>
                  <a:tcPr/>
                </a:tc>
              </a:tr>
              <a:tr h="554348">
                <a:tc>
                  <a:txBody>
                    <a:bodyPr/>
                    <a:lstStyle/>
                    <a:p>
                      <a:r>
                        <a:rPr lang="en-US" sz="2400" i="1" dirty="0" smtClean="0"/>
                        <a:t>C. </a:t>
                      </a:r>
                      <a:r>
                        <a:rPr lang="en-US" sz="2400" i="1" dirty="0" err="1" smtClean="0"/>
                        <a:t>parapsilosis</a:t>
                      </a:r>
                      <a:endParaRPr lang="en-US" sz="2400" i="1" dirty="0"/>
                    </a:p>
                  </a:txBody>
                  <a:tcPr/>
                </a:tc>
                <a:tc>
                  <a:txBody>
                    <a:bodyPr/>
                    <a:lstStyle/>
                    <a:p>
                      <a:pPr algn="ctr"/>
                      <a:r>
                        <a:rPr lang="en-US" sz="2400" i="0" dirty="0" smtClean="0"/>
                        <a:t>94.2%</a:t>
                      </a:r>
                      <a:endParaRPr lang="en-US" sz="2400" i="0" dirty="0"/>
                    </a:p>
                  </a:txBody>
                  <a:tcPr/>
                </a:tc>
                <a:tc>
                  <a:txBody>
                    <a:bodyPr/>
                    <a:lstStyle/>
                    <a:p>
                      <a:pPr algn="ctr"/>
                      <a:r>
                        <a:rPr lang="en-US" sz="2400" i="0" dirty="0" smtClean="0"/>
                        <a:t>99.3%</a:t>
                      </a:r>
                      <a:endParaRPr lang="en-US" sz="2400" i="0" dirty="0"/>
                    </a:p>
                  </a:txBody>
                  <a:tcPr/>
                </a:tc>
              </a:tr>
              <a:tr h="554348">
                <a:tc>
                  <a:txBody>
                    <a:bodyPr/>
                    <a:lstStyle/>
                    <a:p>
                      <a:r>
                        <a:rPr lang="en-US" sz="2400" i="1" dirty="0" smtClean="0"/>
                        <a:t>C. </a:t>
                      </a:r>
                      <a:r>
                        <a:rPr lang="en-US" sz="2400" i="1" dirty="0" err="1" smtClean="0"/>
                        <a:t>krusei</a:t>
                      </a:r>
                      <a:r>
                        <a:rPr lang="en-US" sz="2400" i="1" dirty="0" smtClean="0"/>
                        <a:t>/</a:t>
                      </a:r>
                      <a:r>
                        <a:rPr lang="en-US" sz="2400" i="1" dirty="0" err="1" smtClean="0"/>
                        <a:t>glabrata</a:t>
                      </a:r>
                      <a:endParaRPr lang="en-US" sz="2400" i="1" dirty="0"/>
                    </a:p>
                  </a:txBody>
                  <a:tcPr/>
                </a:tc>
                <a:tc>
                  <a:txBody>
                    <a:bodyPr/>
                    <a:lstStyle/>
                    <a:p>
                      <a:pPr algn="ctr"/>
                      <a:r>
                        <a:rPr lang="en-US" sz="2400" i="0" dirty="0" smtClean="0"/>
                        <a:t>88.1%</a:t>
                      </a:r>
                      <a:endParaRPr lang="en-US" sz="2400" i="0" dirty="0"/>
                    </a:p>
                  </a:txBody>
                  <a:tcPr/>
                </a:tc>
                <a:tc>
                  <a:txBody>
                    <a:bodyPr/>
                    <a:lstStyle/>
                    <a:p>
                      <a:pPr algn="ctr"/>
                      <a:r>
                        <a:rPr lang="en-US" sz="2400" i="0" dirty="0" smtClean="0"/>
                        <a:t>99.9%</a:t>
                      </a:r>
                      <a:endParaRPr lang="en-US" sz="2400" i="0" dirty="0"/>
                    </a:p>
                  </a:txBody>
                  <a:tcPr/>
                </a:tc>
              </a:tr>
            </a:tbl>
          </a:graphicData>
        </a:graphic>
      </p:graphicFrame>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0994"/>
          <a:stretch/>
        </p:blipFill>
        <p:spPr bwMode="auto">
          <a:xfrm>
            <a:off x="5333999" y="304800"/>
            <a:ext cx="3181757"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6918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890141061"/>
              </p:ext>
            </p:extLst>
          </p:nvPr>
        </p:nvGraphicFramePr>
        <p:xfrm>
          <a:off x="457200" y="743634"/>
          <a:ext cx="8382000" cy="4754880"/>
        </p:xfrm>
        <a:graphic>
          <a:graphicData uri="http://schemas.openxmlformats.org/drawingml/2006/table">
            <a:tbl>
              <a:tblPr firstRow="1" bandRow="1">
                <a:tableStyleId>{5C22544A-7EE6-4342-B048-85BDC9FD1C3A}</a:tableStyleId>
              </a:tblPr>
              <a:tblGrid>
                <a:gridCol w="2095500"/>
                <a:gridCol w="2095500"/>
                <a:gridCol w="2095500"/>
                <a:gridCol w="2095500"/>
              </a:tblGrid>
              <a:tr h="318868">
                <a:tc gridSpan="2">
                  <a:txBody>
                    <a:bodyPr/>
                    <a:lstStyle/>
                    <a:p>
                      <a:pPr algn="ctr"/>
                      <a:r>
                        <a:rPr lang="en-US" dirty="0" err="1" smtClean="0">
                          <a:solidFill>
                            <a:schemeClr val="bg1"/>
                          </a:solidFill>
                        </a:rPr>
                        <a:t>Biofire</a:t>
                      </a:r>
                      <a:endParaRPr lang="en-US" dirty="0">
                        <a:solidFill>
                          <a:schemeClr val="bg1"/>
                        </a:solidFill>
                      </a:endParaRPr>
                    </a:p>
                  </a:txBody>
                  <a:tcPr/>
                </a:tc>
                <a:tc hMerge="1">
                  <a:txBody>
                    <a:bodyPr/>
                    <a:lstStyle/>
                    <a:p>
                      <a:endParaRPr lang="en-US" dirty="0"/>
                    </a:p>
                  </a:txBody>
                  <a:tcPr/>
                </a:tc>
                <a:tc gridSpan="2">
                  <a:txBody>
                    <a:bodyPr/>
                    <a:lstStyle/>
                    <a:p>
                      <a:pPr algn="ctr"/>
                      <a:r>
                        <a:rPr lang="en-US" dirty="0" err="1" smtClean="0">
                          <a:solidFill>
                            <a:schemeClr val="bg1"/>
                          </a:solidFill>
                        </a:rPr>
                        <a:t>Verigene</a:t>
                      </a:r>
                      <a:endParaRPr lang="en-US" dirty="0">
                        <a:solidFill>
                          <a:schemeClr val="bg1"/>
                        </a:solidFill>
                      </a:endParaRPr>
                    </a:p>
                  </a:txBody>
                  <a:tcPr/>
                </a:tc>
                <a:tc hMerge="1">
                  <a:txBody>
                    <a:bodyPr/>
                    <a:lstStyle/>
                    <a:p>
                      <a:endParaRPr lang="en-US" dirty="0"/>
                    </a:p>
                  </a:txBody>
                  <a:tcPr/>
                </a:tc>
              </a:tr>
              <a:tr h="318868">
                <a:tc>
                  <a:txBody>
                    <a:bodyPr/>
                    <a:lstStyle/>
                    <a:p>
                      <a:pPr algn="ctr"/>
                      <a:r>
                        <a:rPr lang="en-US" dirty="0" smtClean="0"/>
                        <a:t>GN</a:t>
                      </a:r>
                      <a:endParaRPr lang="en-US" dirty="0"/>
                    </a:p>
                  </a:txBody>
                  <a:tcPr>
                    <a:solidFill>
                      <a:schemeClr val="bg2">
                        <a:lumMod val="20000"/>
                        <a:lumOff val="80000"/>
                      </a:schemeClr>
                    </a:solidFill>
                  </a:tcPr>
                </a:tc>
                <a:tc>
                  <a:txBody>
                    <a:bodyPr/>
                    <a:lstStyle/>
                    <a:p>
                      <a:pPr algn="ctr"/>
                      <a:r>
                        <a:rPr lang="en-US" dirty="0" smtClean="0"/>
                        <a:t>GP</a:t>
                      </a:r>
                      <a:endParaRPr lang="en-US" dirty="0"/>
                    </a:p>
                  </a:txBody>
                  <a:tcPr>
                    <a:solidFill>
                      <a:schemeClr val="bg2">
                        <a:lumMod val="20000"/>
                        <a:lumOff val="80000"/>
                      </a:schemeClr>
                    </a:solidFill>
                  </a:tcPr>
                </a:tc>
                <a:tc>
                  <a:txBody>
                    <a:bodyPr/>
                    <a:lstStyle/>
                    <a:p>
                      <a:pPr algn="ctr"/>
                      <a:r>
                        <a:rPr lang="en-US" dirty="0" smtClean="0"/>
                        <a:t>GN</a:t>
                      </a:r>
                      <a:endParaRPr lang="en-US" dirty="0"/>
                    </a:p>
                  </a:txBody>
                  <a:tcPr/>
                </a:tc>
                <a:tc>
                  <a:txBody>
                    <a:bodyPr/>
                    <a:lstStyle/>
                    <a:p>
                      <a:pPr algn="ctr"/>
                      <a:r>
                        <a:rPr lang="en-US" dirty="0" smtClean="0"/>
                        <a:t>GP</a:t>
                      </a:r>
                      <a:endParaRPr lang="en-US" dirty="0"/>
                    </a:p>
                  </a:txBody>
                  <a:tcPr/>
                </a:tc>
              </a:tr>
              <a:tr h="318868">
                <a:tc>
                  <a:txBody>
                    <a:bodyPr/>
                    <a:lstStyle/>
                    <a:p>
                      <a:r>
                        <a:rPr lang="en-US" i="1" dirty="0" smtClean="0"/>
                        <a:t>E. coli</a:t>
                      </a:r>
                      <a:endParaRPr lang="en-US" i="1" dirty="0"/>
                    </a:p>
                  </a:txBody>
                  <a:tcPr>
                    <a:solidFill>
                      <a:schemeClr val="bg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Staph. </a:t>
                      </a:r>
                      <a:r>
                        <a:rPr lang="en-US" i="1" dirty="0" err="1" smtClean="0"/>
                        <a:t>sp</a:t>
                      </a:r>
                      <a:endParaRPr lang="en-US" i="1" dirty="0" smtClean="0"/>
                    </a:p>
                  </a:txBody>
                  <a:tcPr>
                    <a:solidFill>
                      <a:schemeClr val="bg2">
                        <a:lumMod val="20000"/>
                        <a:lumOff val="80000"/>
                      </a:schemeClr>
                    </a:solidFill>
                  </a:tcPr>
                </a:tc>
                <a:tc>
                  <a:txBody>
                    <a:bodyPr/>
                    <a:lstStyle/>
                    <a:p>
                      <a:r>
                        <a:rPr lang="en-US" i="1" dirty="0" smtClean="0"/>
                        <a:t>E. coli</a:t>
                      </a:r>
                      <a:endParaRPr lang="en-US" i="1" dirty="0"/>
                    </a:p>
                  </a:txBody>
                  <a:tcPr/>
                </a:tc>
                <a:tc>
                  <a:txBody>
                    <a:bodyPr/>
                    <a:lstStyle/>
                    <a:p>
                      <a:r>
                        <a:rPr lang="en-US" i="1" dirty="0" smtClean="0"/>
                        <a:t>S. </a:t>
                      </a:r>
                      <a:r>
                        <a:rPr lang="en-US" i="1" dirty="0" err="1" smtClean="0"/>
                        <a:t>aureus</a:t>
                      </a:r>
                      <a:endParaRPr lang="en-US" i="1" dirty="0"/>
                    </a:p>
                  </a:txBody>
                  <a:tcPr/>
                </a:tc>
              </a:tr>
              <a:tr h="318868">
                <a:tc>
                  <a:txBody>
                    <a:bodyPr/>
                    <a:lstStyle/>
                    <a:p>
                      <a:r>
                        <a:rPr lang="en-US" i="1" dirty="0" smtClean="0"/>
                        <a:t>K. </a:t>
                      </a:r>
                      <a:r>
                        <a:rPr lang="en-US" i="1" dirty="0" err="1" smtClean="0"/>
                        <a:t>pneumoniae</a:t>
                      </a:r>
                      <a:endParaRPr lang="en-US" i="1" dirty="0"/>
                    </a:p>
                  </a:txBody>
                  <a:tcPr>
                    <a:solidFill>
                      <a:schemeClr val="bg2">
                        <a:lumMod val="20000"/>
                        <a:lumOff val="80000"/>
                      </a:schemeClr>
                    </a:solidFill>
                  </a:tcPr>
                </a:tc>
                <a:tc>
                  <a:txBody>
                    <a:bodyPr/>
                    <a:lstStyle/>
                    <a:p>
                      <a:r>
                        <a:rPr lang="en-US" i="1" dirty="0" err="1" smtClean="0"/>
                        <a:t>S.aureus</a:t>
                      </a:r>
                      <a:endParaRPr lang="en-US" i="1" dirty="0"/>
                    </a:p>
                  </a:txBody>
                  <a:tcPr>
                    <a:solidFill>
                      <a:schemeClr val="bg2">
                        <a:lumMod val="20000"/>
                        <a:lumOff val="80000"/>
                      </a:schemeClr>
                    </a:solidFill>
                  </a:tcPr>
                </a:tc>
                <a:tc>
                  <a:txBody>
                    <a:bodyPr/>
                    <a:lstStyle/>
                    <a:p>
                      <a:r>
                        <a:rPr lang="en-US" i="1" dirty="0" smtClean="0"/>
                        <a:t>K. </a:t>
                      </a:r>
                      <a:r>
                        <a:rPr lang="en-US" i="1" dirty="0" err="1" smtClean="0"/>
                        <a:t>pneumoniae</a:t>
                      </a:r>
                      <a:endParaRPr lang="en-US" i="1" dirty="0"/>
                    </a:p>
                  </a:txBody>
                  <a:tcPr/>
                </a:tc>
                <a:tc>
                  <a:txBody>
                    <a:bodyPr/>
                    <a:lstStyle/>
                    <a:p>
                      <a:r>
                        <a:rPr lang="en-US" i="1" dirty="0" smtClean="0"/>
                        <a:t>S. </a:t>
                      </a:r>
                      <a:r>
                        <a:rPr lang="en-US" i="1" dirty="0" err="1" smtClean="0"/>
                        <a:t>epidermidis</a:t>
                      </a:r>
                      <a:endParaRPr lang="en-US" i="1" dirty="0"/>
                    </a:p>
                  </a:txBody>
                  <a:tcPr/>
                </a:tc>
              </a:tr>
              <a:tr h="318868">
                <a:tc>
                  <a:txBody>
                    <a:bodyPr/>
                    <a:lstStyle/>
                    <a:p>
                      <a:r>
                        <a:rPr lang="en-US" i="1" dirty="0" smtClean="0"/>
                        <a:t>K. </a:t>
                      </a:r>
                      <a:r>
                        <a:rPr lang="en-US" i="1" dirty="0" err="1" smtClean="0"/>
                        <a:t>oxytoca</a:t>
                      </a:r>
                      <a:endParaRPr lang="en-US" i="1" dirty="0"/>
                    </a:p>
                  </a:txBody>
                  <a:tcPr>
                    <a:solidFill>
                      <a:schemeClr val="bg2">
                        <a:lumMod val="20000"/>
                        <a:lumOff val="80000"/>
                      </a:schemeClr>
                    </a:solidFill>
                  </a:tcPr>
                </a:tc>
                <a:tc>
                  <a:txBody>
                    <a:bodyPr/>
                    <a:lstStyle/>
                    <a:p>
                      <a:r>
                        <a:rPr lang="en-US" i="1" dirty="0" smtClean="0"/>
                        <a:t>Streptococcus sp.</a:t>
                      </a:r>
                      <a:endParaRPr lang="en-US" i="1" dirty="0"/>
                    </a:p>
                  </a:txBody>
                  <a:tcPr>
                    <a:solidFill>
                      <a:schemeClr val="bg2">
                        <a:lumMod val="20000"/>
                        <a:lumOff val="80000"/>
                      </a:schemeClr>
                    </a:solidFill>
                  </a:tcPr>
                </a:tc>
                <a:tc>
                  <a:txBody>
                    <a:bodyPr/>
                    <a:lstStyle/>
                    <a:p>
                      <a:r>
                        <a:rPr lang="en-US" i="1" dirty="0" smtClean="0"/>
                        <a:t>K. </a:t>
                      </a:r>
                      <a:r>
                        <a:rPr lang="en-US" i="1" dirty="0" err="1" smtClean="0"/>
                        <a:t>oxytoca</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a:t>
                      </a:r>
                      <a:r>
                        <a:rPr lang="en-US" i="1" baseline="0" dirty="0" smtClean="0"/>
                        <a:t>. </a:t>
                      </a:r>
                      <a:r>
                        <a:rPr lang="en-US" i="1" baseline="0" dirty="0" err="1" smtClean="0"/>
                        <a:t>agalactiae</a:t>
                      </a:r>
                      <a:endParaRPr lang="en-US" i="1" dirty="0" smtClean="0"/>
                    </a:p>
                  </a:txBody>
                  <a:tcPr/>
                </a:tc>
              </a:tr>
              <a:tr h="318868">
                <a:tc>
                  <a:txBody>
                    <a:bodyPr/>
                    <a:lstStyle/>
                    <a:p>
                      <a:r>
                        <a:rPr lang="en-US" i="1" dirty="0" smtClean="0"/>
                        <a:t>P. </a:t>
                      </a:r>
                      <a:r>
                        <a:rPr lang="en-US" i="1" dirty="0" err="1" smtClean="0"/>
                        <a:t>aeruginosa</a:t>
                      </a:r>
                      <a:endParaRPr lang="en-US" i="1" dirty="0"/>
                    </a:p>
                  </a:txBody>
                  <a:tcPr>
                    <a:solidFill>
                      <a:schemeClr val="bg2">
                        <a:lumMod val="20000"/>
                        <a:lumOff val="80000"/>
                      </a:schemeClr>
                    </a:solidFill>
                  </a:tcPr>
                </a:tc>
                <a:tc>
                  <a:txBody>
                    <a:bodyPr/>
                    <a:lstStyle/>
                    <a:p>
                      <a:r>
                        <a:rPr lang="en-US" i="1" dirty="0" smtClean="0"/>
                        <a:t>S</a:t>
                      </a:r>
                      <a:r>
                        <a:rPr lang="en-US" i="1" baseline="0" dirty="0" smtClean="0"/>
                        <a:t>. </a:t>
                      </a:r>
                      <a:r>
                        <a:rPr lang="en-US" i="1" baseline="0" dirty="0" err="1" smtClean="0"/>
                        <a:t>agalactiae</a:t>
                      </a:r>
                      <a:endParaRPr lang="en-US" i="1" dirty="0"/>
                    </a:p>
                  </a:txBody>
                  <a:tcPr>
                    <a:solidFill>
                      <a:schemeClr val="bg2">
                        <a:lumMod val="20000"/>
                        <a:lumOff val="80000"/>
                      </a:schemeClr>
                    </a:solidFill>
                  </a:tcPr>
                </a:tc>
                <a:tc>
                  <a:txBody>
                    <a:bodyPr/>
                    <a:lstStyle/>
                    <a:p>
                      <a:r>
                        <a:rPr lang="en-US" i="1" dirty="0" smtClean="0"/>
                        <a:t>P. </a:t>
                      </a:r>
                      <a:r>
                        <a:rPr lang="en-US" i="1" dirty="0" err="1" smtClean="0"/>
                        <a:t>aeruginosa</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 </a:t>
                      </a:r>
                      <a:r>
                        <a:rPr lang="en-US" i="1" dirty="0" err="1" smtClean="0"/>
                        <a:t>pneumoniae</a:t>
                      </a:r>
                      <a:endParaRPr lang="en-US" i="1" dirty="0" smtClean="0"/>
                    </a:p>
                  </a:txBody>
                  <a:tcPr/>
                </a:tc>
              </a:tr>
              <a:tr h="318868">
                <a:tc>
                  <a:txBody>
                    <a:bodyPr/>
                    <a:lstStyle/>
                    <a:p>
                      <a:r>
                        <a:rPr lang="en-US" i="1" dirty="0" smtClean="0"/>
                        <a:t>S. </a:t>
                      </a:r>
                      <a:r>
                        <a:rPr lang="en-US" i="1" dirty="0" err="1" smtClean="0"/>
                        <a:t>marcescens</a:t>
                      </a:r>
                      <a:endParaRPr lang="en-US" i="1" dirty="0"/>
                    </a:p>
                  </a:txBody>
                  <a:tcPr>
                    <a:solidFill>
                      <a:schemeClr val="bg2">
                        <a:lumMod val="20000"/>
                        <a:lumOff val="80000"/>
                      </a:schemeClr>
                    </a:solidFill>
                  </a:tcPr>
                </a:tc>
                <a:tc>
                  <a:txBody>
                    <a:bodyPr/>
                    <a:lstStyle/>
                    <a:p>
                      <a:r>
                        <a:rPr lang="en-US" i="1" dirty="0" smtClean="0"/>
                        <a:t>S. </a:t>
                      </a:r>
                      <a:r>
                        <a:rPr lang="en-US" i="1" dirty="0" err="1" smtClean="0"/>
                        <a:t>pneumoniae</a:t>
                      </a:r>
                      <a:endParaRPr lang="en-US" i="1" dirty="0"/>
                    </a:p>
                  </a:txBody>
                  <a:tcPr>
                    <a:solidFill>
                      <a:schemeClr val="bg2">
                        <a:lumMod val="20000"/>
                        <a:lumOff val="80000"/>
                      </a:schemeClr>
                    </a:solidFill>
                  </a:tcPr>
                </a:tc>
                <a:tc>
                  <a:txBody>
                    <a:bodyPr/>
                    <a:lstStyle/>
                    <a:p>
                      <a:r>
                        <a:rPr lang="en-US" i="1" dirty="0" err="1" smtClean="0"/>
                        <a:t>Acinetobacter</a:t>
                      </a:r>
                      <a:r>
                        <a:rPr lang="en-US" i="1" dirty="0" smtClean="0"/>
                        <a:t> sp.</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 </a:t>
                      </a:r>
                      <a:r>
                        <a:rPr lang="en-US" i="1" dirty="0" err="1" smtClean="0"/>
                        <a:t>pyogenes</a:t>
                      </a:r>
                      <a:endParaRPr lang="en-US" i="1" dirty="0" smtClean="0"/>
                    </a:p>
                  </a:txBody>
                  <a:tcPr/>
                </a:tc>
              </a:tr>
              <a:tr h="318868">
                <a:tc>
                  <a:txBody>
                    <a:bodyPr/>
                    <a:lstStyle/>
                    <a:p>
                      <a:r>
                        <a:rPr lang="en-US" i="1" dirty="0" smtClean="0"/>
                        <a:t>A. </a:t>
                      </a:r>
                      <a:r>
                        <a:rPr lang="en-US" i="1" dirty="0" err="1" smtClean="0"/>
                        <a:t>baumannii</a:t>
                      </a:r>
                      <a:endParaRPr lang="en-US" i="1" dirty="0"/>
                    </a:p>
                  </a:txBody>
                  <a:tcPr>
                    <a:solidFill>
                      <a:schemeClr val="bg2">
                        <a:lumMod val="20000"/>
                        <a:lumOff val="80000"/>
                      </a:schemeClr>
                    </a:solidFill>
                  </a:tcPr>
                </a:tc>
                <a:tc>
                  <a:txBody>
                    <a:bodyPr/>
                    <a:lstStyle/>
                    <a:p>
                      <a:r>
                        <a:rPr lang="en-US" i="1" dirty="0" smtClean="0"/>
                        <a:t>S. </a:t>
                      </a:r>
                      <a:r>
                        <a:rPr lang="en-US" i="1" dirty="0" err="1" smtClean="0"/>
                        <a:t>pyogenes</a:t>
                      </a:r>
                      <a:endParaRPr lang="en-US" i="1" dirty="0"/>
                    </a:p>
                  </a:txBody>
                  <a:tcPr>
                    <a:solidFill>
                      <a:schemeClr val="bg2">
                        <a:lumMod val="20000"/>
                        <a:lumOff val="80000"/>
                      </a:schemeClr>
                    </a:solidFill>
                  </a:tcPr>
                </a:tc>
                <a:tc>
                  <a:txBody>
                    <a:bodyPr/>
                    <a:lstStyle/>
                    <a:p>
                      <a:r>
                        <a:rPr lang="en-US" i="1" dirty="0" err="1" smtClean="0"/>
                        <a:t>Citrobacter</a:t>
                      </a:r>
                      <a:r>
                        <a:rPr lang="en-US" i="1" dirty="0" smtClean="0"/>
                        <a:t> sp.</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 </a:t>
                      </a:r>
                      <a:r>
                        <a:rPr lang="en-US" i="1" dirty="0" err="1" smtClean="0"/>
                        <a:t>lugdunensis</a:t>
                      </a:r>
                      <a:endParaRPr lang="en-US" i="1" dirty="0" smtClean="0"/>
                    </a:p>
                  </a:txBody>
                  <a:tcPr/>
                </a:tc>
              </a:tr>
              <a:tr h="318868">
                <a:tc>
                  <a:txBody>
                    <a:bodyPr/>
                    <a:lstStyle/>
                    <a:p>
                      <a:r>
                        <a:rPr lang="en-US" i="1" dirty="0" smtClean="0"/>
                        <a:t>E. cloacae</a:t>
                      </a:r>
                      <a:endParaRPr lang="en-US" i="1" dirty="0"/>
                    </a:p>
                  </a:txBody>
                  <a:tcPr>
                    <a:solidFill>
                      <a:schemeClr val="bg2">
                        <a:lumMod val="20000"/>
                        <a:lumOff val="80000"/>
                      </a:schemeClr>
                    </a:solidFill>
                  </a:tcPr>
                </a:tc>
                <a:tc>
                  <a:txBody>
                    <a:bodyPr/>
                    <a:lstStyle/>
                    <a:p>
                      <a:r>
                        <a:rPr lang="en-US" i="1" dirty="0" smtClean="0"/>
                        <a:t>Enterococcus sp.</a:t>
                      </a:r>
                      <a:endParaRPr lang="en-US" i="1" dirty="0"/>
                    </a:p>
                  </a:txBody>
                  <a:tcPr>
                    <a:solidFill>
                      <a:schemeClr val="bg2">
                        <a:lumMod val="20000"/>
                        <a:lumOff val="80000"/>
                      </a:schemeClr>
                    </a:solidFill>
                  </a:tcPr>
                </a:tc>
                <a:tc>
                  <a:txBody>
                    <a:bodyPr/>
                    <a:lstStyle/>
                    <a:p>
                      <a:r>
                        <a:rPr lang="en-US" i="1" dirty="0" err="1" smtClean="0"/>
                        <a:t>Enterobacter</a:t>
                      </a:r>
                      <a:r>
                        <a:rPr lang="en-US" i="1" dirty="0" smtClean="0"/>
                        <a:t> sp.</a:t>
                      </a:r>
                      <a:endParaRPr lang="en-US" i="1"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dirty="0" smtClean="0"/>
                        <a:t>S.</a:t>
                      </a:r>
                      <a:r>
                        <a:rPr lang="en-US" i="1" baseline="0" dirty="0" smtClean="0"/>
                        <a:t> </a:t>
                      </a:r>
                      <a:r>
                        <a:rPr lang="en-US" i="1" baseline="0" dirty="0" err="1" smtClean="0"/>
                        <a:t>anginosus</a:t>
                      </a:r>
                      <a:endParaRPr lang="en-US" i="1" dirty="0" smtClean="0"/>
                    </a:p>
                  </a:txBody>
                  <a:tcPr/>
                </a:tc>
              </a:tr>
              <a:tr h="318868">
                <a:tc>
                  <a:txBody>
                    <a:bodyPr/>
                    <a:lstStyle/>
                    <a:p>
                      <a:r>
                        <a:rPr lang="en-US" i="1" dirty="0" smtClean="0"/>
                        <a:t>Proteus sp.</a:t>
                      </a:r>
                      <a:endParaRPr lang="en-US" i="1" dirty="0"/>
                    </a:p>
                  </a:txBody>
                  <a:tcPr>
                    <a:solidFill>
                      <a:schemeClr val="bg2">
                        <a:lumMod val="20000"/>
                        <a:lumOff val="80000"/>
                      </a:schemeClr>
                    </a:solidFill>
                  </a:tcPr>
                </a:tc>
                <a:tc>
                  <a:txBody>
                    <a:bodyPr/>
                    <a:lstStyle/>
                    <a:p>
                      <a:r>
                        <a:rPr lang="en-US" i="1" dirty="0" smtClean="0"/>
                        <a:t>L. </a:t>
                      </a:r>
                      <a:r>
                        <a:rPr lang="en-US" i="1" dirty="0" err="1" smtClean="0"/>
                        <a:t>monocytogenes</a:t>
                      </a:r>
                      <a:endParaRPr lang="en-US" i="1" dirty="0"/>
                    </a:p>
                  </a:txBody>
                  <a:tcPr>
                    <a:solidFill>
                      <a:schemeClr val="bg2">
                        <a:lumMod val="20000"/>
                        <a:lumOff val="80000"/>
                      </a:schemeClr>
                    </a:solidFill>
                  </a:tcPr>
                </a:tc>
                <a:tc>
                  <a:txBody>
                    <a:bodyPr/>
                    <a:lstStyle/>
                    <a:p>
                      <a:r>
                        <a:rPr lang="en-US" i="1" dirty="0" smtClean="0"/>
                        <a:t>Proteus</a:t>
                      </a:r>
                      <a:r>
                        <a:rPr lang="en-US" i="1" baseline="0" dirty="0" smtClean="0"/>
                        <a:t> s</a:t>
                      </a:r>
                      <a:r>
                        <a:rPr lang="en-US" i="1" dirty="0" smtClean="0"/>
                        <a:t>p.</a:t>
                      </a:r>
                      <a:endParaRPr lang="en-US" i="1" dirty="0"/>
                    </a:p>
                  </a:txBody>
                  <a:tcPr/>
                </a:tc>
                <a:tc>
                  <a:txBody>
                    <a:bodyPr/>
                    <a:lstStyle/>
                    <a:p>
                      <a:r>
                        <a:rPr lang="en-US" i="1" dirty="0" smtClean="0"/>
                        <a:t>Listeria sp.</a:t>
                      </a:r>
                      <a:endParaRPr lang="en-US" i="1" dirty="0"/>
                    </a:p>
                  </a:txBody>
                  <a:tcPr/>
                </a:tc>
              </a:tr>
              <a:tr h="318868">
                <a:tc>
                  <a:txBody>
                    <a:bodyPr/>
                    <a:lstStyle/>
                    <a:p>
                      <a:r>
                        <a:rPr lang="en-US" i="1" dirty="0" smtClean="0"/>
                        <a:t>H.</a:t>
                      </a:r>
                      <a:r>
                        <a:rPr lang="en-US" i="1" baseline="0" dirty="0" smtClean="0"/>
                        <a:t> </a:t>
                      </a:r>
                      <a:r>
                        <a:rPr lang="en-US" i="1" baseline="0" dirty="0" err="1" smtClean="0"/>
                        <a:t>influenzae</a:t>
                      </a:r>
                      <a:endParaRPr lang="en-US" i="1" dirty="0"/>
                    </a:p>
                  </a:txBody>
                  <a:tcPr>
                    <a:solidFill>
                      <a:schemeClr val="bg2">
                        <a:lumMod val="20000"/>
                        <a:lumOff val="80000"/>
                      </a:schemeClr>
                    </a:solidFill>
                  </a:tcPr>
                </a:tc>
                <a:tc>
                  <a:txBody>
                    <a:bodyPr/>
                    <a:lstStyle/>
                    <a:p>
                      <a:endParaRPr lang="en-US" i="1" dirty="0"/>
                    </a:p>
                  </a:txBody>
                  <a:tcPr>
                    <a:solidFill>
                      <a:schemeClr val="bg2">
                        <a:lumMod val="20000"/>
                        <a:lumOff val="80000"/>
                      </a:schemeClr>
                    </a:solidFill>
                  </a:tcPr>
                </a:tc>
                <a:tc>
                  <a:txBody>
                    <a:bodyPr/>
                    <a:lstStyle/>
                    <a:p>
                      <a:endParaRPr lang="en-US" i="1" dirty="0"/>
                    </a:p>
                  </a:txBody>
                  <a:tcPr/>
                </a:tc>
                <a:tc>
                  <a:txBody>
                    <a:bodyPr/>
                    <a:lstStyle/>
                    <a:p>
                      <a:r>
                        <a:rPr lang="en-US" i="1" dirty="0" smtClean="0"/>
                        <a:t>E. </a:t>
                      </a:r>
                      <a:r>
                        <a:rPr lang="en-US" i="1" dirty="0" err="1" smtClean="0"/>
                        <a:t>faecium</a:t>
                      </a:r>
                      <a:endParaRPr lang="en-US" i="1" dirty="0" smtClean="0"/>
                    </a:p>
                  </a:txBody>
                  <a:tcPr/>
                </a:tc>
              </a:tr>
              <a:tr h="318868">
                <a:tc>
                  <a:txBody>
                    <a:bodyPr/>
                    <a:lstStyle/>
                    <a:p>
                      <a:r>
                        <a:rPr lang="en-US" i="1" dirty="0" smtClean="0"/>
                        <a:t>N. </a:t>
                      </a:r>
                      <a:r>
                        <a:rPr lang="en-US" i="1" dirty="0" err="1" smtClean="0"/>
                        <a:t>meningitidis</a:t>
                      </a:r>
                      <a:endParaRPr lang="en-US" i="1" dirty="0"/>
                    </a:p>
                  </a:txBody>
                  <a:tcPr>
                    <a:solidFill>
                      <a:schemeClr val="bg2">
                        <a:lumMod val="20000"/>
                        <a:lumOff val="80000"/>
                      </a:schemeClr>
                    </a:solidFill>
                  </a:tcPr>
                </a:tc>
                <a:tc>
                  <a:txBody>
                    <a:bodyPr/>
                    <a:lstStyle/>
                    <a:p>
                      <a:r>
                        <a:rPr lang="en-US" i="1" dirty="0" smtClean="0"/>
                        <a:t>Candida (5)</a:t>
                      </a:r>
                      <a:endParaRPr lang="en-US" i="1" dirty="0"/>
                    </a:p>
                  </a:txBody>
                  <a:tcP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endParaRPr lang="en-US" i="1" dirty="0"/>
                    </a:p>
                  </a:txBody>
                  <a:tcPr>
                    <a:lnL w="12700" cap="flat" cmpd="sng" algn="ctr">
                      <a:solidFill>
                        <a:schemeClr val="tx1"/>
                      </a:solidFill>
                      <a:prstDash val="solid"/>
                      <a:round/>
                      <a:headEnd type="none" w="med" len="med"/>
                      <a:tailEnd type="none" w="med" len="med"/>
                    </a:lnL>
                  </a:tcPr>
                </a:tc>
                <a:tc>
                  <a:txBody>
                    <a:bodyPr/>
                    <a:lstStyle/>
                    <a:p>
                      <a:r>
                        <a:rPr lang="en-US" i="1" dirty="0" smtClean="0"/>
                        <a:t>E. </a:t>
                      </a:r>
                      <a:r>
                        <a:rPr lang="en-US" i="1" dirty="0" err="1" smtClean="0"/>
                        <a:t>faecalis</a:t>
                      </a:r>
                      <a:endParaRPr lang="en-US" i="1" dirty="0"/>
                    </a:p>
                  </a:txBody>
                  <a:tcPr/>
                </a:tc>
              </a:tr>
              <a:tr h="318868">
                <a:tc>
                  <a:txBody>
                    <a:bodyPr/>
                    <a:lstStyle/>
                    <a:p>
                      <a:endParaRPr lang="en-US" dirty="0"/>
                    </a:p>
                  </a:txBody>
                  <a:tcPr>
                    <a:solidFill>
                      <a:schemeClr val="bg2">
                        <a:lumMod val="20000"/>
                        <a:lumOff val="80000"/>
                      </a:schemeClr>
                    </a:solidFill>
                  </a:tcPr>
                </a:tc>
                <a:tc>
                  <a:txBody>
                    <a:bodyPr/>
                    <a:lstStyle/>
                    <a:p>
                      <a:endParaRPr lang="en-US" dirty="0"/>
                    </a:p>
                  </a:txBody>
                  <a:tcPr>
                    <a:lnR w="12700" cap="flat" cmpd="sng" algn="ctr">
                      <a:solidFill>
                        <a:schemeClr val="tx1"/>
                      </a:solidFill>
                      <a:prstDash val="solid"/>
                      <a:round/>
                      <a:headEnd type="none" w="med" len="med"/>
                      <a:tailEnd type="none" w="med" len="med"/>
                    </a:lnR>
                    <a:solidFill>
                      <a:schemeClr val="bg2">
                        <a:lumMod val="20000"/>
                        <a:lumOff val="80000"/>
                      </a:schemeClr>
                    </a:solidFill>
                  </a:tcPr>
                </a:tc>
                <a:tc>
                  <a:txBody>
                    <a:bodyPr/>
                    <a:lstStyle/>
                    <a:p>
                      <a:endParaRPr lang="en-US" i="1" dirty="0"/>
                    </a:p>
                  </a:txBody>
                  <a:tcPr>
                    <a:lnL w="12700" cap="flat" cmpd="sng" algn="ctr">
                      <a:solidFill>
                        <a:schemeClr val="tx1"/>
                      </a:solidFill>
                      <a:prstDash val="solid"/>
                      <a:round/>
                      <a:headEnd type="none" w="med" len="med"/>
                      <a:tailEnd type="none" w="med" len="med"/>
                    </a:lnL>
                  </a:tcPr>
                </a:tc>
                <a:tc>
                  <a:txBody>
                    <a:bodyPr/>
                    <a:lstStyle/>
                    <a:p>
                      <a:r>
                        <a:rPr lang="en-US" i="1" dirty="0" smtClean="0"/>
                        <a:t>Micrococcus sp.</a:t>
                      </a:r>
                      <a:endParaRPr lang="en-US" i="1" dirty="0"/>
                    </a:p>
                  </a:txBody>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818978373"/>
              </p:ext>
            </p:extLst>
          </p:nvPr>
        </p:nvGraphicFramePr>
        <p:xfrm>
          <a:off x="685800" y="5136177"/>
          <a:ext cx="6096000" cy="1483360"/>
        </p:xfrm>
        <a:graphic>
          <a:graphicData uri="http://schemas.openxmlformats.org/drawingml/2006/table">
            <a:tbl>
              <a:tblPr firstRow="1" bandRow="1">
                <a:tableStyleId>{5C22544A-7EE6-4342-B048-85BDC9FD1C3A}</a:tableStyleId>
              </a:tblPr>
              <a:tblGrid>
                <a:gridCol w="1219200"/>
                <a:gridCol w="1219200"/>
                <a:gridCol w="1219200"/>
                <a:gridCol w="1219200"/>
                <a:gridCol w="1219200"/>
              </a:tblGrid>
              <a:tr h="370840">
                <a:tc gridSpan="2">
                  <a:txBody>
                    <a:bodyPr/>
                    <a:lstStyle/>
                    <a:p>
                      <a:pPr algn="ctr"/>
                      <a:r>
                        <a:rPr lang="en-US" dirty="0" err="1" smtClean="0">
                          <a:solidFill>
                            <a:schemeClr val="bg1"/>
                          </a:solidFill>
                        </a:rPr>
                        <a:t>Biofire</a:t>
                      </a:r>
                      <a:endParaRPr lang="en-US" dirty="0">
                        <a:solidFill>
                          <a:schemeClr val="bg1"/>
                        </a:solidFill>
                      </a:endParaRPr>
                    </a:p>
                  </a:txBody>
                  <a:tcPr/>
                </a:tc>
                <a:tc hMerge="1">
                  <a:txBody>
                    <a:bodyPr/>
                    <a:lstStyle/>
                    <a:p>
                      <a:endParaRPr lang="en-US" dirty="0"/>
                    </a:p>
                  </a:txBody>
                  <a:tcPr/>
                </a:tc>
                <a:tc gridSpan="3">
                  <a:txBody>
                    <a:bodyPr/>
                    <a:lstStyle/>
                    <a:p>
                      <a:pPr algn="ctr"/>
                      <a:r>
                        <a:rPr lang="en-US" dirty="0" err="1" smtClean="0">
                          <a:solidFill>
                            <a:schemeClr val="bg1"/>
                          </a:solidFill>
                        </a:rPr>
                        <a:t>Verigene</a:t>
                      </a:r>
                      <a:endParaRPr lang="en-US" dirty="0">
                        <a:solidFill>
                          <a:schemeClr val="bg1"/>
                        </a:solidFill>
                      </a:endParaRPr>
                    </a:p>
                  </a:txBody>
                  <a:tcPr/>
                </a:tc>
                <a:tc hMerge="1">
                  <a:txBody>
                    <a:bodyPr/>
                    <a:lstStyle/>
                    <a:p>
                      <a:endParaRPr lang="en-US" dirty="0"/>
                    </a:p>
                  </a:txBody>
                  <a:tcPr/>
                </a:tc>
                <a:tc hMerge="1">
                  <a:txBody>
                    <a:bodyPr/>
                    <a:lstStyle/>
                    <a:p>
                      <a:endParaRPr lang="en-US" dirty="0"/>
                    </a:p>
                  </a:txBody>
                  <a:tcPr/>
                </a:tc>
              </a:tr>
              <a:tr h="370840">
                <a:tc>
                  <a:txBody>
                    <a:bodyPr/>
                    <a:lstStyle/>
                    <a:p>
                      <a:r>
                        <a:rPr lang="en-US" dirty="0" err="1" smtClean="0"/>
                        <a:t>mecA</a:t>
                      </a:r>
                      <a:endParaRPr lang="en-US" dirty="0"/>
                    </a:p>
                  </a:txBody>
                  <a:tcPr>
                    <a:solidFill>
                      <a:schemeClr val="bg2">
                        <a:lumMod val="20000"/>
                        <a:lumOff val="80000"/>
                      </a:schemeClr>
                    </a:solidFill>
                  </a:tcPr>
                </a:tc>
                <a:tc>
                  <a:txBody>
                    <a:bodyPr/>
                    <a:lstStyle/>
                    <a:p>
                      <a:r>
                        <a:rPr lang="en-US" dirty="0" smtClean="0"/>
                        <a:t>KPC</a:t>
                      </a:r>
                      <a:endParaRPr lang="en-US" dirty="0"/>
                    </a:p>
                  </a:txBody>
                  <a:tcPr>
                    <a:solidFill>
                      <a:schemeClr val="bg2">
                        <a:lumMod val="20000"/>
                        <a:lumOff val="80000"/>
                      </a:schemeClr>
                    </a:solidFill>
                  </a:tcPr>
                </a:tc>
                <a:tc>
                  <a:txBody>
                    <a:bodyPr/>
                    <a:lstStyle/>
                    <a:p>
                      <a:r>
                        <a:rPr lang="en-US" dirty="0" err="1" smtClean="0"/>
                        <a:t>mecA</a:t>
                      </a:r>
                      <a:endParaRPr lang="en-US" dirty="0"/>
                    </a:p>
                  </a:txBody>
                  <a:tcPr/>
                </a:tc>
                <a:tc>
                  <a:txBody>
                    <a:bodyPr/>
                    <a:lstStyle/>
                    <a:p>
                      <a:r>
                        <a:rPr lang="en-US" dirty="0" smtClean="0"/>
                        <a:t>KPC</a:t>
                      </a:r>
                      <a:endParaRPr lang="en-US" dirty="0"/>
                    </a:p>
                  </a:txBody>
                  <a:tcPr/>
                </a:tc>
                <a:tc>
                  <a:txBody>
                    <a:bodyPr/>
                    <a:lstStyle/>
                    <a:p>
                      <a:r>
                        <a:rPr lang="en-US" dirty="0" smtClean="0"/>
                        <a:t>VIM</a:t>
                      </a:r>
                      <a:endParaRPr lang="en-US" dirty="0"/>
                    </a:p>
                  </a:txBody>
                  <a:tcPr/>
                </a:tc>
              </a:tr>
              <a:tr h="370840">
                <a:tc>
                  <a:txBody>
                    <a:bodyPr/>
                    <a:lstStyle/>
                    <a:p>
                      <a:r>
                        <a:rPr lang="en-US" dirty="0" smtClean="0"/>
                        <a:t>Van A/B</a:t>
                      </a:r>
                      <a:endParaRPr lang="en-US" dirty="0"/>
                    </a:p>
                  </a:txBody>
                  <a:tcPr>
                    <a:solidFill>
                      <a:schemeClr val="bg2">
                        <a:lumMod val="20000"/>
                        <a:lumOff val="80000"/>
                      </a:schemeClr>
                    </a:solidFill>
                  </a:tcPr>
                </a:tc>
                <a:tc>
                  <a:txBody>
                    <a:bodyPr/>
                    <a:lstStyle/>
                    <a:p>
                      <a:r>
                        <a:rPr lang="en-US" dirty="0" err="1" smtClean="0"/>
                        <a:t>mecC</a:t>
                      </a:r>
                      <a:endParaRPr lang="en-US" dirty="0"/>
                    </a:p>
                  </a:txBody>
                  <a:tcPr>
                    <a:solidFill>
                      <a:schemeClr val="bg2">
                        <a:lumMod val="20000"/>
                        <a:lumOff val="80000"/>
                      </a:schemeClr>
                    </a:solidFill>
                  </a:tcPr>
                </a:tc>
                <a:tc>
                  <a:txBody>
                    <a:bodyPr/>
                    <a:lstStyle/>
                    <a:p>
                      <a:r>
                        <a:rPr lang="en-US" dirty="0" smtClean="0"/>
                        <a:t>Van A</a:t>
                      </a:r>
                      <a:endParaRPr lang="en-US" dirty="0"/>
                    </a:p>
                  </a:txBody>
                  <a:tcPr/>
                </a:tc>
                <a:tc>
                  <a:txBody>
                    <a:bodyPr/>
                    <a:lstStyle/>
                    <a:p>
                      <a:r>
                        <a:rPr lang="en-US" dirty="0" smtClean="0"/>
                        <a:t>CTX-M</a:t>
                      </a:r>
                      <a:endParaRPr lang="en-US" dirty="0"/>
                    </a:p>
                  </a:txBody>
                  <a:tcPr/>
                </a:tc>
                <a:tc>
                  <a:txBody>
                    <a:bodyPr/>
                    <a:lstStyle/>
                    <a:p>
                      <a:r>
                        <a:rPr lang="en-US" dirty="0" smtClean="0"/>
                        <a:t>OXA</a:t>
                      </a:r>
                      <a:endParaRPr lang="en-US" dirty="0"/>
                    </a:p>
                  </a:txBody>
                  <a:tcPr/>
                </a:tc>
              </a:tr>
              <a:tr h="370840">
                <a:tc>
                  <a:txBody>
                    <a:bodyPr/>
                    <a:lstStyle/>
                    <a:p>
                      <a:r>
                        <a:rPr lang="en-US" dirty="0" smtClean="0"/>
                        <a:t>Van A/B</a:t>
                      </a:r>
                      <a:endParaRPr lang="en-US" dirty="0"/>
                    </a:p>
                  </a:txBody>
                  <a:tcPr>
                    <a:solidFill>
                      <a:schemeClr val="bg2">
                        <a:lumMod val="20000"/>
                        <a:lumOff val="80000"/>
                      </a:schemeClr>
                    </a:solidFill>
                  </a:tcPr>
                </a:tc>
                <a:tc>
                  <a:txBody>
                    <a:bodyPr/>
                    <a:lstStyle/>
                    <a:p>
                      <a:endParaRPr lang="en-US" dirty="0"/>
                    </a:p>
                  </a:txBody>
                  <a:tcPr>
                    <a:solidFill>
                      <a:schemeClr val="bg2">
                        <a:lumMod val="20000"/>
                        <a:lumOff val="80000"/>
                      </a:schemeClr>
                    </a:solidFill>
                  </a:tcPr>
                </a:tc>
                <a:tc>
                  <a:txBody>
                    <a:bodyPr/>
                    <a:lstStyle/>
                    <a:p>
                      <a:r>
                        <a:rPr lang="en-US" dirty="0" smtClean="0"/>
                        <a:t>Van B</a:t>
                      </a:r>
                      <a:endParaRPr lang="en-US" dirty="0"/>
                    </a:p>
                  </a:txBody>
                  <a:tcPr/>
                </a:tc>
                <a:tc>
                  <a:txBody>
                    <a:bodyPr/>
                    <a:lstStyle/>
                    <a:p>
                      <a:r>
                        <a:rPr lang="en-US" dirty="0" smtClean="0"/>
                        <a:t>IMP</a:t>
                      </a:r>
                      <a:endParaRPr lang="en-US" dirty="0"/>
                    </a:p>
                  </a:txBody>
                  <a:tcPr/>
                </a:tc>
                <a:tc>
                  <a:txBody>
                    <a:bodyPr/>
                    <a:lstStyle/>
                    <a:p>
                      <a:r>
                        <a:rPr lang="en-US" dirty="0" smtClean="0"/>
                        <a:t>NDM</a:t>
                      </a:r>
                      <a:endParaRPr lang="en-US" dirty="0"/>
                    </a:p>
                  </a:txBody>
                  <a:tcPr/>
                </a:tc>
              </a:tr>
            </a:tbl>
          </a:graphicData>
        </a:graphic>
      </p:graphicFrame>
      <p:sp>
        <p:nvSpPr>
          <p:cNvPr id="12" name="TextBox 11"/>
          <p:cNvSpPr txBox="1"/>
          <p:nvPr/>
        </p:nvSpPr>
        <p:spPr>
          <a:xfrm>
            <a:off x="6858000" y="5715000"/>
            <a:ext cx="1723549" cy="707886"/>
          </a:xfrm>
          <a:prstGeom prst="rect">
            <a:avLst/>
          </a:prstGeom>
          <a:noFill/>
        </p:spPr>
        <p:txBody>
          <a:bodyPr wrap="none" rtlCol="0">
            <a:spAutoFit/>
          </a:bodyPr>
          <a:lstStyle/>
          <a:p>
            <a:r>
              <a:rPr lang="en-US" sz="2000" b="1" dirty="0" smtClean="0"/>
              <a:t>Resistance </a:t>
            </a:r>
          </a:p>
          <a:p>
            <a:r>
              <a:rPr lang="en-US" sz="2000" b="1" dirty="0" smtClean="0"/>
              <a:t>Mechanisms</a:t>
            </a:r>
            <a:endParaRPr lang="en-US" sz="2000" b="1" dirty="0"/>
          </a:p>
        </p:txBody>
      </p:sp>
      <p:sp>
        <p:nvSpPr>
          <p:cNvPr id="2" name="Title 1"/>
          <p:cNvSpPr>
            <a:spLocks noGrp="1"/>
          </p:cNvSpPr>
          <p:nvPr>
            <p:ph type="title"/>
          </p:nvPr>
        </p:nvSpPr>
        <p:spPr>
          <a:xfrm>
            <a:off x="533400" y="381000"/>
            <a:ext cx="7827264" cy="685800"/>
          </a:xfrm>
        </p:spPr>
        <p:txBody>
          <a:bodyPr/>
          <a:lstStyle/>
          <a:p>
            <a:r>
              <a:rPr lang="en-US" dirty="0" smtClean="0"/>
              <a:t>Target Comparison of Blood Culture Panels</a:t>
            </a:r>
          </a:p>
          <a:p>
            <a:pPr lvl="0"/>
            <a:endParaRPr lang="en-US" dirty="0"/>
          </a:p>
        </p:txBody>
      </p:sp>
    </p:spTree>
    <p:extLst>
      <p:ext uri="{BB962C8B-B14F-4D97-AF65-F5344CB8AC3E}">
        <p14:creationId xmlns:p14="http://schemas.microsoft.com/office/powerpoint/2010/main" val="146187704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1694" y="-76200"/>
            <a:ext cx="7827264" cy="838200"/>
          </a:xfrm>
        </p:spPr>
        <p:txBody>
          <a:bodyPr/>
          <a:lstStyle/>
          <a:p>
            <a:r>
              <a:rPr lang="en-US" dirty="0" smtClean="0"/>
              <a:t>Blood Culture Panel Performance Accuracy</a:t>
            </a:r>
            <a:endParaRPr lang="en-US" dirty="0"/>
          </a:p>
        </p:txBody>
      </p:sp>
      <p:sp>
        <p:nvSpPr>
          <p:cNvPr id="3" name="Text Placeholder 2"/>
          <p:cNvSpPr>
            <a:spLocks noGrp="1"/>
          </p:cNvSpPr>
          <p:nvPr>
            <p:ph type="body" idx="1"/>
          </p:nvPr>
        </p:nvSpPr>
        <p:spPr>
          <a:xfrm>
            <a:off x="975360" y="609600"/>
            <a:ext cx="3840480" cy="457200"/>
          </a:xfrm>
        </p:spPr>
        <p:txBody>
          <a:bodyPr anchor="ctr"/>
          <a:lstStyle/>
          <a:p>
            <a:pPr algn="ctr"/>
            <a:r>
              <a:rPr lang="en-US" sz="2800" dirty="0" err="1" smtClean="0">
                <a:solidFill>
                  <a:schemeClr val="tx2"/>
                </a:solidFill>
              </a:rPr>
              <a:t>Verigene</a:t>
            </a:r>
            <a:r>
              <a:rPr lang="en-US" sz="2800" dirty="0">
                <a:solidFill>
                  <a:schemeClr val="tx2"/>
                </a:solidFill>
              </a:rPr>
              <a:t> </a:t>
            </a:r>
            <a:endParaRPr lang="en-US" sz="2800" dirty="0" smtClean="0">
              <a:solidFill>
                <a:schemeClr val="tx2"/>
              </a:solidFill>
            </a:endParaRPr>
          </a:p>
        </p:txBody>
      </p:sp>
      <p:sp>
        <p:nvSpPr>
          <p:cNvPr id="4" name="Content Placeholder 3"/>
          <p:cNvSpPr>
            <a:spLocks noGrp="1"/>
          </p:cNvSpPr>
          <p:nvPr>
            <p:ph sz="half" idx="2"/>
          </p:nvPr>
        </p:nvSpPr>
        <p:spPr>
          <a:xfrm>
            <a:off x="266699" y="1143000"/>
            <a:ext cx="2514600" cy="4852416"/>
          </a:xfrm>
          <a:ln w="12700">
            <a:solidFill>
              <a:schemeClr val="tx2"/>
            </a:solidFill>
          </a:ln>
        </p:spPr>
        <p:txBody>
          <a:bodyPr/>
          <a:lstStyle/>
          <a:p>
            <a:pPr marL="0" indent="0" algn="ctr">
              <a:buNone/>
            </a:pPr>
            <a:r>
              <a:rPr lang="en-US" dirty="0" smtClean="0"/>
              <a:t>GP (N=99)</a:t>
            </a:r>
          </a:p>
          <a:p>
            <a:r>
              <a:rPr lang="en-US" sz="2200" dirty="0" smtClean="0"/>
              <a:t>TAT 2 hours</a:t>
            </a:r>
          </a:p>
          <a:p>
            <a:r>
              <a:rPr lang="en-US" sz="2200" dirty="0" smtClean="0"/>
              <a:t>Monomicrobial 97.9% (94/96)</a:t>
            </a:r>
          </a:p>
          <a:p>
            <a:r>
              <a:rPr lang="en-US" sz="2200" dirty="0" smtClean="0"/>
              <a:t>Polymicrobial 75% (2/3)</a:t>
            </a:r>
          </a:p>
          <a:p>
            <a:r>
              <a:rPr lang="en-US" sz="2200" dirty="0" smtClean="0"/>
              <a:t>Failure rate 1.0%</a:t>
            </a:r>
          </a:p>
          <a:p>
            <a:r>
              <a:rPr lang="en-US" sz="2200" dirty="0" smtClean="0"/>
              <a:t>VanA 50% (1/2)</a:t>
            </a:r>
          </a:p>
          <a:p>
            <a:r>
              <a:rPr lang="en-US" sz="2200" dirty="0" err="1" smtClean="0"/>
              <a:t>mecA</a:t>
            </a:r>
            <a:r>
              <a:rPr lang="en-US" sz="2200" dirty="0" smtClean="0"/>
              <a:t> 61% (35/57)</a:t>
            </a:r>
          </a:p>
        </p:txBody>
      </p:sp>
      <p:sp>
        <p:nvSpPr>
          <p:cNvPr id="5" name="Text Placeholder 4"/>
          <p:cNvSpPr>
            <a:spLocks noGrp="1"/>
          </p:cNvSpPr>
          <p:nvPr>
            <p:ph type="body" sz="quarter" idx="3"/>
          </p:nvPr>
        </p:nvSpPr>
        <p:spPr>
          <a:xfrm>
            <a:off x="6553200" y="457200"/>
            <a:ext cx="2084705" cy="804672"/>
          </a:xfrm>
        </p:spPr>
        <p:txBody>
          <a:bodyPr anchor="ctr"/>
          <a:lstStyle/>
          <a:p>
            <a:pPr algn="ctr"/>
            <a:endParaRPr lang="en-US" dirty="0" smtClean="0"/>
          </a:p>
          <a:p>
            <a:pPr algn="ctr"/>
            <a:r>
              <a:rPr lang="en-US" sz="2800" dirty="0" err="1" smtClean="0">
                <a:solidFill>
                  <a:schemeClr val="tx2"/>
                </a:solidFill>
              </a:rPr>
              <a:t>Biofire</a:t>
            </a:r>
            <a:r>
              <a:rPr lang="en-US" sz="2800" dirty="0" smtClean="0">
                <a:solidFill>
                  <a:schemeClr val="tx2"/>
                </a:solidFill>
              </a:rPr>
              <a:t> </a:t>
            </a:r>
            <a:r>
              <a:rPr lang="en-US" sz="2800" dirty="0">
                <a:solidFill>
                  <a:schemeClr val="tx2"/>
                </a:solidFill>
              </a:rPr>
              <a:t>BCID</a:t>
            </a:r>
          </a:p>
          <a:p>
            <a:pPr algn="r"/>
            <a:endParaRPr lang="en-US" dirty="0"/>
          </a:p>
        </p:txBody>
      </p:sp>
      <p:sp>
        <p:nvSpPr>
          <p:cNvPr id="6" name="Content Placeholder 5"/>
          <p:cNvSpPr>
            <a:spLocks noGrp="1"/>
          </p:cNvSpPr>
          <p:nvPr>
            <p:ph sz="quarter" idx="4"/>
          </p:nvPr>
        </p:nvSpPr>
        <p:spPr>
          <a:xfrm>
            <a:off x="6019800" y="1143000"/>
            <a:ext cx="2819401" cy="5562600"/>
          </a:xfrm>
          <a:ln w="12700">
            <a:solidFill>
              <a:schemeClr val="tx2"/>
            </a:solidFill>
          </a:ln>
        </p:spPr>
        <p:txBody>
          <a:bodyPr/>
          <a:lstStyle/>
          <a:p>
            <a:r>
              <a:rPr lang="en-US" sz="2200" dirty="0" smtClean="0"/>
              <a:t>GP, GN and yeast (N=2207)</a:t>
            </a:r>
          </a:p>
          <a:p>
            <a:r>
              <a:rPr lang="en-US" sz="2000" dirty="0" smtClean="0"/>
              <a:t>TAT  approx. 1 h</a:t>
            </a:r>
          </a:p>
          <a:p>
            <a:r>
              <a:rPr lang="en-US" sz="2000" dirty="0" smtClean="0"/>
              <a:t>Monomicrobial 97.7% (2629/2692)</a:t>
            </a:r>
            <a:endParaRPr lang="en-US" sz="2000" dirty="0"/>
          </a:p>
          <a:p>
            <a:r>
              <a:rPr lang="en-US" sz="2000" dirty="0" smtClean="0"/>
              <a:t>Polymicrobial 54.3% (44/81)</a:t>
            </a:r>
            <a:endParaRPr lang="en-US" sz="2000" dirty="0"/>
          </a:p>
          <a:p>
            <a:r>
              <a:rPr lang="en-US" sz="2000" dirty="0"/>
              <a:t>Failure </a:t>
            </a:r>
            <a:r>
              <a:rPr lang="en-US" sz="2000" dirty="0" smtClean="0"/>
              <a:t>Rate 1.9%</a:t>
            </a:r>
            <a:endParaRPr lang="en-US" sz="2000" dirty="0"/>
          </a:p>
          <a:p>
            <a:r>
              <a:rPr lang="en-US" sz="1800" i="1" dirty="0" smtClean="0"/>
              <a:t>A. </a:t>
            </a:r>
            <a:r>
              <a:rPr lang="en-US" sz="1800" i="1" dirty="0" err="1" smtClean="0"/>
              <a:t>pittii</a:t>
            </a:r>
            <a:r>
              <a:rPr lang="en-US" sz="1800" i="1" dirty="0" smtClean="0"/>
              <a:t>, </a:t>
            </a:r>
            <a:r>
              <a:rPr lang="en-US" sz="1800" i="1" dirty="0" err="1" smtClean="0"/>
              <a:t>junii</a:t>
            </a:r>
            <a:r>
              <a:rPr lang="en-US" sz="1800" i="1" dirty="0" smtClean="0"/>
              <a:t> </a:t>
            </a:r>
            <a:r>
              <a:rPr lang="en-US" sz="1800" dirty="0" err="1" smtClean="0"/>
              <a:t>ID’d</a:t>
            </a:r>
            <a:r>
              <a:rPr lang="en-US" sz="1800" dirty="0" smtClean="0"/>
              <a:t> as </a:t>
            </a:r>
            <a:r>
              <a:rPr lang="en-US" sz="1800" i="1" dirty="0" smtClean="0"/>
              <a:t>A. baumannii</a:t>
            </a:r>
          </a:p>
          <a:p>
            <a:r>
              <a:rPr lang="en-US" sz="1800" i="1" dirty="0" err="1" smtClean="0"/>
              <a:t>Raoultella</a:t>
            </a:r>
            <a:r>
              <a:rPr lang="en-US" sz="1800" dirty="0" smtClean="0"/>
              <a:t> </a:t>
            </a:r>
            <a:r>
              <a:rPr lang="en-US" sz="1800" dirty="0" err="1" smtClean="0"/>
              <a:t>ID’d</a:t>
            </a:r>
            <a:r>
              <a:rPr lang="en-US" sz="1800" dirty="0" smtClean="0"/>
              <a:t> </a:t>
            </a:r>
            <a:r>
              <a:rPr lang="en-US" sz="1800" i="1" dirty="0" smtClean="0"/>
              <a:t>as K. oxytoca</a:t>
            </a:r>
          </a:p>
          <a:p>
            <a:r>
              <a:rPr lang="en-US" sz="2000" dirty="0" smtClean="0"/>
              <a:t>Resistance 98.6% (728/738)</a:t>
            </a:r>
          </a:p>
        </p:txBody>
      </p:sp>
      <p:sp>
        <p:nvSpPr>
          <p:cNvPr id="7" name="Content Placeholder 3"/>
          <p:cNvSpPr txBox="1">
            <a:spLocks/>
          </p:cNvSpPr>
          <p:nvPr/>
        </p:nvSpPr>
        <p:spPr>
          <a:xfrm>
            <a:off x="2895600" y="1143000"/>
            <a:ext cx="2819400" cy="4851400"/>
          </a:xfrm>
          <a:prstGeom prst="rect">
            <a:avLst/>
          </a:prstGeom>
          <a:ln w="12700">
            <a:solidFill>
              <a:schemeClr val="tx2"/>
            </a:solidFill>
          </a:ln>
        </p:spPr>
        <p:txBody>
          <a:bodyPr vert="horz" lIns="0" tIns="228600" rIns="0" bIns="45720" rtlCol="0">
            <a:noAutofit/>
          </a:bodyPr>
          <a:lstStyle>
            <a:lvl1pPr marL="228600" indent="-228600" algn="l" defTabSz="914400" rtl="0" eaLnBrk="1" latinLnBrk="0" hangingPunct="1">
              <a:lnSpc>
                <a:spcPct val="90000"/>
              </a:lnSpc>
              <a:spcBef>
                <a:spcPts val="1500"/>
              </a:spcBef>
              <a:buClr>
                <a:schemeClr val="tx2"/>
              </a:buClr>
              <a:buFont typeface="Arial" pitchFamily="34" charset="0"/>
              <a:buChar char="•"/>
              <a:defRPr sz="2400" kern="1200">
                <a:solidFill>
                  <a:schemeClr val="tx1"/>
                </a:solidFill>
                <a:latin typeface="+mn-lt"/>
                <a:ea typeface="+mn-ea"/>
                <a:cs typeface="+mn-cs"/>
              </a:defRPr>
            </a:lvl1pPr>
            <a:lvl2pPr marL="692150" indent="-234950" algn="l" defTabSz="914400" rtl="0" eaLnBrk="1" latinLnBrk="0" hangingPunct="1">
              <a:lnSpc>
                <a:spcPct val="90000"/>
              </a:lnSpc>
              <a:spcBef>
                <a:spcPts val="600"/>
              </a:spcBef>
              <a:buClr>
                <a:schemeClr val="bg2">
                  <a:lumMod val="40000"/>
                  <a:lumOff val="60000"/>
                </a:schemeClr>
              </a:buClr>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600"/>
              </a:spcBef>
              <a:buClr>
                <a:schemeClr val="bg2">
                  <a:lumMod val="40000"/>
                  <a:lumOff val="60000"/>
                </a:schemeClr>
              </a:buClr>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ctr">
              <a:buNone/>
            </a:pPr>
            <a:r>
              <a:rPr lang="en-US" dirty="0" smtClean="0"/>
              <a:t>GN (N=1,799)</a:t>
            </a:r>
          </a:p>
          <a:p>
            <a:r>
              <a:rPr lang="en-US" sz="2000" dirty="0" smtClean="0"/>
              <a:t>TAT 2 hours</a:t>
            </a:r>
          </a:p>
          <a:p>
            <a:r>
              <a:rPr lang="en-US" sz="2000" dirty="0" smtClean="0"/>
              <a:t>Monomicrobial 97.9% (1590/1623)</a:t>
            </a:r>
          </a:p>
          <a:p>
            <a:r>
              <a:rPr lang="en-US" sz="2000" dirty="0" smtClean="0"/>
              <a:t>Polymicrobial 54.5% (12/22)</a:t>
            </a:r>
          </a:p>
          <a:p>
            <a:r>
              <a:rPr lang="en-US" sz="2000" dirty="0" smtClean="0"/>
              <a:t>Failure Rate 1.3%</a:t>
            </a:r>
          </a:p>
          <a:p>
            <a:r>
              <a:rPr lang="en-US" sz="2000" dirty="0" smtClean="0"/>
              <a:t>25/26 </a:t>
            </a:r>
            <a:r>
              <a:rPr lang="en-US" sz="2000" i="1" dirty="0" smtClean="0"/>
              <a:t>K. </a:t>
            </a:r>
            <a:r>
              <a:rPr lang="en-US" sz="2000" i="1" dirty="0" err="1" smtClean="0"/>
              <a:t>variicola</a:t>
            </a:r>
            <a:r>
              <a:rPr lang="en-US" sz="2000" i="1" dirty="0" smtClean="0"/>
              <a:t> </a:t>
            </a:r>
            <a:r>
              <a:rPr lang="en-US" sz="2000" dirty="0" err="1" smtClean="0"/>
              <a:t>ID’d</a:t>
            </a:r>
            <a:r>
              <a:rPr lang="en-US" sz="2000" dirty="0" smtClean="0"/>
              <a:t> as </a:t>
            </a:r>
            <a:r>
              <a:rPr lang="en-US" sz="2000" i="1" dirty="0" smtClean="0"/>
              <a:t>K. pneumoniae</a:t>
            </a:r>
          </a:p>
          <a:p>
            <a:r>
              <a:rPr lang="en-US" sz="2000" dirty="0" smtClean="0"/>
              <a:t>Resistance 98.2%</a:t>
            </a:r>
          </a:p>
          <a:p>
            <a:pPr lvl="1"/>
            <a:r>
              <a:rPr lang="en-US" sz="2000" dirty="0" smtClean="0"/>
              <a:t>OXA 94.3%</a:t>
            </a:r>
          </a:p>
          <a:p>
            <a:endParaRPr lang="en-US" sz="1800" dirty="0"/>
          </a:p>
        </p:txBody>
      </p:sp>
      <p:sp>
        <p:nvSpPr>
          <p:cNvPr id="8" name="TextBox 7"/>
          <p:cNvSpPr txBox="1"/>
          <p:nvPr/>
        </p:nvSpPr>
        <p:spPr>
          <a:xfrm>
            <a:off x="381000" y="6002873"/>
            <a:ext cx="5681107" cy="830997"/>
          </a:xfrm>
          <a:prstGeom prst="rect">
            <a:avLst/>
          </a:prstGeom>
          <a:noFill/>
        </p:spPr>
        <p:txBody>
          <a:bodyPr wrap="none" rtlCol="0">
            <a:spAutoFit/>
          </a:bodyPr>
          <a:lstStyle/>
          <a:p>
            <a:r>
              <a:rPr lang="en-US" sz="1600" dirty="0" smtClean="0"/>
              <a:t>Kim, JS et al. 2016. BioMed Research Intl. </a:t>
            </a:r>
            <a:r>
              <a:rPr lang="en-US" sz="1600" dirty="0" err="1" smtClean="0"/>
              <a:t>Epub</a:t>
            </a:r>
            <a:r>
              <a:rPr lang="en-US" sz="1600" dirty="0" smtClean="0"/>
              <a:t> Jan.21.</a:t>
            </a:r>
          </a:p>
          <a:p>
            <a:r>
              <a:rPr lang="en-US" sz="1600" dirty="0" err="1" smtClean="0"/>
              <a:t>Ledeboer</a:t>
            </a:r>
            <a:r>
              <a:rPr lang="en-US" sz="1600" dirty="0" smtClean="0"/>
              <a:t>, NA  et al. 2015. Jour Clin </a:t>
            </a:r>
            <a:r>
              <a:rPr lang="en-US" sz="1600" dirty="0" err="1" smtClean="0"/>
              <a:t>Microbiol</a:t>
            </a:r>
            <a:r>
              <a:rPr lang="en-US" sz="1600" dirty="0" smtClean="0"/>
              <a:t>. 53:2460-2472</a:t>
            </a:r>
          </a:p>
          <a:p>
            <a:r>
              <a:rPr lang="en-US" sz="1600" dirty="0" err="1" smtClean="0"/>
              <a:t>Salimnia</a:t>
            </a:r>
            <a:r>
              <a:rPr lang="en-US" sz="1600" dirty="0" smtClean="0"/>
              <a:t>, H. et al 2016. Jour Clin </a:t>
            </a:r>
            <a:r>
              <a:rPr lang="en-US" sz="1600" dirty="0" err="1" smtClean="0"/>
              <a:t>Microbiol</a:t>
            </a:r>
            <a:r>
              <a:rPr lang="en-US" sz="1600" dirty="0" smtClean="0"/>
              <a:t>. </a:t>
            </a:r>
            <a:r>
              <a:rPr lang="en-US" sz="1600" dirty="0" err="1" smtClean="0"/>
              <a:t>Epub</a:t>
            </a:r>
            <a:r>
              <a:rPr lang="en-US" sz="1600" dirty="0" smtClean="0"/>
              <a:t> Jan 6</a:t>
            </a:r>
          </a:p>
        </p:txBody>
      </p:sp>
    </p:spTree>
    <p:extLst>
      <p:ext uri="{BB962C8B-B14F-4D97-AF65-F5344CB8AC3E}">
        <p14:creationId xmlns:p14="http://schemas.microsoft.com/office/powerpoint/2010/main" val="5299301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133600"/>
            <a:ext cx="7827264" cy="1371600"/>
          </a:xfrm>
        </p:spPr>
        <p:txBody>
          <a:bodyPr/>
          <a:lstStyle/>
          <a:p>
            <a:pPr algn="ctr"/>
            <a:r>
              <a:rPr lang="en-US" dirty="0" smtClean="0"/>
              <a:t>Can We Afford to Do This?</a:t>
            </a:r>
            <a:endParaRPr lang="en-US" dirty="0"/>
          </a:p>
        </p:txBody>
      </p:sp>
    </p:spTree>
    <p:extLst>
      <p:ext uri="{BB962C8B-B14F-4D97-AF65-F5344CB8AC3E}">
        <p14:creationId xmlns:p14="http://schemas.microsoft.com/office/powerpoint/2010/main" val="393800634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8229600" cy="852704"/>
          </a:xfrm>
        </p:spPr>
        <p:txBody>
          <a:bodyPr>
            <a:noAutofit/>
          </a:bodyPr>
          <a:lstStyle/>
          <a:p>
            <a:r>
              <a:rPr lang="en-US" sz="3600" dirty="0"/>
              <a:t>Reimbursement for Molecular </a:t>
            </a:r>
            <a:r>
              <a:rPr lang="en-US" sz="3600" dirty="0" smtClean="0"/>
              <a:t>Testing</a:t>
            </a:r>
            <a:endParaRPr lang="en-US" sz="3600" dirty="0"/>
          </a:p>
        </p:txBody>
      </p:sp>
      <p:sp>
        <p:nvSpPr>
          <p:cNvPr id="3" name="Content Placeholder 2"/>
          <p:cNvSpPr>
            <a:spLocks noGrp="1"/>
          </p:cNvSpPr>
          <p:nvPr>
            <p:ph idx="1"/>
          </p:nvPr>
        </p:nvSpPr>
        <p:spPr>
          <a:xfrm>
            <a:off x="457200" y="1161791"/>
            <a:ext cx="8305800" cy="4934209"/>
          </a:xfrm>
        </p:spPr>
        <p:txBody>
          <a:bodyPr>
            <a:normAutofit fontScale="77500" lnSpcReduction="20000"/>
          </a:bodyPr>
          <a:lstStyle/>
          <a:p>
            <a:r>
              <a:rPr lang="en-US" dirty="0" smtClean="0"/>
              <a:t>87502 	Infectious agent detection by nucleic 				acid (DNA or RNA) </a:t>
            </a:r>
            <a:r>
              <a:rPr lang="en-US" dirty="0" smtClean="0">
                <a:solidFill>
                  <a:srgbClr val="FFFF00"/>
                </a:solidFill>
              </a:rPr>
              <a:t>$115</a:t>
            </a:r>
          </a:p>
          <a:p>
            <a:r>
              <a:rPr lang="en-US" dirty="0" smtClean="0"/>
              <a:t>87503 	Influenza </a:t>
            </a:r>
            <a:r>
              <a:rPr lang="en-US" dirty="0"/>
              <a:t>virus, for multiple types or </a:t>
            </a:r>
            <a:r>
              <a:rPr lang="en-US" dirty="0" smtClean="0"/>
              <a:t>					sub-types</a:t>
            </a:r>
            <a:r>
              <a:rPr lang="en-US" dirty="0"/>
              <a:t>, multiplex reverse </a:t>
            </a:r>
            <a:r>
              <a:rPr lang="en-US" dirty="0" smtClean="0"/>
              <a:t>transcription </a:t>
            </a:r>
            <a:r>
              <a:rPr lang="en-US" dirty="0"/>
              <a:t>and </a:t>
            </a:r>
            <a:r>
              <a:rPr lang="en-US" dirty="0" smtClean="0"/>
              <a:t>			amplified probe technique </a:t>
            </a:r>
            <a:r>
              <a:rPr lang="en-US" dirty="0" smtClean="0">
                <a:solidFill>
                  <a:srgbClr val="FFFF00"/>
                </a:solidFill>
              </a:rPr>
              <a:t>$29</a:t>
            </a:r>
          </a:p>
          <a:p>
            <a:r>
              <a:rPr lang="en-US" dirty="0" smtClean="0"/>
              <a:t>87631 	Respiratory virus, 3-5 targets </a:t>
            </a:r>
            <a:r>
              <a:rPr lang="en-US" dirty="0" smtClean="0">
                <a:solidFill>
                  <a:srgbClr val="FFFF00"/>
                </a:solidFill>
              </a:rPr>
              <a:t>$175</a:t>
            </a:r>
          </a:p>
          <a:p>
            <a:r>
              <a:rPr lang="en-US" dirty="0" smtClean="0"/>
              <a:t>87632 	Respiratory virus, multiplex reverse transcription 			and amplified probe technique, multiple types or 			subtypes, 6-11 targets </a:t>
            </a:r>
            <a:r>
              <a:rPr lang="en-US" dirty="0" smtClean="0">
                <a:solidFill>
                  <a:srgbClr val="FFFF00"/>
                </a:solidFill>
              </a:rPr>
              <a:t>$291</a:t>
            </a:r>
          </a:p>
          <a:p>
            <a:r>
              <a:rPr lang="en-US" dirty="0" smtClean="0"/>
              <a:t>87633	 Respiratory virus, multiplex reverse transcription 			and amplified probe technique, multiple types or 			subtypes, 12-25 targets </a:t>
            </a:r>
            <a:r>
              <a:rPr lang="en-US" dirty="0" smtClean="0">
                <a:solidFill>
                  <a:srgbClr val="FFFF00"/>
                </a:solidFill>
              </a:rPr>
              <a:t>$568</a:t>
            </a:r>
          </a:p>
          <a:p>
            <a:r>
              <a:rPr lang="en-US" dirty="0" smtClean="0"/>
              <a:t>87153	16S rRNA sequencing </a:t>
            </a:r>
            <a:r>
              <a:rPr lang="en-US" dirty="0" smtClean="0">
                <a:solidFill>
                  <a:srgbClr val="FFFF00"/>
                </a:solidFill>
              </a:rPr>
              <a:t>$158</a:t>
            </a:r>
          </a:p>
          <a:p>
            <a:r>
              <a:rPr lang="en-US" dirty="0" smtClean="0"/>
              <a:t>87077 	ID by MALDI-TOF</a:t>
            </a:r>
            <a:r>
              <a:rPr lang="en-US" dirty="0" smtClean="0">
                <a:solidFill>
                  <a:srgbClr val="FF0000"/>
                </a:solidFill>
              </a:rPr>
              <a:t> </a:t>
            </a:r>
            <a:r>
              <a:rPr lang="en-US" dirty="0" smtClean="0">
                <a:solidFill>
                  <a:srgbClr val="FFFF00"/>
                </a:solidFill>
              </a:rPr>
              <a:t>$11</a:t>
            </a:r>
          </a:p>
          <a:p>
            <a:endParaRPr lang="en-US" dirty="0">
              <a:solidFill>
                <a:srgbClr val="FF0000"/>
              </a:solidFill>
            </a:endParaRPr>
          </a:p>
        </p:txBody>
      </p:sp>
      <p:sp>
        <p:nvSpPr>
          <p:cNvPr id="4" name="TextBox 3"/>
          <p:cNvSpPr txBox="1"/>
          <p:nvPr/>
        </p:nvSpPr>
        <p:spPr>
          <a:xfrm>
            <a:off x="1722480" y="6010917"/>
            <a:ext cx="5345482" cy="646331"/>
          </a:xfrm>
          <a:prstGeom prst="rect">
            <a:avLst/>
          </a:prstGeom>
          <a:noFill/>
        </p:spPr>
        <p:txBody>
          <a:bodyPr wrap="square" rtlCol="0">
            <a:spAutoFit/>
          </a:bodyPr>
          <a:lstStyle/>
          <a:p>
            <a:r>
              <a:rPr lang="en-US" dirty="0"/>
              <a:t>https://www.cms.gov/medicare/medicare-fee-for-service-payment/clinicallabfeesched/clinlab.html</a:t>
            </a:r>
          </a:p>
        </p:txBody>
      </p:sp>
    </p:spTree>
    <p:extLst>
      <p:ext uri="{BB962C8B-B14F-4D97-AF65-F5344CB8AC3E}">
        <p14:creationId xmlns:p14="http://schemas.microsoft.com/office/powerpoint/2010/main" val="264550916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827264" cy="762000"/>
          </a:xfrm>
        </p:spPr>
        <p:txBody>
          <a:bodyPr/>
          <a:lstStyle/>
          <a:p>
            <a:r>
              <a:rPr lang="en-US" sz="3600" dirty="0" smtClean="0"/>
              <a:t>Reimbursement</a:t>
            </a:r>
            <a:r>
              <a:rPr lang="en-US" sz="3600" baseline="0" dirty="0" smtClean="0"/>
              <a:t> for Molecular Testing</a:t>
            </a:r>
            <a:endParaRPr lang="en-US" sz="3600" dirty="0"/>
          </a:p>
        </p:txBody>
      </p:sp>
      <p:sp>
        <p:nvSpPr>
          <p:cNvPr id="3" name="Content Placeholder 2"/>
          <p:cNvSpPr>
            <a:spLocks noGrp="1"/>
          </p:cNvSpPr>
          <p:nvPr>
            <p:ph idx="1"/>
          </p:nvPr>
        </p:nvSpPr>
        <p:spPr>
          <a:xfrm>
            <a:off x="457200" y="1219200"/>
            <a:ext cx="8257032" cy="5181600"/>
          </a:xfrm>
        </p:spPr>
        <p:txBody>
          <a:bodyPr/>
          <a:lstStyle/>
          <a:p>
            <a:r>
              <a:rPr lang="en-US" sz="2200" b="1" dirty="0"/>
              <a:t>87505 </a:t>
            </a:r>
            <a:r>
              <a:rPr lang="en-US" sz="2200" dirty="0"/>
              <a:t> </a:t>
            </a:r>
            <a:r>
              <a:rPr lang="en-US" sz="2200" dirty="0" smtClean="0"/>
              <a:t>	Infectious </a:t>
            </a:r>
            <a:r>
              <a:rPr lang="en-US" sz="2200" dirty="0"/>
              <a:t>agent detection by nucleic acid (DNA </a:t>
            </a:r>
            <a:r>
              <a:rPr lang="en-US" sz="2200" dirty="0" smtClean="0"/>
              <a:t>			or RNA</a:t>
            </a:r>
            <a:r>
              <a:rPr lang="en-US" sz="2200" dirty="0"/>
              <a:t>); </a:t>
            </a:r>
            <a:r>
              <a:rPr lang="en-US" sz="2200" dirty="0" smtClean="0">
                <a:solidFill>
                  <a:srgbClr val="FFFF00"/>
                </a:solidFill>
              </a:rPr>
              <a:t>gastrointestinal </a:t>
            </a:r>
            <a:r>
              <a:rPr lang="en-US" sz="2200" dirty="0">
                <a:solidFill>
                  <a:srgbClr val="FFFF00"/>
                </a:solidFill>
              </a:rPr>
              <a:t>pathogen </a:t>
            </a:r>
            <a:r>
              <a:rPr lang="en-US" sz="2200" dirty="0"/>
              <a:t>(</a:t>
            </a:r>
            <a:r>
              <a:rPr lang="en-US" sz="2200" dirty="0" err="1"/>
              <a:t>eg</a:t>
            </a:r>
            <a:r>
              <a:rPr lang="en-US" sz="2200" dirty="0"/>
              <a:t>, </a:t>
            </a:r>
            <a:r>
              <a:rPr lang="en-US" sz="2200" dirty="0" smtClean="0"/>
              <a:t>				Clostridium difficile</a:t>
            </a:r>
            <a:r>
              <a:rPr lang="en-US" sz="2200" dirty="0"/>
              <a:t>, E. coli, </a:t>
            </a:r>
            <a:r>
              <a:rPr lang="en-US" sz="2200" dirty="0" smtClean="0"/>
              <a:t>Salmonella</a:t>
            </a:r>
            <a:r>
              <a:rPr lang="en-US" sz="2200" dirty="0"/>
              <a:t>, Shigella, </a:t>
            </a:r>
            <a:r>
              <a:rPr lang="en-US" sz="2200" dirty="0" smtClean="0"/>
              <a:t>			norovirus</a:t>
            </a:r>
            <a:r>
              <a:rPr lang="en-US" sz="2200" dirty="0"/>
              <a:t>, </a:t>
            </a:r>
            <a:r>
              <a:rPr lang="en-US" sz="2200" dirty="0" smtClean="0"/>
              <a:t>Giardia</a:t>
            </a:r>
            <a:r>
              <a:rPr lang="en-US" sz="2200" dirty="0"/>
              <a:t>), includes multiplex </a:t>
            </a:r>
            <a:r>
              <a:rPr lang="en-US" sz="2200" dirty="0" smtClean="0"/>
              <a:t>reverse 			transcription</a:t>
            </a:r>
            <a:r>
              <a:rPr lang="en-US" sz="2200" dirty="0"/>
              <a:t>, when performed, and multiplex </a:t>
            </a:r>
            <a:r>
              <a:rPr lang="en-US" sz="2200" dirty="0" smtClean="0"/>
              <a:t>			amplified </a:t>
            </a:r>
            <a:r>
              <a:rPr lang="en-US" sz="2200" dirty="0"/>
              <a:t>probe </a:t>
            </a:r>
            <a:r>
              <a:rPr lang="en-US" sz="2200" dirty="0" smtClean="0"/>
              <a:t>technique, </a:t>
            </a:r>
            <a:r>
              <a:rPr lang="en-US" sz="2200" dirty="0">
                <a:solidFill>
                  <a:srgbClr val="FFFF00"/>
                </a:solidFill>
              </a:rPr>
              <a:t>3-5 targets </a:t>
            </a:r>
            <a:r>
              <a:rPr lang="en-US" sz="2200" dirty="0"/>
              <a:t>	</a:t>
            </a:r>
          </a:p>
          <a:p>
            <a:r>
              <a:rPr lang="en-US" sz="2200" b="1" dirty="0"/>
              <a:t>87506 </a:t>
            </a:r>
            <a:r>
              <a:rPr lang="en-US" sz="2200" dirty="0"/>
              <a:t>	Infectious agent detection by nucleic acid (DNA or </a:t>
            </a:r>
            <a:r>
              <a:rPr lang="en-US" sz="2200" dirty="0" smtClean="0"/>
              <a:t>			RNA</a:t>
            </a:r>
            <a:r>
              <a:rPr lang="en-US" sz="2200" dirty="0"/>
              <a:t>); </a:t>
            </a:r>
            <a:r>
              <a:rPr lang="en-US" sz="2200" dirty="0">
                <a:solidFill>
                  <a:srgbClr val="FFFF00"/>
                </a:solidFill>
              </a:rPr>
              <a:t>gastrointestinal </a:t>
            </a:r>
            <a:r>
              <a:rPr lang="en-US" sz="2200" dirty="0" smtClean="0">
                <a:solidFill>
                  <a:srgbClr val="FFFF00"/>
                </a:solidFill>
              </a:rPr>
              <a:t>pathogen</a:t>
            </a:r>
            <a:r>
              <a:rPr lang="en-US" sz="2200" dirty="0" smtClean="0"/>
              <a:t>, </a:t>
            </a:r>
            <a:r>
              <a:rPr lang="en-US" sz="2200" dirty="0"/>
              <a:t>includes multiplex </a:t>
            </a:r>
            <a:r>
              <a:rPr lang="en-US" sz="2200" dirty="0" smtClean="0"/>
              <a:t>		reverse </a:t>
            </a:r>
            <a:r>
              <a:rPr lang="en-US" sz="2200" dirty="0"/>
              <a:t>transcription, when performed, and </a:t>
            </a:r>
            <a:r>
              <a:rPr lang="en-US" sz="2200" dirty="0" smtClean="0"/>
              <a:t>				multiplex amplified </a:t>
            </a:r>
            <a:r>
              <a:rPr lang="en-US" sz="2200" dirty="0"/>
              <a:t>probe </a:t>
            </a:r>
            <a:r>
              <a:rPr lang="en-US" sz="2200" dirty="0" smtClean="0"/>
              <a:t>technique, </a:t>
            </a:r>
            <a:r>
              <a:rPr lang="en-US" sz="2200" dirty="0">
                <a:solidFill>
                  <a:srgbClr val="FFFF00"/>
                </a:solidFill>
              </a:rPr>
              <a:t>6-11 targets </a:t>
            </a:r>
            <a:r>
              <a:rPr lang="en-US" sz="2200" dirty="0"/>
              <a:t>	</a:t>
            </a:r>
          </a:p>
          <a:p>
            <a:r>
              <a:rPr lang="en-US" sz="2200" b="1" dirty="0"/>
              <a:t>87507 </a:t>
            </a:r>
            <a:r>
              <a:rPr lang="en-US" sz="2200" dirty="0"/>
              <a:t>	Infectious agent detection by nucleic acid (DNA or </a:t>
            </a:r>
            <a:r>
              <a:rPr lang="en-US" sz="2200" dirty="0" smtClean="0"/>
              <a:t>			RNA</a:t>
            </a:r>
            <a:r>
              <a:rPr lang="en-US" sz="2200" dirty="0"/>
              <a:t>); </a:t>
            </a:r>
            <a:r>
              <a:rPr lang="en-US" sz="2200" dirty="0">
                <a:solidFill>
                  <a:srgbClr val="FFFF00"/>
                </a:solidFill>
              </a:rPr>
              <a:t>gastrointestinal </a:t>
            </a:r>
            <a:r>
              <a:rPr lang="en-US" sz="2200" dirty="0" smtClean="0">
                <a:solidFill>
                  <a:srgbClr val="FFFF00"/>
                </a:solidFill>
              </a:rPr>
              <a:t>pathogen</a:t>
            </a:r>
            <a:r>
              <a:rPr lang="en-US" sz="2200" dirty="0" smtClean="0"/>
              <a:t>, </a:t>
            </a:r>
            <a:r>
              <a:rPr lang="en-US" sz="2200" dirty="0"/>
              <a:t>includes multiplex </a:t>
            </a:r>
            <a:r>
              <a:rPr lang="en-US" sz="2200" dirty="0" smtClean="0"/>
              <a:t>		reverse </a:t>
            </a:r>
            <a:r>
              <a:rPr lang="en-US" sz="2200" dirty="0"/>
              <a:t>transcription, when performed, and </a:t>
            </a:r>
            <a:r>
              <a:rPr lang="en-US" sz="2200" dirty="0" smtClean="0"/>
              <a:t>				multiplex amplified </a:t>
            </a:r>
            <a:r>
              <a:rPr lang="en-US" sz="2200" dirty="0"/>
              <a:t>probe </a:t>
            </a:r>
            <a:r>
              <a:rPr lang="en-US" sz="2200" dirty="0" smtClean="0"/>
              <a:t>technique, </a:t>
            </a:r>
            <a:r>
              <a:rPr lang="en-US" sz="2200" dirty="0">
                <a:solidFill>
                  <a:srgbClr val="FFFF00"/>
                </a:solidFill>
              </a:rPr>
              <a:t>12-25 targets </a:t>
            </a:r>
            <a:r>
              <a:rPr lang="en-US" sz="2200" dirty="0"/>
              <a:t>	</a:t>
            </a:r>
          </a:p>
          <a:p>
            <a:endParaRPr lang="en-US" sz="2000" dirty="0"/>
          </a:p>
        </p:txBody>
      </p:sp>
    </p:spTree>
    <p:extLst>
      <p:ext uri="{BB962C8B-B14F-4D97-AF65-F5344CB8AC3E}">
        <p14:creationId xmlns:p14="http://schemas.microsoft.com/office/powerpoint/2010/main" val="5737062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idx="4294967295"/>
          </p:nvPr>
        </p:nvSpPr>
        <p:spPr>
          <a:xfrm>
            <a:off x="457359" y="223837"/>
            <a:ext cx="5831681" cy="538163"/>
          </a:xfrm>
        </p:spPr>
        <p:txBody>
          <a:bodyPr vert="horz" lIns="91440" tIns="45720" rIns="91440" bIns="45720" rtlCol="0" anchor="ctr">
            <a:normAutofit fontScale="90000"/>
          </a:bodyPr>
          <a:lstStyle/>
          <a:p>
            <a:pPr eaLnBrk="1" hangingPunct="1"/>
            <a:r>
              <a:rPr lang="en-US" sz="3600" dirty="0"/>
              <a:t>Molecular History</a:t>
            </a:r>
          </a:p>
        </p:txBody>
      </p:sp>
      <p:sp>
        <p:nvSpPr>
          <p:cNvPr id="37891" name="Rectangle 3"/>
          <p:cNvSpPr>
            <a:spLocks noGrp="1" noChangeArrowheads="1"/>
          </p:cNvSpPr>
          <p:nvPr>
            <p:ph type="body" idx="4294967295"/>
          </p:nvPr>
        </p:nvSpPr>
        <p:spPr>
          <a:xfrm>
            <a:off x="579120" y="762000"/>
            <a:ext cx="5638800" cy="3048000"/>
          </a:xfrm>
        </p:spPr>
        <p:txBody>
          <a:bodyPr vert="horz" lIns="91440" tIns="45720" rIns="91440" bIns="45720" rtlCol="0">
            <a:normAutofit/>
          </a:bodyPr>
          <a:lstStyle/>
          <a:p>
            <a:pPr marL="233363" indent="-233363"/>
            <a:r>
              <a:rPr lang="en-US" sz="2600" dirty="0"/>
              <a:t>DNA extraction with phenol/chloroform</a:t>
            </a:r>
          </a:p>
          <a:p>
            <a:pPr marL="233363" indent="-233363"/>
            <a:r>
              <a:rPr lang="en-US" sz="2600" dirty="0"/>
              <a:t>Restriction enzyme analysis</a:t>
            </a:r>
          </a:p>
          <a:p>
            <a:pPr marL="233363" indent="-233363"/>
            <a:r>
              <a:rPr lang="en-US" sz="2600" dirty="0"/>
              <a:t>Gel electrophoresis</a:t>
            </a:r>
          </a:p>
          <a:p>
            <a:pPr marL="233363" indent="-233363"/>
            <a:r>
              <a:rPr lang="en-US" sz="2600" dirty="0"/>
              <a:t>Southern Blots</a:t>
            </a:r>
          </a:p>
          <a:p>
            <a:pPr marL="690563" lvl="1" indent="-233363"/>
            <a:r>
              <a:rPr lang="en-US" sz="2600" dirty="0"/>
              <a:t>Radioactive probes</a:t>
            </a:r>
          </a:p>
        </p:txBody>
      </p:sp>
      <p:pic>
        <p:nvPicPr>
          <p:cNvPr id="37892" name="Picture 4" descr="footprint-gel-electrophoresis-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230880"/>
            <a:ext cx="192047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5" descr="H1114BTA2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320" y="3719970"/>
            <a:ext cx="2514600" cy="269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Lab_5_gel_19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762000"/>
            <a:ext cx="2286000" cy="2249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pink_D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3704730"/>
            <a:ext cx="1073031" cy="2578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93612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09800"/>
            <a:ext cx="7827264" cy="1371600"/>
          </a:xfrm>
        </p:spPr>
        <p:txBody>
          <a:bodyPr/>
          <a:lstStyle/>
          <a:p>
            <a:pPr algn="ctr"/>
            <a:r>
              <a:rPr lang="en-US" dirty="0" smtClean="0"/>
              <a:t>Will it Actually Make a Difference? </a:t>
            </a:r>
            <a:endParaRPr lang="en-US" dirty="0"/>
          </a:p>
        </p:txBody>
      </p:sp>
    </p:spTree>
    <p:extLst>
      <p:ext uri="{BB962C8B-B14F-4D97-AF65-F5344CB8AC3E}">
        <p14:creationId xmlns:p14="http://schemas.microsoft.com/office/powerpoint/2010/main" val="27105975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152400"/>
            <a:ext cx="7827264" cy="685800"/>
          </a:xfrm>
        </p:spPr>
        <p:txBody>
          <a:bodyPr/>
          <a:lstStyle/>
          <a:p>
            <a:r>
              <a:rPr lang="en-US" dirty="0" smtClean="0"/>
              <a:t>Molecular Multiplex Point/Counterpoint</a:t>
            </a:r>
            <a:endParaRPr lang="en-US" dirty="0"/>
          </a:p>
        </p:txBody>
      </p:sp>
      <p:sp>
        <p:nvSpPr>
          <p:cNvPr id="3" name="Text Placeholder 2"/>
          <p:cNvSpPr>
            <a:spLocks noGrp="1"/>
          </p:cNvSpPr>
          <p:nvPr>
            <p:ph idx="1"/>
          </p:nvPr>
        </p:nvSpPr>
        <p:spPr>
          <a:xfrm>
            <a:off x="658368" y="694035"/>
            <a:ext cx="7827264" cy="5517634"/>
          </a:xfrm>
        </p:spPr>
        <p:txBody>
          <a:bodyPr/>
          <a:lstStyle/>
          <a:p>
            <a:r>
              <a:rPr lang="en-US" sz="2600" dirty="0" smtClean="0"/>
              <a:t>Pros:</a:t>
            </a:r>
          </a:p>
          <a:p>
            <a:pPr lvl="1"/>
            <a:r>
              <a:rPr lang="en-US" sz="2600" dirty="0" err="1" smtClean="0"/>
              <a:t>Syndromic</a:t>
            </a:r>
            <a:r>
              <a:rPr lang="en-US" sz="2600" dirty="0" smtClean="0"/>
              <a:t> approach</a:t>
            </a:r>
            <a:r>
              <a:rPr lang="en-US" sz="2600" baseline="0" dirty="0" smtClean="0"/>
              <a:t> useful when diagnosis cannot be made based on symptoms</a:t>
            </a:r>
          </a:p>
          <a:p>
            <a:pPr lvl="1"/>
            <a:r>
              <a:rPr lang="en-US" sz="2600" baseline="0" dirty="0" smtClean="0"/>
              <a:t>Rapid time to result</a:t>
            </a:r>
          </a:p>
          <a:p>
            <a:pPr lvl="1"/>
            <a:r>
              <a:rPr lang="en-US" sz="2600" baseline="0" dirty="0" smtClean="0"/>
              <a:t>Must be a clear understanding of appropriate use and interpretation of test panel</a:t>
            </a:r>
          </a:p>
          <a:p>
            <a:r>
              <a:rPr lang="en-US" sz="2600" dirty="0" smtClean="0"/>
              <a:t>Cons: </a:t>
            </a:r>
          </a:p>
          <a:p>
            <a:pPr lvl="1"/>
            <a:r>
              <a:rPr lang="en-US" sz="2600" dirty="0" smtClean="0"/>
              <a:t>Panels not justified for rare pathogens, specific patient populations, or when clinical syndromes can be delineated</a:t>
            </a:r>
          </a:p>
          <a:p>
            <a:pPr lvl="1"/>
            <a:r>
              <a:rPr lang="en-US" sz="2600" dirty="0" smtClean="0"/>
              <a:t>Understand</a:t>
            </a:r>
            <a:r>
              <a:rPr lang="en-US" sz="2600" baseline="0" dirty="0" smtClean="0"/>
              <a:t> the performance characteristics of each analyte to appreciate the positive and negative predictive value of the test</a:t>
            </a:r>
          </a:p>
          <a:p>
            <a:pPr lvl="1"/>
            <a:endParaRPr lang="en-US" dirty="0" smtClean="0"/>
          </a:p>
          <a:p>
            <a:endParaRPr lang="en-US" dirty="0"/>
          </a:p>
        </p:txBody>
      </p:sp>
      <p:sp>
        <p:nvSpPr>
          <p:cNvPr id="4" name="Rectangle 3"/>
          <p:cNvSpPr/>
          <p:nvPr/>
        </p:nvSpPr>
        <p:spPr>
          <a:xfrm>
            <a:off x="1295400" y="6237069"/>
            <a:ext cx="6961632" cy="646331"/>
          </a:xfrm>
          <a:prstGeom prst="rect">
            <a:avLst/>
          </a:prstGeom>
        </p:spPr>
        <p:txBody>
          <a:bodyPr wrap="square">
            <a:spAutoFit/>
          </a:bodyPr>
          <a:lstStyle/>
          <a:p>
            <a:r>
              <a:rPr lang="en-US" dirty="0" err="1"/>
              <a:t>Schreckenberger</a:t>
            </a:r>
            <a:r>
              <a:rPr lang="en-US" dirty="0"/>
              <a:t> PC and </a:t>
            </a:r>
            <a:r>
              <a:rPr lang="en-US" dirty="0" err="1"/>
              <a:t>McAdam</a:t>
            </a:r>
            <a:r>
              <a:rPr lang="en-US" dirty="0"/>
              <a:t>, AJ. 2015. JCM 53:3110 - 3115 </a:t>
            </a:r>
          </a:p>
          <a:p>
            <a:endParaRPr lang="en-US" dirty="0"/>
          </a:p>
        </p:txBody>
      </p:sp>
    </p:spTree>
    <p:extLst>
      <p:ext uri="{BB962C8B-B14F-4D97-AF65-F5344CB8AC3E}">
        <p14:creationId xmlns:p14="http://schemas.microsoft.com/office/powerpoint/2010/main" val="3261361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a:t>
            </a:r>
            <a:r>
              <a:rPr lang="en-US" baseline="0" dirty="0" smtClean="0"/>
              <a:t> Studies – CMR Meta-Analysis</a:t>
            </a:r>
            <a:r>
              <a:rPr lang="en-US" dirty="0" smtClean="0"/>
              <a:t> 1990-2011</a:t>
            </a:r>
            <a:endParaRPr lang="en-US" dirty="0"/>
          </a:p>
        </p:txBody>
      </p:sp>
      <p:sp>
        <p:nvSpPr>
          <p:cNvPr id="3" name="Content Placeholder 2"/>
          <p:cNvSpPr>
            <a:spLocks noGrp="1"/>
          </p:cNvSpPr>
          <p:nvPr>
            <p:ph idx="1"/>
          </p:nvPr>
        </p:nvSpPr>
        <p:spPr>
          <a:xfrm>
            <a:off x="533400" y="1371600"/>
            <a:ext cx="8305800" cy="4800600"/>
          </a:xfrm>
        </p:spPr>
        <p:txBody>
          <a:bodyPr/>
          <a:lstStyle/>
          <a:p>
            <a:pPr marL="228600" marR="0" indent="-228600" algn="l" defTabSz="914400" rtl="0" eaLnBrk="1" fontAlgn="auto" latinLnBrk="0" hangingPunct="1">
              <a:lnSpc>
                <a:spcPct val="90000"/>
              </a:lnSpc>
              <a:spcBef>
                <a:spcPts val="1500"/>
              </a:spcBef>
              <a:spcAft>
                <a:spcPts val="0"/>
              </a:spcAft>
              <a:buClr>
                <a:schemeClr val="tx2"/>
              </a:buClr>
              <a:buSzTx/>
              <a:buFont typeface="Arial" pitchFamily="34" charset="0"/>
              <a:buChar char="•"/>
              <a:tabLst/>
              <a:defRPr/>
            </a:pPr>
            <a:r>
              <a:rPr lang="en-US" sz="2000" dirty="0"/>
              <a:t>E</a:t>
            </a:r>
            <a:r>
              <a:rPr lang="en-US" sz="2000" kern="1200" dirty="0" smtClean="0">
                <a:solidFill>
                  <a:schemeClr val="tx1"/>
                </a:solidFill>
                <a:effectLst/>
              </a:rPr>
              <a:t>valuate the evidence for the effectiveness of three rapid diagnostic practices in decreasing the time to targeted therapy for hospitalized patients with BSI</a:t>
            </a:r>
          </a:p>
          <a:p>
            <a:pPr lvl="1" indent="-228600">
              <a:spcBef>
                <a:spcPts val="1500"/>
              </a:spcBef>
              <a:buClr>
                <a:schemeClr val="tx2"/>
              </a:buClr>
            </a:pPr>
            <a:r>
              <a:rPr lang="en-US" sz="2000" dirty="0" smtClean="0"/>
              <a:t>Rapid molecular techniques (PCR, PNA-FISH) with rapid direct communication of result to provider</a:t>
            </a:r>
          </a:p>
          <a:p>
            <a:pPr lvl="1" indent="-228600">
              <a:spcBef>
                <a:spcPts val="1500"/>
              </a:spcBef>
              <a:buClr>
                <a:schemeClr val="tx2"/>
              </a:buClr>
            </a:pPr>
            <a:r>
              <a:rPr lang="en-US" sz="2000" dirty="0" smtClean="0"/>
              <a:t>Rapid molecular techniques without rapid direct communication of result to provider</a:t>
            </a:r>
          </a:p>
          <a:p>
            <a:pPr lvl="1" indent="-228600">
              <a:spcBef>
                <a:spcPts val="1500"/>
              </a:spcBef>
              <a:buClr>
                <a:schemeClr val="tx2"/>
              </a:buClr>
            </a:pPr>
            <a:r>
              <a:rPr lang="en-US" sz="2000" dirty="0" smtClean="0"/>
              <a:t>Rapid phenotypic </a:t>
            </a:r>
            <a:r>
              <a:rPr lang="en-US" sz="2000" dirty="0"/>
              <a:t>techniques with rapid direct communication of result to </a:t>
            </a:r>
            <a:r>
              <a:rPr lang="en-US" sz="2000" dirty="0" smtClean="0"/>
              <a:t>provider</a:t>
            </a:r>
          </a:p>
          <a:p>
            <a:r>
              <a:rPr lang="en-US" sz="2000" dirty="0" smtClean="0"/>
              <a:t>Any </a:t>
            </a:r>
            <a:r>
              <a:rPr lang="en-US" sz="2000" dirty="0"/>
              <a:t>of the three practices may be more </a:t>
            </a:r>
            <a:r>
              <a:rPr lang="en-US" sz="2000" dirty="0" smtClean="0"/>
              <a:t>effective </a:t>
            </a:r>
            <a:r>
              <a:rPr lang="en-US" sz="2000" dirty="0"/>
              <a:t>at increasing timeliness to targeted therapy than routine microbiology techniques </a:t>
            </a:r>
            <a:endParaRPr lang="en-US" sz="2000" dirty="0" smtClean="0"/>
          </a:p>
          <a:p>
            <a:pPr lvl="1"/>
            <a:r>
              <a:rPr lang="en-US" sz="2000" dirty="0" smtClean="0"/>
              <a:t>The overall strength of recommendations are “suggestive”</a:t>
            </a:r>
          </a:p>
          <a:p>
            <a:r>
              <a:rPr lang="en-US" sz="2000" dirty="0" smtClean="0">
                <a:solidFill>
                  <a:srgbClr val="FFFF00"/>
                </a:solidFill>
              </a:rPr>
              <a:t>Outcome</a:t>
            </a:r>
            <a:r>
              <a:rPr lang="en-US" sz="2000" baseline="0" dirty="0" smtClean="0">
                <a:solidFill>
                  <a:srgbClr val="FFFF00"/>
                </a:solidFill>
              </a:rPr>
              <a:t> studies are hard to do</a:t>
            </a:r>
            <a:r>
              <a:rPr lang="en-US" sz="2000" dirty="0" smtClean="0">
                <a:solidFill>
                  <a:srgbClr val="FFFF00"/>
                </a:solidFill>
              </a:rPr>
              <a:t> </a:t>
            </a:r>
            <a:r>
              <a:rPr lang="en-US" sz="2000" dirty="0" smtClean="0"/>
              <a:t>– need a systematic approach</a:t>
            </a:r>
            <a:endParaRPr lang="en-US" sz="2000" dirty="0"/>
          </a:p>
          <a:p>
            <a:endParaRPr lang="en-US" sz="2000" dirty="0"/>
          </a:p>
        </p:txBody>
      </p:sp>
      <p:sp>
        <p:nvSpPr>
          <p:cNvPr id="4" name="TextBox 3"/>
          <p:cNvSpPr txBox="1"/>
          <p:nvPr/>
        </p:nvSpPr>
        <p:spPr>
          <a:xfrm>
            <a:off x="1828800" y="6400800"/>
            <a:ext cx="4173065" cy="369332"/>
          </a:xfrm>
          <a:prstGeom prst="rect">
            <a:avLst/>
          </a:prstGeom>
          <a:noFill/>
        </p:spPr>
        <p:txBody>
          <a:bodyPr wrap="none" rtlCol="0">
            <a:spAutoFit/>
          </a:bodyPr>
          <a:lstStyle/>
          <a:p>
            <a:r>
              <a:rPr lang="en-US" dirty="0" err="1" smtClean="0"/>
              <a:t>Buelher</a:t>
            </a:r>
            <a:r>
              <a:rPr lang="en-US" dirty="0" smtClean="0"/>
              <a:t>, SS et al. 2016. CMR. 29:1-45.</a:t>
            </a:r>
            <a:endParaRPr lang="en-US" dirty="0"/>
          </a:p>
        </p:txBody>
      </p:sp>
    </p:spTree>
    <p:extLst>
      <p:ext uri="{BB962C8B-B14F-4D97-AF65-F5344CB8AC3E}">
        <p14:creationId xmlns:p14="http://schemas.microsoft.com/office/powerpoint/2010/main" val="22315136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066800"/>
          </a:xfrm>
        </p:spPr>
        <p:txBody>
          <a:bodyPr/>
          <a:lstStyle/>
          <a:p>
            <a:r>
              <a:rPr lang="en-US" sz="3600" dirty="0" smtClean="0"/>
              <a:t>Summary</a:t>
            </a:r>
            <a:endParaRPr lang="en-US" sz="3600" dirty="0"/>
          </a:p>
        </p:txBody>
      </p:sp>
      <p:sp>
        <p:nvSpPr>
          <p:cNvPr id="3" name="Content Placeholder 2"/>
          <p:cNvSpPr>
            <a:spLocks noGrp="1"/>
          </p:cNvSpPr>
          <p:nvPr>
            <p:ph idx="1"/>
          </p:nvPr>
        </p:nvSpPr>
        <p:spPr>
          <a:xfrm>
            <a:off x="342900" y="1066800"/>
            <a:ext cx="8458200" cy="5257800"/>
          </a:xfrm>
        </p:spPr>
        <p:txBody>
          <a:bodyPr/>
          <a:lstStyle/>
          <a:p>
            <a:r>
              <a:rPr lang="en-US" sz="2600" dirty="0" smtClean="0"/>
              <a:t>We want better, faster</a:t>
            </a:r>
            <a:r>
              <a:rPr lang="en-US" sz="2600" baseline="0" dirty="0" smtClean="0"/>
              <a:t> and “free”</a:t>
            </a:r>
          </a:p>
          <a:p>
            <a:r>
              <a:rPr lang="en-US" sz="2600" baseline="0" dirty="0" smtClean="0"/>
              <a:t>MALDI-TOF</a:t>
            </a:r>
          </a:p>
          <a:p>
            <a:pPr lvl="1"/>
            <a:r>
              <a:rPr lang="en-US" sz="2600" dirty="0" smtClean="0"/>
              <a:t>Highly</a:t>
            </a:r>
            <a:r>
              <a:rPr lang="en-US" sz="2600" baseline="0" dirty="0" smtClean="0"/>
              <a:t> accurate and very fast</a:t>
            </a:r>
          </a:p>
          <a:p>
            <a:pPr lvl="1"/>
            <a:r>
              <a:rPr lang="en-US" sz="2600" baseline="0" dirty="0" smtClean="0"/>
              <a:t>Initially expensive, lower downstream costs</a:t>
            </a:r>
          </a:p>
          <a:p>
            <a:pPr lvl="1"/>
            <a:r>
              <a:rPr lang="en-US" sz="2600" dirty="0" smtClean="0"/>
              <a:t>FDA-approved</a:t>
            </a:r>
          </a:p>
          <a:p>
            <a:pPr lvl="1"/>
            <a:r>
              <a:rPr lang="en-US" sz="2600" dirty="0" smtClean="0"/>
              <a:t>Greatest exposure in laboratories</a:t>
            </a:r>
          </a:p>
          <a:p>
            <a:r>
              <a:rPr lang="en-US" sz="2600" dirty="0" smtClean="0"/>
              <a:t>Sequencing</a:t>
            </a:r>
          </a:p>
          <a:p>
            <a:pPr lvl="1"/>
            <a:r>
              <a:rPr lang="en-US" sz="2600" dirty="0" smtClean="0"/>
              <a:t>16S still gold standard</a:t>
            </a:r>
          </a:p>
          <a:p>
            <a:pPr lvl="1"/>
            <a:r>
              <a:rPr lang="en-US" sz="2600" dirty="0" smtClean="0"/>
              <a:t>NGS high throughput</a:t>
            </a:r>
          </a:p>
          <a:p>
            <a:pPr lvl="2"/>
            <a:r>
              <a:rPr lang="en-US" sz="2600" dirty="0" smtClean="0"/>
              <a:t>Microbiome analysis</a:t>
            </a:r>
          </a:p>
          <a:p>
            <a:pPr lvl="1"/>
            <a:r>
              <a:rPr lang="en-US" sz="2600" dirty="0" smtClean="0"/>
              <a:t>No FDA-approved applications in microbiology (yet)</a:t>
            </a:r>
            <a:endParaRPr lang="en-US" sz="2600" dirty="0"/>
          </a:p>
        </p:txBody>
      </p:sp>
    </p:spTree>
    <p:extLst>
      <p:ext uri="{BB962C8B-B14F-4D97-AF65-F5344CB8AC3E}">
        <p14:creationId xmlns:p14="http://schemas.microsoft.com/office/powerpoint/2010/main" val="266387972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066800"/>
          </a:xfrm>
        </p:spPr>
        <p:txBody>
          <a:bodyPr/>
          <a:lstStyle/>
          <a:p>
            <a:r>
              <a:rPr lang="en-US" sz="3600" dirty="0" smtClean="0"/>
              <a:t>Summary</a:t>
            </a:r>
            <a:endParaRPr lang="en-US" sz="3600" dirty="0"/>
          </a:p>
        </p:txBody>
      </p:sp>
      <p:sp>
        <p:nvSpPr>
          <p:cNvPr id="3" name="Content Placeholder 2"/>
          <p:cNvSpPr>
            <a:spLocks noGrp="1"/>
          </p:cNvSpPr>
          <p:nvPr>
            <p:ph idx="1"/>
          </p:nvPr>
        </p:nvSpPr>
        <p:spPr>
          <a:xfrm>
            <a:off x="685800" y="1219200"/>
            <a:ext cx="7827264" cy="4800600"/>
          </a:xfrm>
        </p:spPr>
        <p:txBody>
          <a:bodyPr/>
          <a:lstStyle/>
          <a:p>
            <a:r>
              <a:rPr lang="en-US" dirty="0" smtClean="0"/>
              <a:t>Molecular multiplex panels for </a:t>
            </a:r>
            <a:r>
              <a:rPr lang="en-US" dirty="0" err="1" smtClean="0"/>
              <a:t>syndromic</a:t>
            </a:r>
            <a:r>
              <a:rPr lang="en-US" dirty="0" smtClean="0"/>
              <a:t> testing</a:t>
            </a:r>
          </a:p>
          <a:p>
            <a:pPr lvl="1"/>
            <a:r>
              <a:rPr lang="en-US" dirty="0" smtClean="0"/>
              <a:t>Blood cultures, respiratory,</a:t>
            </a:r>
            <a:r>
              <a:rPr lang="en-US" baseline="0" dirty="0" smtClean="0"/>
              <a:t> GI, meningitis</a:t>
            </a:r>
            <a:r>
              <a:rPr lang="is-IS" baseline="0" dirty="0" smtClean="0"/>
              <a:t>…</a:t>
            </a:r>
          </a:p>
          <a:p>
            <a:pPr lvl="1"/>
            <a:r>
              <a:rPr lang="is-IS" dirty="0" smtClean="0"/>
              <a:t>Expensive (but getting better)</a:t>
            </a:r>
          </a:p>
          <a:p>
            <a:pPr lvl="1"/>
            <a:r>
              <a:rPr lang="is-IS" dirty="0" smtClean="0"/>
              <a:t>Easy to do (but be careful)</a:t>
            </a:r>
          </a:p>
          <a:p>
            <a:r>
              <a:rPr lang="is-IS" dirty="0" smtClean="0"/>
              <a:t>Esoteric methods for ID and AST</a:t>
            </a:r>
          </a:p>
          <a:p>
            <a:pPr lvl="1"/>
            <a:r>
              <a:rPr lang="en-US" sz="2800" kern="1200" dirty="0" smtClean="0">
                <a:solidFill>
                  <a:schemeClr val="tx1"/>
                </a:solidFill>
                <a:effectLst/>
                <a:latin typeface="+mn-lt"/>
                <a:ea typeface="+mn-ea"/>
                <a:cs typeface="+mn-cs"/>
              </a:rPr>
              <a:t>Magnetic resonance </a:t>
            </a:r>
            <a:r>
              <a:rPr lang="en-US" sz="2800" kern="1200" dirty="0" err="1" smtClean="0">
                <a:solidFill>
                  <a:schemeClr val="tx1"/>
                </a:solidFill>
                <a:effectLst/>
                <a:latin typeface="+mn-lt"/>
                <a:ea typeface="+mn-ea"/>
                <a:cs typeface="+mn-cs"/>
              </a:rPr>
              <a:t>relaxometry</a:t>
            </a:r>
            <a:r>
              <a:rPr lang="en-US" dirty="0"/>
              <a:t> </a:t>
            </a:r>
            <a:r>
              <a:rPr lang="en-US" dirty="0" smtClean="0"/>
              <a:t>              (T2 </a:t>
            </a:r>
            <a:r>
              <a:rPr lang="en-US" dirty="0" err="1" smtClean="0"/>
              <a:t>Biosystems</a:t>
            </a:r>
            <a:r>
              <a:rPr lang="en-US" dirty="0" smtClean="0"/>
              <a:t>)</a:t>
            </a:r>
          </a:p>
          <a:p>
            <a:pPr lvl="1"/>
            <a:r>
              <a:rPr lang="en-US" dirty="0" smtClean="0"/>
              <a:t>Molecular ID and time-lapse imaging (Accelerate)</a:t>
            </a:r>
          </a:p>
          <a:p>
            <a:pPr lvl="1"/>
            <a:endParaRPr lang="is-IS" dirty="0" smtClean="0"/>
          </a:p>
          <a:p>
            <a:pPr lvl="1"/>
            <a:endParaRPr lang="en-US" dirty="0"/>
          </a:p>
        </p:txBody>
      </p:sp>
    </p:spTree>
    <p:extLst>
      <p:ext uri="{BB962C8B-B14F-4D97-AF65-F5344CB8AC3E}">
        <p14:creationId xmlns:p14="http://schemas.microsoft.com/office/powerpoint/2010/main" val="31463871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508" y="200247"/>
            <a:ext cx="7827264" cy="1066800"/>
          </a:xfrm>
        </p:spPr>
        <p:txBody>
          <a:bodyPr/>
          <a:lstStyle/>
          <a:p>
            <a:r>
              <a:rPr lang="en-US" sz="3600" dirty="0" smtClean="0"/>
              <a:t>Summary</a:t>
            </a:r>
            <a:endParaRPr lang="en-US" sz="3600" dirty="0"/>
          </a:p>
        </p:txBody>
      </p:sp>
      <p:sp>
        <p:nvSpPr>
          <p:cNvPr id="3" name="Content Placeholder 2"/>
          <p:cNvSpPr>
            <a:spLocks noGrp="1"/>
          </p:cNvSpPr>
          <p:nvPr>
            <p:ph idx="1"/>
          </p:nvPr>
        </p:nvSpPr>
        <p:spPr>
          <a:xfrm>
            <a:off x="658368" y="1295400"/>
            <a:ext cx="7827264" cy="4800600"/>
          </a:xfrm>
        </p:spPr>
        <p:txBody>
          <a:bodyPr/>
          <a:lstStyle/>
          <a:p>
            <a:r>
              <a:rPr lang="en-US" dirty="0" smtClean="0"/>
              <a:t>Reimbursement (CMS) is available for new methods</a:t>
            </a:r>
          </a:p>
          <a:p>
            <a:pPr lvl="1"/>
            <a:r>
              <a:rPr lang="en-US" dirty="0" smtClean="0"/>
              <a:t>Specific CPT codes for testing</a:t>
            </a:r>
            <a:endParaRPr lang="en-US" baseline="0" dirty="0" smtClean="0"/>
          </a:p>
          <a:p>
            <a:r>
              <a:rPr lang="en-US" dirty="0" smtClean="0"/>
              <a:t>Outcome studies</a:t>
            </a:r>
          </a:p>
          <a:p>
            <a:pPr lvl="1"/>
            <a:r>
              <a:rPr lang="en-US" dirty="0" smtClean="0"/>
              <a:t>Need to be systematic</a:t>
            </a:r>
          </a:p>
          <a:p>
            <a:pPr lvl="1"/>
            <a:r>
              <a:rPr lang="en-US" baseline="0" dirty="0" smtClean="0"/>
              <a:t>“Suggest” rapid testing + rapid communication will improve patient outcomes</a:t>
            </a:r>
          </a:p>
          <a:p>
            <a:pPr lvl="1"/>
            <a:endParaRPr lang="en-US" dirty="0"/>
          </a:p>
        </p:txBody>
      </p:sp>
    </p:spTree>
    <p:extLst>
      <p:ext uri="{BB962C8B-B14F-4D97-AF65-F5344CB8AC3E}">
        <p14:creationId xmlns:p14="http://schemas.microsoft.com/office/powerpoint/2010/main" val="20146130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0" y="1941850"/>
            <a:ext cx="7827264" cy="762000"/>
          </a:xfrm>
        </p:spPr>
        <p:txBody>
          <a:bodyPr/>
          <a:lstStyle/>
          <a:p>
            <a:pPr algn="ctr"/>
            <a:r>
              <a:rPr lang="en-US" sz="4000" dirty="0" smtClean="0"/>
              <a:t>Thank you for your attention!</a:t>
            </a:r>
            <a:endParaRPr lang="en-US" sz="4000" dirty="0"/>
          </a:p>
        </p:txBody>
      </p:sp>
      <p:sp>
        <p:nvSpPr>
          <p:cNvPr id="2" name="TextBox 1"/>
          <p:cNvSpPr txBox="1"/>
          <p:nvPr/>
        </p:nvSpPr>
        <p:spPr>
          <a:xfrm>
            <a:off x="838200" y="3237131"/>
            <a:ext cx="7467600" cy="954107"/>
          </a:xfrm>
          <a:prstGeom prst="rect">
            <a:avLst/>
          </a:prstGeom>
          <a:noFill/>
        </p:spPr>
        <p:txBody>
          <a:bodyPr wrap="square" rtlCol="0">
            <a:spAutoFit/>
          </a:bodyPr>
          <a:lstStyle/>
          <a:p>
            <a:pPr algn="ctr"/>
            <a:r>
              <a:rPr lang="en-US" sz="2800" dirty="0" smtClean="0"/>
              <a:t>All of today’s participants will receive a free next-generation sequencing platform</a:t>
            </a:r>
            <a:endParaRPr lang="en-US" sz="2800" dirty="0"/>
          </a:p>
        </p:txBody>
      </p:sp>
      <p:sp>
        <p:nvSpPr>
          <p:cNvPr id="3" name="TextBox 2"/>
          <p:cNvSpPr txBox="1"/>
          <p:nvPr/>
        </p:nvSpPr>
        <p:spPr>
          <a:xfrm>
            <a:off x="3472543" y="5257800"/>
            <a:ext cx="2234907" cy="584775"/>
          </a:xfrm>
          <a:prstGeom prst="rect">
            <a:avLst/>
          </a:prstGeom>
          <a:noFill/>
        </p:spPr>
        <p:txBody>
          <a:bodyPr wrap="none" rtlCol="0">
            <a:spAutoFit/>
          </a:bodyPr>
          <a:lstStyle/>
          <a:p>
            <a:r>
              <a:rPr lang="en-US" sz="3200" dirty="0" smtClean="0"/>
              <a:t>April Fools!</a:t>
            </a:r>
            <a:endParaRPr lang="en-US" sz="3200" dirty="0"/>
          </a:p>
        </p:txBody>
      </p:sp>
    </p:spTree>
    <p:extLst>
      <p:ext uri="{BB962C8B-B14F-4D97-AF65-F5344CB8AC3E}">
        <p14:creationId xmlns:p14="http://schemas.microsoft.com/office/powerpoint/2010/main" val="392497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101" y="778300"/>
            <a:ext cx="7886700" cy="755522"/>
          </a:xfrm>
        </p:spPr>
        <p:txBody>
          <a:bodyPr/>
          <a:lstStyle/>
          <a:p>
            <a:r>
              <a:rPr lang="en-US" dirty="0" smtClean="0"/>
              <a:t>“History”</a:t>
            </a:r>
            <a:r>
              <a:rPr lang="en-US" baseline="0" dirty="0" smtClean="0"/>
              <a:t> of Molecular Automation</a:t>
            </a:r>
            <a:endParaRPr lang="en-US" dirty="0"/>
          </a:p>
        </p:txBody>
      </p:sp>
      <p:sp>
        <p:nvSpPr>
          <p:cNvPr id="3" name="Content Placeholder 2"/>
          <p:cNvSpPr>
            <a:spLocks noGrp="1"/>
          </p:cNvSpPr>
          <p:nvPr>
            <p:ph idx="1"/>
          </p:nvPr>
        </p:nvSpPr>
        <p:spPr>
          <a:xfrm>
            <a:off x="287873" y="1588972"/>
            <a:ext cx="7886700" cy="3263504"/>
          </a:xfrm>
        </p:spPr>
        <p:txBody>
          <a:bodyPr/>
          <a:lstStyle/>
          <a:p>
            <a:r>
              <a:rPr lang="en-US" dirty="0" smtClean="0"/>
              <a:t>Nucleic Acid Extractors</a:t>
            </a:r>
          </a:p>
          <a:p>
            <a:pPr lvl="1"/>
            <a:r>
              <a:rPr lang="en-US" dirty="0" smtClean="0"/>
              <a:t>Consistent, reproducible extraction</a:t>
            </a:r>
          </a:p>
          <a:p>
            <a:r>
              <a:rPr lang="en-US" dirty="0" smtClean="0"/>
              <a:t>Real-Time</a:t>
            </a:r>
            <a:r>
              <a:rPr lang="en-US" baseline="0" dirty="0" smtClean="0"/>
              <a:t> PCR</a:t>
            </a:r>
          </a:p>
          <a:p>
            <a:r>
              <a:rPr lang="en-US" baseline="0" dirty="0" smtClean="0"/>
              <a:t>“Load and walkaway” systems</a:t>
            </a:r>
          </a:p>
          <a:p>
            <a:pPr lvl="1"/>
            <a:r>
              <a:rPr lang="en-US" dirty="0" smtClean="0"/>
              <a:t>Cepheid</a:t>
            </a:r>
            <a:r>
              <a:rPr lang="en-US" baseline="0" dirty="0" smtClean="0"/>
              <a:t> </a:t>
            </a:r>
            <a:r>
              <a:rPr lang="en-US" baseline="0" dirty="0" err="1" smtClean="0"/>
              <a:t>GeneExpert</a:t>
            </a:r>
            <a:endParaRPr lang="en-US" baseline="0" dirty="0" smtClean="0"/>
          </a:p>
          <a:p>
            <a:pPr lvl="1"/>
            <a:endParaRPr lang="en-US" dirty="0"/>
          </a:p>
        </p:txBody>
      </p:sp>
      <p:pic>
        <p:nvPicPr>
          <p:cNvPr id="4" name="Picture 4" descr="EasyMA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153" y="838200"/>
            <a:ext cx="1568921" cy="1391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7391400" y="2524501"/>
            <a:ext cx="1548380" cy="1246823"/>
          </a:xfrm>
          <a:prstGeom prst="rect">
            <a:avLst/>
          </a:prstGeom>
        </p:spPr>
      </p:pic>
      <p:pic>
        <p:nvPicPr>
          <p:cNvPr id="9" name="Picture 4" descr="pcr-quantitative"/>
          <p:cNvPicPr>
            <a:picLocks noChangeAspect="1" noChangeArrowheads="1"/>
          </p:cNvPicPr>
          <p:nvPr/>
        </p:nvPicPr>
        <p:blipFill>
          <a:blip r:embed="rId5">
            <a:alphaModFix/>
            <a:extLst>
              <a:ext uri="{28A0092B-C50C-407E-A947-70E740481C1C}">
                <a14:useLocalDpi xmlns:a14="http://schemas.microsoft.com/office/drawing/2010/main" val="0"/>
              </a:ext>
            </a:extLst>
          </a:blip>
          <a:srcRect/>
          <a:stretch>
            <a:fillRect/>
          </a:stretch>
        </p:blipFill>
        <p:spPr bwMode="auto">
          <a:xfrm>
            <a:off x="7278512" y="4532151"/>
            <a:ext cx="1170204" cy="1898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a:stretch>
            <a:fillRect/>
          </a:stretch>
        </p:blipFill>
        <p:spPr>
          <a:xfrm>
            <a:off x="1600200" y="4852476"/>
            <a:ext cx="2631023" cy="1577885"/>
          </a:xfrm>
          <a:prstGeom prst="rect">
            <a:avLst/>
          </a:prstGeom>
        </p:spPr>
      </p:pic>
      <p:pic>
        <p:nvPicPr>
          <p:cNvPr id="12" name="Picture 11"/>
          <p:cNvPicPr>
            <a:picLocks noChangeAspect="1"/>
          </p:cNvPicPr>
          <p:nvPr/>
        </p:nvPicPr>
        <p:blipFill>
          <a:blip r:embed="rId7"/>
          <a:srcRect b="15227"/>
          <a:stretch>
            <a:fillRect/>
          </a:stretch>
        </p:blipFill>
        <p:spPr>
          <a:xfrm>
            <a:off x="5943600" y="3036378"/>
            <a:ext cx="938992" cy="1377669"/>
          </a:xfrm>
          <a:prstGeom prst="rect">
            <a:avLst/>
          </a:prstGeom>
        </p:spPr>
      </p:pic>
      <p:pic>
        <p:nvPicPr>
          <p:cNvPr id="13" name="Picture 12"/>
          <p:cNvPicPr>
            <a:picLocks noChangeAspect="1"/>
          </p:cNvPicPr>
          <p:nvPr/>
        </p:nvPicPr>
        <p:blipFill rotWithShape="1">
          <a:blip r:embed="rId8"/>
          <a:srcRect l="26808" r="26594"/>
          <a:stretch/>
        </p:blipFill>
        <p:spPr>
          <a:xfrm>
            <a:off x="5142427" y="4796909"/>
            <a:ext cx="1188720" cy="1689021"/>
          </a:xfrm>
          <a:prstGeom prst="rect">
            <a:avLst/>
          </a:prstGeom>
        </p:spPr>
      </p:pic>
    </p:spTree>
    <p:extLst>
      <p:ext uri="{BB962C8B-B14F-4D97-AF65-F5344CB8AC3E}">
        <p14:creationId xmlns:p14="http://schemas.microsoft.com/office/powerpoint/2010/main" val="1354079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368" y="0"/>
            <a:ext cx="7827264" cy="1143000"/>
          </a:xfrm>
        </p:spPr>
        <p:txBody>
          <a:bodyPr/>
          <a:lstStyle/>
          <a:p>
            <a:r>
              <a:rPr lang="en-US" sz="3600" dirty="0" smtClean="0"/>
              <a:t>How</a:t>
            </a:r>
            <a:r>
              <a:rPr lang="en-US" sz="3600" baseline="0" dirty="0" smtClean="0"/>
              <a:t> to Increase Throughput</a:t>
            </a:r>
            <a:endParaRPr lang="en-US" sz="3600" dirty="0"/>
          </a:p>
        </p:txBody>
      </p:sp>
      <p:pic>
        <p:nvPicPr>
          <p:cNvPr id="6" name="Picture 5"/>
          <p:cNvPicPr>
            <a:picLocks noChangeAspect="1"/>
          </p:cNvPicPr>
          <p:nvPr/>
        </p:nvPicPr>
        <p:blipFill>
          <a:blip r:embed="rId3"/>
          <a:srcRect b="12414"/>
          <a:stretch>
            <a:fillRect/>
          </a:stretch>
        </p:blipFill>
        <p:spPr>
          <a:xfrm>
            <a:off x="3657600" y="1922488"/>
            <a:ext cx="1509736" cy="2185044"/>
          </a:xfrm>
          <a:prstGeom prst="rect">
            <a:avLst/>
          </a:prstGeom>
        </p:spPr>
      </p:pic>
      <p:pic>
        <p:nvPicPr>
          <p:cNvPr id="8" name="Picture 7"/>
          <p:cNvPicPr>
            <a:picLocks noChangeAspect="1"/>
          </p:cNvPicPr>
          <p:nvPr/>
        </p:nvPicPr>
        <p:blipFill>
          <a:blip r:embed="rId4"/>
          <a:stretch>
            <a:fillRect/>
          </a:stretch>
        </p:blipFill>
        <p:spPr>
          <a:xfrm>
            <a:off x="367466" y="2027755"/>
            <a:ext cx="2702764" cy="1895969"/>
          </a:xfrm>
          <a:prstGeom prst="rect">
            <a:avLst/>
          </a:prstGeom>
        </p:spPr>
      </p:pic>
      <p:pic>
        <p:nvPicPr>
          <p:cNvPr id="9" name="Picture 8"/>
          <p:cNvPicPr>
            <a:picLocks noChangeAspect="1"/>
          </p:cNvPicPr>
          <p:nvPr/>
        </p:nvPicPr>
        <p:blipFill rotWithShape="1">
          <a:blip r:embed="rId5"/>
          <a:srcRect l="9680" r="12559" b="35448"/>
          <a:stretch/>
        </p:blipFill>
        <p:spPr>
          <a:xfrm>
            <a:off x="3632200" y="4292237"/>
            <a:ext cx="1535136" cy="1478279"/>
          </a:xfrm>
          <a:prstGeom prst="rect">
            <a:avLst/>
          </a:prstGeom>
        </p:spPr>
      </p:pic>
      <p:pic>
        <p:nvPicPr>
          <p:cNvPr id="11" name="Picture 10"/>
          <p:cNvPicPr>
            <a:picLocks noChangeAspect="1"/>
          </p:cNvPicPr>
          <p:nvPr/>
        </p:nvPicPr>
        <p:blipFill rotWithShape="1">
          <a:blip r:embed="rId6"/>
          <a:srcRect l="15100" t="1947" r="384" b="6587"/>
          <a:stretch/>
        </p:blipFill>
        <p:spPr>
          <a:xfrm>
            <a:off x="636270" y="4259580"/>
            <a:ext cx="2011680" cy="1463040"/>
          </a:xfrm>
          <a:prstGeom prst="rect">
            <a:avLst/>
          </a:prstGeom>
        </p:spPr>
      </p:pic>
      <p:pic>
        <p:nvPicPr>
          <p:cNvPr id="16" name="Picture 15"/>
          <p:cNvPicPr>
            <a:picLocks noChangeAspect="1"/>
          </p:cNvPicPr>
          <p:nvPr/>
        </p:nvPicPr>
        <p:blipFill>
          <a:blip r:embed="rId7"/>
          <a:stretch>
            <a:fillRect/>
          </a:stretch>
        </p:blipFill>
        <p:spPr>
          <a:xfrm>
            <a:off x="5562600" y="1600200"/>
            <a:ext cx="3203070" cy="3200400"/>
          </a:xfrm>
          <a:prstGeom prst="rect">
            <a:avLst/>
          </a:prstGeom>
        </p:spPr>
      </p:pic>
      <p:sp>
        <p:nvSpPr>
          <p:cNvPr id="3" name="TextBox 2"/>
          <p:cNvSpPr txBox="1"/>
          <p:nvPr/>
        </p:nvSpPr>
        <p:spPr>
          <a:xfrm>
            <a:off x="762000" y="6096000"/>
            <a:ext cx="2222083" cy="461665"/>
          </a:xfrm>
          <a:prstGeom prst="rect">
            <a:avLst/>
          </a:prstGeom>
          <a:noFill/>
        </p:spPr>
        <p:txBody>
          <a:bodyPr wrap="none" rtlCol="0">
            <a:spAutoFit/>
          </a:bodyPr>
          <a:lstStyle/>
          <a:p>
            <a:r>
              <a:rPr lang="en-US" sz="2400" dirty="0" smtClean="0"/>
              <a:t>More reactions</a:t>
            </a:r>
            <a:endParaRPr lang="en-US" sz="2400" dirty="0"/>
          </a:p>
        </p:txBody>
      </p:sp>
      <p:sp>
        <p:nvSpPr>
          <p:cNvPr id="4" name="TextBox 3"/>
          <p:cNvSpPr txBox="1"/>
          <p:nvPr/>
        </p:nvSpPr>
        <p:spPr>
          <a:xfrm>
            <a:off x="3581400" y="6172200"/>
            <a:ext cx="1861407" cy="461665"/>
          </a:xfrm>
          <a:prstGeom prst="rect">
            <a:avLst/>
          </a:prstGeom>
          <a:noFill/>
        </p:spPr>
        <p:txBody>
          <a:bodyPr wrap="none" rtlCol="0">
            <a:spAutoFit/>
          </a:bodyPr>
          <a:lstStyle/>
          <a:p>
            <a:r>
              <a:rPr lang="en-US" sz="2400" dirty="0" smtClean="0"/>
              <a:t>Fewer steps</a:t>
            </a:r>
            <a:endParaRPr lang="en-US" sz="2400" dirty="0"/>
          </a:p>
        </p:txBody>
      </p:sp>
      <p:sp>
        <p:nvSpPr>
          <p:cNvPr id="5" name="TextBox 4"/>
          <p:cNvSpPr txBox="1"/>
          <p:nvPr/>
        </p:nvSpPr>
        <p:spPr>
          <a:xfrm>
            <a:off x="5943600" y="5158264"/>
            <a:ext cx="2715808" cy="461665"/>
          </a:xfrm>
          <a:prstGeom prst="rect">
            <a:avLst/>
          </a:prstGeom>
          <a:noFill/>
        </p:spPr>
        <p:txBody>
          <a:bodyPr wrap="none" rtlCol="0">
            <a:spAutoFit/>
          </a:bodyPr>
          <a:lstStyle/>
          <a:p>
            <a:r>
              <a:rPr lang="en-US" sz="2400" dirty="0" smtClean="0"/>
              <a:t>More, more, more!</a:t>
            </a:r>
            <a:endParaRPr lang="en-US" sz="2400" dirty="0"/>
          </a:p>
        </p:txBody>
      </p:sp>
    </p:spTree>
    <p:extLst>
      <p:ext uri="{BB962C8B-B14F-4D97-AF65-F5344CB8AC3E}">
        <p14:creationId xmlns:p14="http://schemas.microsoft.com/office/powerpoint/2010/main" val="497268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1447800"/>
            <a:ext cx="3429000" cy="838200"/>
          </a:xfrm>
        </p:spPr>
        <p:txBody>
          <a:bodyPr/>
          <a:lstStyle/>
          <a:p>
            <a:r>
              <a:rPr lang="en-US" sz="3600" dirty="0" smtClean="0"/>
              <a:t>The Goal</a:t>
            </a:r>
            <a:endParaRPr lang="en-US" sz="3600" dirty="0"/>
          </a:p>
        </p:txBody>
      </p:sp>
      <p:sp>
        <p:nvSpPr>
          <p:cNvPr id="3" name="Text Placeholder 2"/>
          <p:cNvSpPr>
            <a:spLocks noGrp="1"/>
          </p:cNvSpPr>
          <p:nvPr>
            <p:ph type="body" idx="4294967295"/>
          </p:nvPr>
        </p:nvSpPr>
        <p:spPr>
          <a:xfrm>
            <a:off x="762000" y="2514600"/>
            <a:ext cx="3886200" cy="2514600"/>
          </a:xfrm>
        </p:spPr>
        <p:txBody>
          <a:bodyPr/>
          <a:lstStyle/>
          <a:p>
            <a:r>
              <a:rPr lang="en-US" dirty="0" smtClean="0"/>
              <a:t>Easy to use</a:t>
            </a:r>
          </a:p>
          <a:p>
            <a:r>
              <a:rPr lang="en-US" dirty="0" smtClean="0"/>
              <a:t>Fast</a:t>
            </a:r>
          </a:p>
          <a:p>
            <a:r>
              <a:rPr lang="en-US" dirty="0" smtClean="0"/>
              <a:t>Accurate</a:t>
            </a:r>
          </a:p>
          <a:p>
            <a:r>
              <a:rPr lang="en-US" dirty="0" smtClean="0"/>
              <a:t>Reimbursable</a:t>
            </a:r>
            <a:endParaRPr lang="en-US" dirty="0"/>
          </a:p>
        </p:txBody>
      </p:sp>
      <p:pic>
        <p:nvPicPr>
          <p:cNvPr id="1028" name="Picture 4" descr="http://www.rstreet.org/wp-content/uploads/2013/09/monty-python-and-the-holy-grail.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4862601"/>
            <a:ext cx="4182032"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athenacinema.com/wp-content/uploads/2012/09/holy_grail.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53216" y="185057"/>
            <a:ext cx="3048000" cy="43400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480147" y="381000"/>
            <a:ext cx="3010183" cy="584775"/>
          </a:xfrm>
          <a:prstGeom prst="rect">
            <a:avLst/>
          </a:prstGeom>
          <a:noFill/>
        </p:spPr>
        <p:txBody>
          <a:bodyPr wrap="none" rtlCol="0">
            <a:spAutoFit/>
          </a:bodyPr>
          <a:lstStyle/>
          <a:p>
            <a:r>
              <a:rPr lang="en-US" sz="3200" dirty="0" smtClean="0">
                <a:solidFill>
                  <a:schemeClr val="tx2"/>
                </a:solidFill>
                <a:latin typeface="Old English Text MT" panose="03040902040508030806" pitchFamily="66" charset="0"/>
              </a:rPr>
              <a:t>Your Laboratory</a:t>
            </a:r>
            <a:endParaRPr lang="en-US" sz="3200" dirty="0">
              <a:solidFill>
                <a:schemeClr val="tx2"/>
              </a:solidFill>
              <a:latin typeface="Old English Text MT" panose="03040902040508030806" pitchFamily="66" charset="0"/>
            </a:endParaRPr>
          </a:p>
        </p:txBody>
      </p:sp>
      <p:cxnSp>
        <p:nvCxnSpPr>
          <p:cNvPr id="6" name="Straight Connector 5"/>
          <p:cNvCxnSpPr/>
          <p:nvPr/>
        </p:nvCxnSpPr>
        <p:spPr>
          <a:xfrm>
            <a:off x="4393824" y="1284514"/>
            <a:ext cx="3166784" cy="0"/>
          </a:xfrm>
          <a:prstGeom prst="line">
            <a:avLst/>
          </a:prstGeom>
          <a:ln w="412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28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MayoBlueTexture">
  <a:themeElements>
    <a:clrScheme name="mc-bluetexture">
      <a:dk1>
        <a:sysClr val="windowText" lastClr="000000"/>
      </a:dk1>
      <a:lt1>
        <a:sysClr val="window" lastClr="FFFFFF"/>
      </a:lt1>
      <a:dk2>
        <a:srgbClr val="0046AD"/>
      </a:dk2>
      <a:lt2>
        <a:srgbClr val="FFFF00"/>
      </a:lt2>
      <a:accent1>
        <a:srgbClr val="FFB600"/>
      </a:accent1>
      <a:accent2>
        <a:srgbClr val="F36925"/>
      </a:accent2>
      <a:accent3>
        <a:srgbClr val="3CBE18"/>
      </a:accent3>
      <a:accent4>
        <a:srgbClr val="A43EBD"/>
      </a:accent4>
      <a:accent5>
        <a:srgbClr val="C18253"/>
      </a:accent5>
      <a:accent6>
        <a:srgbClr val="56A7FD"/>
      </a:accent6>
      <a:hlink>
        <a:srgbClr val="CC99FF"/>
      </a:hlink>
      <a:folHlink>
        <a:srgbClr val="969696"/>
      </a:folHlink>
    </a:clrScheme>
    <a:fontScheme name="mc-bluetexture">
      <a:majorFont>
        <a:latin typeface="Arial"/>
        <a:ea typeface=""/>
        <a:cs typeface=""/>
      </a:majorFont>
      <a:minorFont>
        <a:latin typeface="Arial"/>
        <a:ea typeface=""/>
        <a:cs typeface=""/>
      </a:minorFont>
    </a:fontScheme>
    <a:fmtScheme name="mc-bluetextur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MayoBlueTexture</Template>
  <TotalTime>3737</TotalTime>
  <Words>4727</Words>
  <Application>Microsoft Office PowerPoint</Application>
  <PresentationFormat>On-screen Show (4:3)</PresentationFormat>
  <Paragraphs>909</Paragraphs>
  <Slides>66</Slides>
  <Notes>46</Notes>
  <HiddenSlides>0</HiddenSlides>
  <MMClips>0</MMClips>
  <ScaleCrop>false</ScaleCrop>
  <HeadingPairs>
    <vt:vector size="4" baseType="variant">
      <vt:variant>
        <vt:lpstr>Theme</vt:lpstr>
      </vt:variant>
      <vt:variant>
        <vt:i4>1</vt:i4>
      </vt:variant>
      <vt:variant>
        <vt:lpstr>Slide Titles</vt:lpstr>
      </vt:variant>
      <vt:variant>
        <vt:i4>66</vt:i4>
      </vt:variant>
    </vt:vector>
  </HeadingPairs>
  <TitlesOfParts>
    <vt:vector size="67" baseType="lpstr">
      <vt:lpstr>MayoBlueTexture</vt:lpstr>
      <vt:lpstr>New Technologies in the Microbiology Laboratory – Are you IN?</vt:lpstr>
      <vt:lpstr>Disclosures</vt:lpstr>
      <vt:lpstr>Objectives  </vt:lpstr>
      <vt:lpstr>Microbial Diagnosis and Characterization</vt:lpstr>
      <vt:lpstr>Why Should We Consider New Technologies?</vt:lpstr>
      <vt:lpstr>Molecular History</vt:lpstr>
      <vt:lpstr>“History” of Molecular Automation</vt:lpstr>
      <vt:lpstr>How to Increase Throughput</vt:lpstr>
      <vt:lpstr>The Goal</vt:lpstr>
      <vt:lpstr>Organism Identification </vt:lpstr>
      <vt:lpstr>MALDI-TOF Mass Spectrometry</vt:lpstr>
      <vt:lpstr>PowerPoint Presentation</vt:lpstr>
      <vt:lpstr>MALDI-TOF for GN Organism Identification (MCF Data)</vt:lpstr>
      <vt:lpstr>MALDI-TOF Gram Negative Discrepant Isolates</vt:lpstr>
      <vt:lpstr>MALDI-TOF for GN Organism Identification (MCF Data)</vt:lpstr>
      <vt:lpstr>MALDI-TOF for Gram Positives</vt:lpstr>
      <vt:lpstr>Mis-identification Can Still Occur!</vt:lpstr>
      <vt:lpstr>MALDI-TOF for Mycobacteria</vt:lpstr>
      <vt:lpstr>MALDI-TOF for Anaerobes</vt:lpstr>
      <vt:lpstr>MALDI-TOF for Fungi</vt:lpstr>
      <vt:lpstr>Cost Comparisons of Bacterial Identifications </vt:lpstr>
      <vt:lpstr>Molecular Amplification (PCR)</vt:lpstr>
      <vt:lpstr>PCR</vt:lpstr>
      <vt:lpstr>Single Target PCR</vt:lpstr>
      <vt:lpstr>Molecular Multiplex Panels</vt:lpstr>
      <vt:lpstr>Molecular Multiplex Panels</vt:lpstr>
      <vt:lpstr>Multiplex PCR</vt:lpstr>
      <vt:lpstr>Nanosphere Verigene</vt:lpstr>
      <vt:lpstr>Multiplex Detection - Biofire Film Array</vt:lpstr>
      <vt:lpstr>Biofire FilmArray</vt:lpstr>
      <vt:lpstr>Molecular Multiplex Panels – Respiratory</vt:lpstr>
      <vt:lpstr>Molecular Multiplex Panels – GI Panel</vt:lpstr>
      <vt:lpstr>Sanger Sequencing and Next Generation Sequencing</vt:lpstr>
      <vt:lpstr>16S rRNA Sanger Sequencing</vt:lpstr>
      <vt:lpstr>16S Sanger Sequencing Process</vt:lpstr>
      <vt:lpstr>Issues with 16S rRNA Sequencing</vt:lpstr>
      <vt:lpstr>Advantages of 16S Sanger Sequencing</vt:lpstr>
      <vt:lpstr>Next Generation Sequencing (NGS) – What is it?</vt:lpstr>
      <vt:lpstr>NGS – How Does it Work? </vt:lpstr>
      <vt:lpstr>NGS – How Does it Work? </vt:lpstr>
      <vt:lpstr>NGS – What’s Available</vt:lpstr>
      <vt:lpstr>PowerPoint Presentation</vt:lpstr>
      <vt:lpstr>Organism Identification by NGS</vt:lpstr>
      <vt:lpstr>Mutation Analysis by NGS</vt:lpstr>
      <vt:lpstr>New Methods for Antimicrobial Susceptibility Testing</vt:lpstr>
      <vt:lpstr>Basic Concepts of AST  </vt:lpstr>
      <vt:lpstr>MALDI-TOF for Antimicrobial Susceptibility</vt:lpstr>
      <vt:lpstr>Detection of NDM Carbapenemase by  MALDI-TOF</vt:lpstr>
      <vt:lpstr>Other New Methods for AST</vt:lpstr>
      <vt:lpstr>Real-Time Microscopy for AST</vt:lpstr>
      <vt:lpstr>New Methods for Detection of Pathogens in Blood Cultures</vt:lpstr>
      <vt:lpstr>Goals</vt:lpstr>
      <vt:lpstr>T2 Biosystems</vt:lpstr>
      <vt:lpstr>T2 Clinical Trial</vt:lpstr>
      <vt:lpstr>Target Comparison of Blood Culture Panels </vt:lpstr>
      <vt:lpstr>Blood Culture Panel Performance Accuracy</vt:lpstr>
      <vt:lpstr>Can We Afford to Do This?</vt:lpstr>
      <vt:lpstr>Reimbursement for Molecular Testing</vt:lpstr>
      <vt:lpstr>Reimbursement for Molecular Testing</vt:lpstr>
      <vt:lpstr>Will it Actually Make a Difference? </vt:lpstr>
      <vt:lpstr>Molecular Multiplex Point/Counterpoint</vt:lpstr>
      <vt:lpstr>Outcome Studies – CMR Meta-Analysis 1990-2011</vt:lpstr>
      <vt:lpstr>Summary</vt:lpstr>
      <vt:lpstr>Summary</vt:lpstr>
      <vt:lpstr>Summary</vt:lpstr>
      <vt:lpstr>Thank you for your attention!</vt:lpstr>
    </vt:vector>
  </TitlesOfParts>
  <Company>Mayo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 J Hata</dc:creator>
  <dc:description>v2.16</dc:description>
  <cp:lastModifiedBy>Jane J Hata</cp:lastModifiedBy>
  <cp:revision>206</cp:revision>
  <cp:lastPrinted>2016-01-20T19:09:22Z</cp:lastPrinted>
  <dcterms:created xsi:type="dcterms:W3CDTF">2016-01-20T16:49:05Z</dcterms:created>
  <dcterms:modified xsi:type="dcterms:W3CDTF">2016-03-29T15:19:48Z</dcterms:modified>
</cp:coreProperties>
</file>