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6.bin" ContentType="application/vnd.openxmlformats-officedocument.oleObject"/>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sldIdLst>
    <p:sldId id="279" r:id="rId2"/>
    <p:sldId id="592" r:id="rId3"/>
    <p:sldId id="598" r:id="rId4"/>
    <p:sldId id="594" r:id="rId5"/>
    <p:sldId id="595" r:id="rId6"/>
    <p:sldId id="596" r:id="rId7"/>
    <p:sldId id="597" r:id="rId8"/>
    <p:sldId id="630" r:id="rId9"/>
    <p:sldId id="613" r:id="rId10"/>
    <p:sldId id="582" r:id="rId11"/>
    <p:sldId id="586" r:id="rId12"/>
    <p:sldId id="593" r:id="rId13"/>
    <p:sldId id="617" r:id="rId14"/>
    <p:sldId id="624" r:id="rId15"/>
    <p:sldId id="625" r:id="rId16"/>
    <p:sldId id="631" r:id="rId17"/>
    <p:sldId id="603" r:id="rId18"/>
    <p:sldId id="618" r:id="rId19"/>
    <p:sldId id="619" r:id="rId20"/>
    <p:sldId id="620" r:id="rId21"/>
    <p:sldId id="621" r:id="rId22"/>
    <p:sldId id="622" r:id="rId23"/>
    <p:sldId id="633" r:id="rId24"/>
    <p:sldId id="623" r:id="rId25"/>
    <p:sldId id="599" r:id="rId26"/>
    <p:sldId id="600" r:id="rId27"/>
    <p:sldId id="601" r:id="rId28"/>
    <p:sldId id="607" r:id="rId29"/>
    <p:sldId id="608" r:id="rId30"/>
    <p:sldId id="611" r:id="rId31"/>
    <p:sldId id="609" r:id="rId32"/>
    <p:sldId id="589" r:id="rId33"/>
    <p:sldId id="606" r:id="rId34"/>
    <p:sldId id="610" r:id="rId35"/>
    <p:sldId id="426" r:id="rId36"/>
    <p:sldId id="438" r:id="rId37"/>
    <p:sldId id="468" r:id="rId38"/>
    <p:sldId id="575" r:id="rId39"/>
    <p:sldId id="629" r:id="rId40"/>
    <p:sldId id="632" r:id="rId41"/>
    <p:sldId id="626" r:id="rId42"/>
    <p:sldId id="628" r:id="rId43"/>
    <p:sldId id="495" r:id="rId44"/>
    <p:sldId id="591" r:id="rId45"/>
    <p:sldId id="433" r:id="rId46"/>
    <p:sldId id="339" r:id="rId47"/>
    <p:sldId id="340" r:id="rId48"/>
    <p:sldId id="417" r:id="rId49"/>
    <p:sldId id="497" r:id="rId50"/>
    <p:sldId id="441" r:id="rId51"/>
    <p:sldId id="492" r:id="rId52"/>
    <p:sldId id="583" r:id="rId53"/>
    <p:sldId id="573" r:id="rId54"/>
    <p:sldId id="572" r:id="rId55"/>
    <p:sldId id="546" r:id="rId56"/>
    <p:sldId id="590" r:id="rId5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6BA"/>
    <a:srgbClr val="FF0000"/>
    <a:srgbClr val="FFFFFF"/>
    <a:srgbClr val="CC99FF"/>
    <a:srgbClr val="CC66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6494" autoAdjust="0"/>
  </p:normalViewPr>
  <p:slideViewPr>
    <p:cSldViewPr>
      <p:cViewPr varScale="1">
        <p:scale>
          <a:sx n="105" d="100"/>
          <a:sy n="105" d="100"/>
        </p:scale>
        <p:origin x="-808" y="-104"/>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notesViewPr>
    <p:cSldViewPr showGuides="1">
      <p:cViewPr varScale="1">
        <p:scale>
          <a:sx n="90" d="100"/>
          <a:sy n="90" d="100"/>
        </p:scale>
        <p:origin x="-3744"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8EDA1906-CC06-46A6-9AB2-ACD147F6702F}" type="datetimeFigureOut">
              <a:rPr lang="en-US" smtClean="0"/>
              <a:t>3/31/16</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09983A6B-201D-4946-A42F-2DE0922ADE46}" type="slidenum">
              <a:rPr lang="en-US" smtClean="0"/>
              <a:t>‹#›</a:t>
            </a:fld>
            <a:endParaRPr lang="en-US"/>
          </a:p>
        </p:txBody>
      </p:sp>
    </p:spTree>
    <p:extLst>
      <p:ext uri="{BB962C8B-B14F-4D97-AF65-F5344CB8AC3E}">
        <p14:creationId xmlns:p14="http://schemas.microsoft.com/office/powerpoint/2010/main" val="62793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87136"/>
            <a:ext cx="5608320" cy="4156234"/>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09983A6B-201D-4946-A42F-2DE0922ADE46}" type="slidenum">
              <a:rPr lang="en-US" smtClean="0"/>
              <a:t>1</a:t>
            </a:fld>
            <a:endParaRPr lang="en-US" dirty="0"/>
          </a:p>
        </p:txBody>
      </p:sp>
    </p:spTree>
    <p:extLst>
      <p:ext uri="{BB962C8B-B14F-4D97-AF65-F5344CB8AC3E}">
        <p14:creationId xmlns:p14="http://schemas.microsoft.com/office/powerpoint/2010/main" val="3200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MS PGothic" pitchFamily="34" charset="-128"/>
              </a:defRPr>
            </a:lvl1pPr>
            <a:lvl2pPr marL="770662" indent="-296408" eaLnBrk="0" hangingPunct="0">
              <a:defRPr sz="2500">
                <a:solidFill>
                  <a:schemeClr val="tx1"/>
                </a:solidFill>
                <a:latin typeface="Arial" pitchFamily="34" charset="0"/>
                <a:ea typeface="MS PGothic" pitchFamily="34" charset="-128"/>
              </a:defRPr>
            </a:lvl2pPr>
            <a:lvl3pPr marL="1185634" indent="-237127" eaLnBrk="0" hangingPunct="0">
              <a:defRPr sz="2500">
                <a:solidFill>
                  <a:schemeClr val="tx1"/>
                </a:solidFill>
                <a:latin typeface="Arial" pitchFamily="34" charset="0"/>
                <a:ea typeface="MS PGothic" pitchFamily="34" charset="-128"/>
              </a:defRPr>
            </a:lvl3pPr>
            <a:lvl4pPr marL="1659887" indent="-237127" eaLnBrk="0" hangingPunct="0">
              <a:defRPr sz="2500">
                <a:solidFill>
                  <a:schemeClr val="tx1"/>
                </a:solidFill>
                <a:latin typeface="Arial" pitchFamily="34" charset="0"/>
                <a:ea typeface="MS PGothic" pitchFamily="34" charset="-128"/>
              </a:defRPr>
            </a:lvl4pPr>
            <a:lvl5pPr marL="2134141" indent="-237127" eaLnBrk="0" hangingPunct="0">
              <a:defRPr sz="2500">
                <a:solidFill>
                  <a:schemeClr val="tx1"/>
                </a:solidFill>
                <a:latin typeface="Arial" pitchFamily="34" charset="0"/>
                <a:ea typeface="MS PGothic" pitchFamily="34" charset="-128"/>
              </a:defRPr>
            </a:lvl5pPr>
            <a:lvl6pPr marL="2608395" indent="-237127" eaLnBrk="0" fontAlgn="base" hangingPunct="0">
              <a:spcBef>
                <a:spcPct val="0"/>
              </a:spcBef>
              <a:spcAft>
                <a:spcPct val="0"/>
              </a:spcAft>
              <a:defRPr sz="2500">
                <a:solidFill>
                  <a:schemeClr val="tx1"/>
                </a:solidFill>
                <a:latin typeface="Arial" pitchFamily="34" charset="0"/>
                <a:ea typeface="MS PGothic" pitchFamily="34" charset="-128"/>
              </a:defRPr>
            </a:lvl6pPr>
            <a:lvl7pPr marL="3082648" indent="-237127" eaLnBrk="0" fontAlgn="base" hangingPunct="0">
              <a:spcBef>
                <a:spcPct val="0"/>
              </a:spcBef>
              <a:spcAft>
                <a:spcPct val="0"/>
              </a:spcAft>
              <a:defRPr sz="2500">
                <a:solidFill>
                  <a:schemeClr val="tx1"/>
                </a:solidFill>
                <a:latin typeface="Arial" pitchFamily="34" charset="0"/>
                <a:ea typeface="MS PGothic" pitchFamily="34" charset="-128"/>
              </a:defRPr>
            </a:lvl7pPr>
            <a:lvl8pPr marL="3556902" indent="-237127" eaLnBrk="0" fontAlgn="base" hangingPunct="0">
              <a:spcBef>
                <a:spcPct val="0"/>
              </a:spcBef>
              <a:spcAft>
                <a:spcPct val="0"/>
              </a:spcAft>
              <a:defRPr sz="2500">
                <a:solidFill>
                  <a:schemeClr val="tx1"/>
                </a:solidFill>
                <a:latin typeface="Arial" pitchFamily="34" charset="0"/>
                <a:ea typeface="MS PGothic" pitchFamily="34" charset="-128"/>
              </a:defRPr>
            </a:lvl8pPr>
            <a:lvl9pPr marL="4031155" indent="-23712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3853EA22-D37A-45A7-9878-73F020825786}" type="slidenum">
              <a:rPr lang="en-US" sz="1200">
                <a:solidFill>
                  <a:srgbClr val="000000"/>
                </a:solidFill>
                <a:latin typeface="Calibri" pitchFamily="34" charset="0"/>
              </a:rPr>
              <a:pPr eaLnBrk="1" hangingPunct="1"/>
              <a:t>24</a:t>
            </a:fld>
            <a:endParaRPr lang="en-US" sz="1200">
              <a:solidFill>
                <a:srgbClr val="000000"/>
              </a:solidFill>
              <a:latin typeface="Calibri" pitchFamily="34" charset="0"/>
            </a:endParaRPr>
          </a:p>
        </p:txBody>
      </p:sp>
      <p:sp>
        <p:nvSpPr>
          <p:cNvPr id="22530" name="Rectangle 7"/>
          <p:cNvSpPr txBox="1">
            <a:spLocks noGrp="1" noChangeArrowheads="1"/>
          </p:cNvSpPr>
          <p:nvPr/>
        </p:nvSpPr>
        <p:spPr bwMode="auto">
          <a:xfrm>
            <a:off x="4142962" y="9122452"/>
            <a:ext cx="3170583" cy="47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6" tIns="48293" rIns="96586" bIns="48293" anchor="b"/>
          <a:lstStyle>
            <a:lvl1pPr defTabSz="960438" eaLnBrk="0" hangingPunct="0">
              <a:defRPr sz="2400">
                <a:solidFill>
                  <a:schemeClr val="tx1"/>
                </a:solidFill>
                <a:latin typeface="Arial" pitchFamily="34" charset="0"/>
                <a:ea typeface="MS PGothic" pitchFamily="34" charset="-128"/>
              </a:defRPr>
            </a:lvl1pPr>
            <a:lvl2pPr marL="742950" indent="-285750" defTabSz="960438" eaLnBrk="0" hangingPunct="0">
              <a:defRPr sz="2400">
                <a:solidFill>
                  <a:schemeClr val="tx1"/>
                </a:solidFill>
                <a:latin typeface="Arial" pitchFamily="34" charset="0"/>
                <a:ea typeface="MS PGothic" pitchFamily="34" charset="-128"/>
              </a:defRPr>
            </a:lvl2pPr>
            <a:lvl3pPr marL="1143000" indent="-228600" defTabSz="960438" eaLnBrk="0" hangingPunct="0">
              <a:defRPr sz="2400">
                <a:solidFill>
                  <a:schemeClr val="tx1"/>
                </a:solidFill>
                <a:latin typeface="Arial" pitchFamily="34" charset="0"/>
                <a:ea typeface="MS PGothic" pitchFamily="34" charset="-128"/>
              </a:defRPr>
            </a:lvl3pPr>
            <a:lvl4pPr marL="1600200" indent="-228600" defTabSz="960438" eaLnBrk="0" hangingPunct="0">
              <a:defRPr sz="2400">
                <a:solidFill>
                  <a:schemeClr val="tx1"/>
                </a:solidFill>
                <a:latin typeface="Arial" pitchFamily="34" charset="0"/>
                <a:ea typeface="MS PGothic" pitchFamily="34" charset="-128"/>
              </a:defRPr>
            </a:lvl4pPr>
            <a:lvl5pPr marL="2057400" indent="-228600" defTabSz="960438" eaLnBrk="0" hangingPunct="0">
              <a:defRPr sz="2400">
                <a:solidFill>
                  <a:schemeClr val="tx1"/>
                </a:solidFill>
                <a:latin typeface="Arial" pitchFamily="34" charset="0"/>
                <a:ea typeface="MS PGothic" pitchFamily="34" charset="-128"/>
              </a:defRPr>
            </a:lvl5pPr>
            <a:lvl6pPr marL="2514600" indent="-228600" defTabSz="9604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604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604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604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ABDAB43-E4E7-4C27-8C75-4A8AF69ACC36}" type="slidenum">
              <a:rPr lang="en-US" sz="1300">
                <a:solidFill>
                  <a:srgbClr val="000000"/>
                </a:solidFill>
                <a:latin typeface="Times New Roman" pitchFamily="18" charset="0"/>
              </a:rPr>
              <a:pPr algn="r" eaLnBrk="1" hangingPunct="1"/>
              <a:t>24</a:t>
            </a:fld>
            <a:endParaRPr lang="en-US" sz="1300">
              <a:solidFill>
                <a:srgbClr val="000000"/>
              </a:solidFill>
              <a:latin typeface="Times New Roman" pitchFamily="18" charset="0"/>
            </a:endParaRPr>
          </a:p>
        </p:txBody>
      </p:sp>
      <p:sp>
        <p:nvSpPr>
          <p:cNvPr id="22531" name="Rectangle 2"/>
          <p:cNvSpPr>
            <a:spLocks noGrp="1" noRot="1" noChangeAspect="1" noChangeArrowheads="1" noTextEdit="1"/>
          </p:cNvSpPr>
          <p:nvPr>
            <p:ph type="sldImg"/>
          </p:nvPr>
        </p:nvSpPr>
        <p:spPr bwMode="auto">
          <a:xfrm>
            <a:off x="1260475" y="720725"/>
            <a:ext cx="4795838" cy="3597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xfrm>
            <a:off x="975693" y="4561226"/>
            <a:ext cx="5363817" cy="43185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279" tIns="48140" rIns="96279" bIns="48140" numCol="1" anchor="t" anchorCtr="0" compatLnSpc="1">
            <a:prstTxWarp prst="textNoShape">
              <a:avLst/>
            </a:prstTxWarp>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852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E8370-33D6-4A89-8EDE-BAA6F64938EC}" type="slidenum">
              <a:rPr lang="en-US">
                <a:solidFill>
                  <a:srgbClr val="000000"/>
                </a:solidFill>
              </a:rPr>
              <a:pPr/>
              <a:t>25</a:t>
            </a:fld>
            <a:endParaRPr lang="en-US">
              <a:solidFill>
                <a:srgbClr val="000000"/>
              </a:solidFill>
            </a:endParaRPr>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216181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5D2DB-B2B6-43A9-9590-784D2AF70764}" type="slidenum">
              <a:rPr lang="en-US">
                <a:solidFill>
                  <a:srgbClr val="000000"/>
                </a:solidFill>
              </a:rPr>
              <a:pPr/>
              <a:t>26</a:t>
            </a:fld>
            <a:endParaRPr lang="en-US">
              <a:solidFill>
                <a:srgbClr val="000000"/>
              </a:solidFill>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136841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97DAD-56C5-426D-9263-AEECBECF4410}" type="slidenum">
              <a:rPr lang="en-US">
                <a:solidFill>
                  <a:srgbClr val="000000"/>
                </a:solidFill>
              </a:rPr>
              <a:pPr/>
              <a:t>27</a:t>
            </a:fld>
            <a:endParaRPr lang="en-US">
              <a:solidFill>
                <a:srgbClr val="000000"/>
              </a:solidFill>
            </a:endParaRPr>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3367230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71783-A082-44E6-8149-ACB2580BDD9F}" type="slidenum">
              <a:rPr lang="en-US">
                <a:solidFill>
                  <a:srgbClr val="000000"/>
                </a:solidFill>
              </a:rPr>
              <a:pPr/>
              <a:t>28</a:t>
            </a:fld>
            <a:endParaRPr lang="en-US">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34684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B2A48-3D0D-4C01-BBB1-0E05763F9C90}" type="slidenum">
              <a:rPr lang="en-US">
                <a:solidFill>
                  <a:srgbClr val="000000"/>
                </a:solidFill>
              </a:rPr>
              <a:pPr/>
              <a:t>29</a:t>
            </a:fld>
            <a:endParaRPr lang="en-US">
              <a:solidFill>
                <a:srgbClr val="000000"/>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18582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613" y="4201437"/>
            <a:ext cx="5364903" cy="3980309"/>
          </a:xfrm>
          <a:prstGeom prst="rect">
            <a:avLst/>
          </a:prstGeom>
        </p:spPr>
        <p:txBody>
          <a:bodyPr lIns="87810" tIns="43905" rIns="87810" bIns="43905"/>
          <a:lstStyle/>
          <a:p>
            <a:pPr marL="164643" indent="-164643" defTabSz="878098">
              <a:buFontTx/>
              <a:buChar char="-"/>
              <a:defRPr/>
            </a:pPr>
            <a:r>
              <a:rPr lang="en-US" sz="1500" dirty="0"/>
              <a:t>Diversification has given rise to numerous clades, which have distinct antigenic properties and virulence. In particular, clade 2.3.2.1 that dominates in Vietnam has evolved these past years into subgroups A, B, and C, which not necessarily share cross-protection.</a:t>
            </a:r>
          </a:p>
          <a:p>
            <a:pPr marL="164643" indent="-164643" defTabSz="878098">
              <a:buFontTx/>
              <a:buChar char="-"/>
              <a:defRPr/>
            </a:pPr>
            <a:r>
              <a:rPr lang="en-US" sz="1500" dirty="0"/>
              <a:t>In fact, new variants can escape immunity with vaccines based on classic strains, which rises the need for vaccine update.</a:t>
            </a:r>
          </a:p>
          <a:p>
            <a:pPr marL="164643" indent="-164643" defTabSz="878098">
              <a:buFontTx/>
              <a:buChar char="-"/>
              <a:defRPr/>
            </a:pPr>
            <a:r>
              <a:rPr lang="es-MX" sz="1500" dirty="0" err="1">
                <a:cs typeface="Times New Roman" pitchFamily="-32" charset="0"/>
              </a:rPr>
              <a:t>For</a:t>
            </a:r>
            <a:r>
              <a:rPr lang="es-MX" sz="1500" dirty="0">
                <a:cs typeface="Times New Roman" pitchFamily="-32" charset="0"/>
              </a:rPr>
              <a:t> </a:t>
            </a:r>
            <a:r>
              <a:rPr lang="es-MX" sz="1500" dirty="0" err="1">
                <a:cs typeface="Times New Roman" pitchFamily="-32" charset="0"/>
              </a:rPr>
              <a:t>example</a:t>
            </a:r>
            <a:r>
              <a:rPr lang="es-MX" sz="1500" dirty="0">
                <a:cs typeface="Times New Roman" pitchFamily="-32" charset="0"/>
              </a:rPr>
              <a:t>, in Vietnam c</a:t>
            </a:r>
            <a:r>
              <a:rPr lang="en-US" sz="1500" dirty="0" err="1"/>
              <a:t>ommercial</a:t>
            </a:r>
            <a:r>
              <a:rPr lang="en-US" sz="1500" dirty="0"/>
              <a:t> vaccines </a:t>
            </a:r>
            <a:r>
              <a:rPr lang="es-MX" sz="1500" dirty="0">
                <a:cs typeface="Times New Roman" pitchFamily="-32" charset="0"/>
              </a:rPr>
              <a:t>Re-1 and Re-5 no </a:t>
            </a:r>
            <a:r>
              <a:rPr lang="es-MX" sz="1500" dirty="0" err="1">
                <a:cs typeface="Times New Roman" pitchFamily="-32" charset="0"/>
              </a:rPr>
              <a:t>longer</a:t>
            </a:r>
            <a:r>
              <a:rPr lang="es-MX" sz="1500" dirty="0">
                <a:cs typeface="Times New Roman" pitchFamily="-32" charset="0"/>
              </a:rPr>
              <a:t> </a:t>
            </a:r>
            <a:r>
              <a:rPr lang="es-MX" sz="1500" dirty="0" err="1">
                <a:cs typeface="Times New Roman" pitchFamily="-32" charset="0"/>
              </a:rPr>
              <a:t>provide</a:t>
            </a:r>
            <a:r>
              <a:rPr lang="es-MX" sz="1500" dirty="0">
                <a:cs typeface="Times New Roman" pitchFamily="-32" charset="0"/>
              </a:rPr>
              <a:t> </a:t>
            </a:r>
            <a:r>
              <a:rPr lang="es-MX" sz="1500" dirty="0" err="1">
                <a:cs typeface="Times New Roman" pitchFamily="-32" charset="0"/>
              </a:rPr>
              <a:t>protection</a:t>
            </a:r>
            <a:r>
              <a:rPr lang="es-MX" sz="1500" dirty="0">
                <a:cs typeface="Times New Roman" pitchFamily="-32" charset="0"/>
              </a:rPr>
              <a:t> </a:t>
            </a:r>
            <a:r>
              <a:rPr lang="es-MX" sz="1500" dirty="0" err="1">
                <a:cs typeface="Times New Roman" pitchFamily="-32" charset="0"/>
              </a:rPr>
              <a:t>against</a:t>
            </a:r>
            <a:r>
              <a:rPr lang="es-MX" sz="1500" dirty="0">
                <a:cs typeface="Times New Roman" pitchFamily="-32" charset="0"/>
              </a:rPr>
              <a:t> </a:t>
            </a:r>
            <a:r>
              <a:rPr lang="es-MX" sz="1500" dirty="0" err="1">
                <a:cs typeface="Times New Roman" pitchFamily="-32" charset="0"/>
              </a:rPr>
              <a:t>the</a:t>
            </a:r>
            <a:r>
              <a:rPr lang="es-MX" sz="1500" dirty="0">
                <a:cs typeface="Times New Roman" pitchFamily="-32" charset="0"/>
              </a:rPr>
              <a:t> new </a:t>
            </a:r>
            <a:r>
              <a:rPr lang="es-MX" sz="1500" dirty="0" err="1">
                <a:cs typeface="Times New Roman" pitchFamily="-32" charset="0"/>
              </a:rPr>
              <a:t>antigenic</a:t>
            </a:r>
            <a:r>
              <a:rPr lang="es-MX" sz="1500" dirty="0">
                <a:cs typeface="Times New Roman" pitchFamily="-32" charset="0"/>
              </a:rPr>
              <a:t> </a:t>
            </a:r>
            <a:r>
              <a:rPr lang="es-MX" sz="1500" dirty="0" err="1">
                <a:cs typeface="Times New Roman" pitchFamily="-32" charset="0"/>
              </a:rPr>
              <a:t>variants</a:t>
            </a:r>
            <a:r>
              <a:rPr lang="es-MX" sz="1500" dirty="0">
                <a:cs typeface="Times New Roman" pitchFamily="-32" charset="0"/>
              </a:rPr>
              <a:t>.</a:t>
            </a:r>
            <a:endParaRPr lang="en-US" sz="1500" dirty="0"/>
          </a:p>
          <a:p>
            <a:endParaRPr lang="en-US" dirty="0"/>
          </a:p>
        </p:txBody>
      </p:sp>
    </p:spTree>
    <p:extLst>
      <p:ext uri="{BB962C8B-B14F-4D97-AF65-F5344CB8AC3E}">
        <p14:creationId xmlns:p14="http://schemas.microsoft.com/office/powerpoint/2010/main" val="92967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6C53E-068F-4179-BB73-CB1520DE9344}" type="slidenum">
              <a:rPr lang="en-US"/>
              <a:pPr/>
              <a:t>32</a:t>
            </a:fld>
            <a:endParaRPr lang="en-US"/>
          </a:p>
        </p:txBody>
      </p:sp>
      <p:sp>
        <p:nvSpPr>
          <p:cNvPr id="153602" name="Rectangle 2"/>
          <p:cNvSpPr>
            <a:spLocks noGrp="1" noRot="1" noChangeAspect="1" noChangeArrowheads="1" noTextEdit="1"/>
          </p:cNvSpPr>
          <p:nvPr>
            <p:ph type="sldImg"/>
          </p:nvPr>
        </p:nvSpPr>
        <p:spPr>
          <a:xfrm>
            <a:off x="1258888" y="717550"/>
            <a:ext cx="4800600" cy="3600450"/>
          </a:xfrm>
          <a:ln/>
        </p:spPr>
      </p:sp>
      <p:sp>
        <p:nvSpPr>
          <p:cNvPr id="153603" name="Rectangle 3"/>
          <p:cNvSpPr>
            <a:spLocks noGrp="1" noChangeArrowheads="1"/>
          </p:cNvSpPr>
          <p:nvPr>
            <p:ph type="body" idx="1"/>
          </p:nvPr>
        </p:nvSpPr>
        <p:spPr>
          <a:xfrm>
            <a:off x="977900" y="4560888"/>
            <a:ext cx="5359400" cy="4322762"/>
          </a:xfrm>
          <a:prstGeom prst="rect">
            <a:avLst/>
          </a:prstGeom>
        </p:spPr>
        <p:txBody>
          <a:bodyPr/>
          <a:lstStyle/>
          <a:p>
            <a:r>
              <a:rPr lang="en-US"/>
              <a:t>“Countries affected by the deadly avian influenza H5N1 should not be too quick in restocking the premises, as this may lead to the disease flaring up again if cleaning and disinfection procedures were not totally effective”</a:t>
            </a:r>
          </a:p>
        </p:txBody>
      </p:sp>
    </p:spTree>
    <p:extLst>
      <p:ext uri="{BB962C8B-B14F-4D97-AF65-F5344CB8AC3E}">
        <p14:creationId xmlns:p14="http://schemas.microsoft.com/office/powerpoint/2010/main" val="3591635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45000"/>
            <a:ext cx="5607050" cy="3636963"/>
          </a:xfrm>
          <a:prstGeom prst="rect">
            <a:avLst/>
          </a:prstGeom>
        </p:spPr>
        <p:txBody>
          <a:bodyPr/>
          <a:lstStyle/>
          <a:p>
            <a:r>
              <a:rPr lang="en-US" dirty="0" smtClean="0"/>
              <a:t>Recheck outbreaks to see </a:t>
            </a:r>
            <a:endParaRPr lang="en-US" dirty="0"/>
          </a:p>
        </p:txBody>
      </p:sp>
      <p:sp>
        <p:nvSpPr>
          <p:cNvPr id="4" name="Slide Number Placeholder 3"/>
          <p:cNvSpPr>
            <a:spLocks noGrp="1"/>
          </p:cNvSpPr>
          <p:nvPr>
            <p:ph type="sldNum" sz="quarter" idx="10"/>
          </p:nvPr>
        </p:nvSpPr>
        <p:spPr/>
        <p:txBody>
          <a:bodyPr/>
          <a:lstStyle/>
          <a:p>
            <a:fld id="{09983A6B-201D-4946-A42F-2DE0922ADE46}" type="slidenum">
              <a:rPr lang="en-US" smtClean="0"/>
              <a:t>37</a:t>
            </a:fld>
            <a:endParaRPr lang="en-US"/>
          </a:p>
        </p:txBody>
      </p:sp>
    </p:spTree>
    <p:extLst>
      <p:ext uri="{BB962C8B-B14F-4D97-AF65-F5344CB8AC3E}">
        <p14:creationId xmlns:p14="http://schemas.microsoft.com/office/powerpoint/2010/main" val="3215096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40" y="4621214"/>
            <a:ext cx="5851525" cy="3779837"/>
          </a:xfrm>
          <a:prstGeom prst="rect">
            <a:avLst/>
          </a:prstGeom>
        </p:spPr>
        <p:txBody>
          <a:bodyPr lIns="91770" tIns="45886" rIns="91770" bIns="45886"/>
          <a:lstStyle/>
          <a:p>
            <a:r>
              <a:rPr lang="en-US" dirty="0"/>
              <a:t>The median-joining network was constructed from the HA-encoding gene. This</a:t>
            </a:r>
          </a:p>
          <a:p>
            <a:r>
              <a:rPr lang="en-US" dirty="0"/>
              <a:t>network includes all of the most parsimonious trees linking the sequences. Each unique sequence is represented by a circle whose size reflects the frequency of the</a:t>
            </a:r>
          </a:p>
          <a:p>
            <a:r>
              <a:rPr lang="en-US" dirty="0"/>
              <a:t>sequence in the data set. Branch length is proportional to the number of mutations. Isolates are colored according to the origin and season of the sample as</a:t>
            </a:r>
          </a:p>
          <a:p>
            <a:r>
              <a:rPr lang="en-US" dirty="0"/>
              <a:t>follows: red inner circle, poultry farm isolates; purple inner circle, wild-bird isolates; black outer circle, early 2014 isolates; blue outer circle, late 2014 isolates.</a:t>
            </a:r>
          </a:p>
        </p:txBody>
      </p:sp>
      <p:sp>
        <p:nvSpPr>
          <p:cNvPr id="4" name="Slide Number Placeholder 3"/>
          <p:cNvSpPr>
            <a:spLocks noGrp="1"/>
          </p:cNvSpPr>
          <p:nvPr>
            <p:ph type="sldNum" sz="quarter" idx="10"/>
          </p:nvPr>
        </p:nvSpPr>
        <p:spPr/>
        <p:txBody>
          <a:bodyPr/>
          <a:lstStyle/>
          <a:p>
            <a:fld id="{09983A6B-201D-4946-A42F-2DE0922ADE46}" type="slidenum">
              <a:rPr lang="en-US" smtClean="0"/>
              <a:t>41</a:t>
            </a:fld>
            <a:endParaRPr lang="en-US"/>
          </a:p>
        </p:txBody>
      </p:sp>
    </p:spTree>
    <p:extLst>
      <p:ext uri="{BB962C8B-B14F-4D97-AF65-F5344CB8AC3E}">
        <p14:creationId xmlns:p14="http://schemas.microsoft.com/office/powerpoint/2010/main" val="221855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F88FC-E893-418A-B4B7-C4AC64BE097E}" type="slidenum">
              <a:rPr lang="en-US"/>
              <a:pPr/>
              <a:t>9</a:t>
            </a:fld>
            <a:endParaRPr lang="en-US"/>
          </a:p>
        </p:txBody>
      </p:sp>
      <p:sp>
        <p:nvSpPr>
          <p:cNvPr id="35840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840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p>
        </p:txBody>
      </p:sp>
    </p:spTree>
    <p:extLst>
      <p:ext uri="{BB962C8B-B14F-4D97-AF65-F5344CB8AC3E}">
        <p14:creationId xmlns:p14="http://schemas.microsoft.com/office/powerpoint/2010/main" val="1441722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620251"/>
            <a:ext cx="5850835" cy="3780800"/>
          </a:xfrm>
          <a:prstGeom prst="rect">
            <a:avLst/>
          </a:prstGeom>
        </p:spPr>
        <p:txBody>
          <a:bodyPr lIns="95207" tIns="47604" rIns="95207" bIns="47604"/>
          <a:lstStyle/>
          <a:p>
            <a:r>
              <a:rPr lang="en-US" dirty="0" smtClean="0"/>
              <a:t>long branches suggest point source introductions </a:t>
            </a:r>
            <a:endParaRPr lang="en-US" dirty="0"/>
          </a:p>
        </p:txBody>
      </p:sp>
      <p:sp>
        <p:nvSpPr>
          <p:cNvPr id="4" name="Slide Number Placeholder 3"/>
          <p:cNvSpPr>
            <a:spLocks noGrp="1"/>
          </p:cNvSpPr>
          <p:nvPr>
            <p:ph type="sldNum" sz="quarter" idx="10"/>
          </p:nvPr>
        </p:nvSpPr>
        <p:spPr/>
        <p:txBody>
          <a:bodyPr/>
          <a:lstStyle/>
          <a:p>
            <a:fld id="{09983A6B-201D-4946-A42F-2DE0922ADE46}" type="slidenum">
              <a:rPr lang="en-US" smtClean="0"/>
              <a:t>42</a:t>
            </a:fld>
            <a:endParaRPr lang="en-US"/>
          </a:p>
        </p:txBody>
      </p:sp>
    </p:spTree>
    <p:extLst>
      <p:ext uri="{BB962C8B-B14F-4D97-AF65-F5344CB8AC3E}">
        <p14:creationId xmlns:p14="http://schemas.microsoft.com/office/powerpoint/2010/main" val="1938633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87136"/>
            <a:ext cx="5608320" cy="4156234"/>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F739F444-80D5-A54A-8B22-27C1A858D5C5}" type="slidenum">
              <a:rPr lang="en-US" smtClean="0"/>
              <a:t>48</a:t>
            </a:fld>
            <a:endParaRPr lang="en-US"/>
          </a:p>
        </p:txBody>
      </p:sp>
    </p:spTree>
    <p:extLst>
      <p:ext uri="{BB962C8B-B14F-4D97-AF65-F5344CB8AC3E}">
        <p14:creationId xmlns:p14="http://schemas.microsoft.com/office/powerpoint/2010/main" val="3102789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7BD43-8BEE-4D2A-BCD6-907948BAC8AC}" type="slidenum">
              <a:rPr lang="en-US"/>
              <a:pPr/>
              <a:t>56</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324799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CF5F0-8C74-4E55-94A7-89B5E460D5DA}" type="slidenum">
              <a:rPr lang="en-US"/>
              <a:pPr/>
              <a:t>11</a:t>
            </a:fld>
            <a:endParaRPr lang="en-US"/>
          </a:p>
        </p:txBody>
      </p:sp>
      <p:sp>
        <p:nvSpPr>
          <p:cNvPr id="171010" name="Rectangle 2"/>
          <p:cNvSpPr>
            <a:spLocks noGrp="1" noRot="1" noChangeAspect="1" noChangeArrowheads="1" noTextEdit="1"/>
          </p:cNvSpPr>
          <p:nvPr>
            <p:ph type="sldImg"/>
          </p:nvPr>
        </p:nvSpPr>
        <p:spPr>
          <a:xfrm>
            <a:off x="1258888" y="719138"/>
            <a:ext cx="4800600" cy="3600450"/>
          </a:xfrm>
          <a:ln/>
        </p:spPr>
      </p:sp>
      <p:sp>
        <p:nvSpPr>
          <p:cNvPr id="171011" name="Rectangle 3"/>
          <p:cNvSpPr>
            <a:spLocks noGrp="1" noChangeArrowheads="1"/>
          </p:cNvSpPr>
          <p:nvPr>
            <p:ph type="body" idx="1"/>
          </p:nvPr>
        </p:nvSpPr>
        <p:spPr>
          <a:xfrm>
            <a:off x="976313" y="4560888"/>
            <a:ext cx="5362575" cy="4321175"/>
          </a:xfrm>
          <a:prstGeom prst="rect">
            <a:avLst/>
          </a:prstGeom>
        </p:spPr>
        <p:txBody>
          <a:bodyPr/>
          <a:lstStyle/>
          <a:p>
            <a:r>
              <a:rPr lang="en-US"/>
              <a:t>AI viruses are not as gregarious as bacteria – they do not pass easily between species, but have natural barriers that require adaptation to pass between each animal</a:t>
            </a:r>
          </a:p>
        </p:txBody>
      </p:sp>
    </p:spTree>
    <p:extLst>
      <p:ext uri="{BB962C8B-B14F-4D97-AF65-F5344CB8AC3E}">
        <p14:creationId xmlns:p14="http://schemas.microsoft.com/office/powerpoint/2010/main" val="217925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56BFE-04D7-4387-968E-C4E92DE383EF}" type="slidenum">
              <a:rPr lang="en-US"/>
              <a:pPr/>
              <a:t>13</a:t>
            </a:fld>
            <a:endParaRPr lang="en-US"/>
          </a:p>
        </p:txBody>
      </p:sp>
      <p:sp>
        <p:nvSpPr>
          <p:cNvPr id="350210"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0211"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p>
        </p:txBody>
      </p:sp>
    </p:spTree>
    <p:extLst>
      <p:ext uri="{BB962C8B-B14F-4D97-AF65-F5344CB8AC3E}">
        <p14:creationId xmlns:p14="http://schemas.microsoft.com/office/powerpoint/2010/main" val="722597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A33B6-9ED3-4767-8443-7440ABAD0C89}" type="slidenum">
              <a:rPr lang="en-US"/>
              <a:pPr/>
              <a:t>18</a:t>
            </a:fld>
            <a:endParaRPr lang="en-US"/>
          </a:p>
        </p:txBody>
      </p:sp>
      <p:sp>
        <p:nvSpPr>
          <p:cNvPr id="352258"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2259"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p>
        </p:txBody>
      </p:sp>
    </p:spTree>
    <p:extLst>
      <p:ext uri="{BB962C8B-B14F-4D97-AF65-F5344CB8AC3E}">
        <p14:creationId xmlns:p14="http://schemas.microsoft.com/office/powerpoint/2010/main" val="415532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319CB-BD85-4C03-AA87-B4D2FA6786C1}" type="slidenum">
              <a:rPr lang="en-US"/>
              <a:pPr/>
              <a:t>19</a:t>
            </a:fld>
            <a:endParaRPr lang="en-US"/>
          </a:p>
        </p:txBody>
      </p:sp>
      <p:sp>
        <p:nvSpPr>
          <p:cNvPr id="354306"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4307"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p>
        </p:txBody>
      </p:sp>
    </p:spTree>
    <p:extLst>
      <p:ext uri="{BB962C8B-B14F-4D97-AF65-F5344CB8AC3E}">
        <p14:creationId xmlns:p14="http://schemas.microsoft.com/office/powerpoint/2010/main" val="391208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DF815-3ECB-4333-AFB2-AC61DEA890D8}" type="slidenum">
              <a:rPr lang="en-US"/>
              <a:pPr/>
              <a:t>20</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xfrm>
            <a:off x="976313" y="4560888"/>
            <a:ext cx="5362575" cy="4321175"/>
          </a:xfrm>
          <a:prstGeom prst="rect">
            <a:avLst/>
          </a:prstGeom>
        </p:spPr>
        <p:txBody>
          <a:bodyPr/>
          <a:lstStyle/>
          <a:p>
            <a:endParaRPr lang="en-US"/>
          </a:p>
        </p:txBody>
      </p:sp>
    </p:spTree>
    <p:extLst>
      <p:ext uri="{BB962C8B-B14F-4D97-AF65-F5344CB8AC3E}">
        <p14:creationId xmlns:p14="http://schemas.microsoft.com/office/powerpoint/2010/main" val="403681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2DA9F-E099-49F2-A25C-F4810F52E98F}" type="slidenum">
              <a:rPr lang="en-US"/>
              <a:pPr/>
              <a:t>21</a:t>
            </a:fld>
            <a:endParaRPr lang="en-US"/>
          </a:p>
        </p:txBody>
      </p:sp>
      <p:sp>
        <p:nvSpPr>
          <p:cNvPr id="356354" name="Rectangle 2"/>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6355"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6661" tIns="48331" rIns="96661" bIns="48331"/>
          <a:lstStyle/>
          <a:p>
            <a:endParaRPr lang="en-US"/>
          </a:p>
        </p:txBody>
      </p:sp>
    </p:spTree>
    <p:extLst>
      <p:ext uri="{BB962C8B-B14F-4D97-AF65-F5344CB8AC3E}">
        <p14:creationId xmlns:p14="http://schemas.microsoft.com/office/powerpoint/2010/main" val="78866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84844-7A4F-4D60-82F7-141155A97AFD}" type="slidenum">
              <a:rPr lang="en-US"/>
              <a:pPr/>
              <a:t>22</a:t>
            </a:fld>
            <a:endParaRPr lang="en-US"/>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xfrm>
            <a:off x="976313" y="4560888"/>
            <a:ext cx="5362575" cy="4321175"/>
          </a:xfrm>
          <a:prstGeom prst="rect">
            <a:avLst/>
          </a:prstGeom>
        </p:spPr>
        <p:txBody>
          <a:bodyPr/>
          <a:lstStyle/>
          <a:p>
            <a:endParaRPr lang="en-US" dirty="0"/>
          </a:p>
        </p:txBody>
      </p:sp>
    </p:spTree>
    <p:extLst>
      <p:ext uri="{BB962C8B-B14F-4D97-AF65-F5344CB8AC3E}">
        <p14:creationId xmlns:p14="http://schemas.microsoft.com/office/powerpoint/2010/main" val="3696753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837109-15EB-4EAE-93F9-167744A24202}" type="datetimeFigureOut">
              <a:rPr lang="en-US" smtClean="0"/>
              <a:t>3/31/16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4AFC58-05E5-44B0-A82A-BA6E97D4FB26}"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837109-15EB-4EAE-93F9-167744A24202}" type="datetimeFigureOut">
              <a:rPr lang="en-US" smtClean="0"/>
              <a:t>3/31/16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837109-15EB-4EAE-93F9-167744A24202}" type="datetimeFigureOut">
              <a:rPr lang="en-US" smtClean="0"/>
              <a:t>3/31/16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Line 4"/>
          <p:cNvSpPr>
            <a:spLocks noChangeShapeType="1"/>
          </p:cNvSpPr>
          <p:nvPr userDrawn="1"/>
        </p:nvSpPr>
        <p:spPr bwMode="auto">
          <a:xfrm>
            <a:off x="0" y="6445250"/>
            <a:ext cx="9144000" cy="0"/>
          </a:xfrm>
          <a:prstGeom prst="line">
            <a:avLst/>
          </a:prstGeom>
          <a:noFill/>
          <a:ln w="57150">
            <a:solidFill>
              <a:schemeClr val="accent1"/>
            </a:solidFill>
            <a:round/>
            <a:headEnd/>
            <a:tailEnd/>
          </a:ln>
        </p:spPr>
        <p:txBody>
          <a:body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837109-15EB-4EAE-93F9-167744A24202}" type="datetimeFigureOut">
              <a:rPr lang="en-US" smtClean="0"/>
              <a:t>3/31/16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4AFC58-05E5-44B0-A82A-BA6E97D4FB26}" type="slidenum">
              <a:rPr lang="en-US" smtClean="0"/>
              <a:t>‹#›</a:t>
            </a:fld>
            <a:endParaRPr lang="en-US"/>
          </a:p>
        </p:txBody>
      </p:sp>
      <p:pic>
        <p:nvPicPr>
          <p:cNvPr id="7" name="Picture 8" descr="C:\Users\mpantin-jackwood\Downloads\USDAARSIdentity3.t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67600" y="6231298"/>
            <a:ext cx="1527048" cy="473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837109-15EB-4EAE-93F9-167744A24202}" type="datetimeFigureOut">
              <a:rPr lang="en-US" smtClean="0"/>
              <a:t>3/31/16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4AFC58-05E5-44B0-A82A-BA6E97D4FB26}"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837109-15EB-4EAE-93F9-167744A24202}" type="datetimeFigureOut">
              <a:rPr lang="en-US" smtClean="0"/>
              <a:t>3/31/16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837109-15EB-4EAE-93F9-167744A24202}" type="datetimeFigureOut">
              <a:rPr lang="en-US" smtClean="0"/>
              <a:t>3/31/16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4AFC58-05E5-44B0-A82A-BA6E97D4FB26}"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837109-15EB-4EAE-93F9-167744A24202}" type="datetimeFigureOut">
              <a:rPr lang="en-US" smtClean="0"/>
              <a:t>3/31/16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37109-15EB-4EAE-93F9-167744A24202}" type="datetimeFigureOut">
              <a:rPr lang="en-US" smtClean="0"/>
              <a:t>3/31/16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37109-15EB-4EAE-93F9-167744A24202}" type="datetimeFigureOut">
              <a:rPr lang="en-US" smtClean="0"/>
              <a:t>3/31/16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4AFC58-05E5-44B0-A82A-BA6E97D4FB26}"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837109-15EB-4EAE-93F9-167744A24202}" type="datetimeFigureOut">
              <a:rPr lang="en-US" smtClean="0"/>
              <a:t>3/31/16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4AFC58-05E5-44B0-A82A-BA6E97D4FB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3837109-15EB-4EAE-93F9-167744A24202}" type="datetimeFigureOut">
              <a:rPr lang="en-US" smtClean="0"/>
              <a:t>3/31/16</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F4AFC58-05E5-44B0-A82A-BA6E97D4FB2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oleObject" Target="../embeddings/oleObject2.bin"/><Relationship Id="rId7" Type="http://schemas.openxmlformats.org/officeDocument/2006/relationships/image" Target="../media/image27.png"/><Relationship Id="rId8" Type="http://schemas.openxmlformats.org/officeDocument/2006/relationships/oleObject" Target="../embeddings/oleObject3.bin"/><Relationship Id="rId9" Type="http://schemas.openxmlformats.org/officeDocument/2006/relationships/image" Target="../media/image2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oleObject" Target="../embeddings/oleObject5.bin"/><Relationship Id="rId8" Type="http://schemas.openxmlformats.org/officeDocument/2006/relationships/image" Target="../media/image32.png"/><Relationship Id="rId9" Type="http://schemas.openxmlformats.org/officeDocument/2006/relationships/image" Target="../media/image33.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 Id="rId3" Type="http://schemas.openxmlformats.org/officeDocument/2006/relationships/image" Target="../media/image2.tiff"/></Relationships>
</file>

<file path=ppt/slides/_rels/slide4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embeddings/oleObject6.bin"/><Relationship Id="rId5" Type="http://schemas.openxmlformats.org/officeDocument/2006/relationships/image" Target="../media/image62.png"/><Relationship Id="rId6" Type="http://schemas.openxmlformats.org/officeDocument/2006/relationships/image" Target="../media/image64.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2400" y="3794453"/>
            <a:ext cx="8534400" cy="1752600"/>
          </a:xfrm>
        </p:spPr>
        <p:txBody>
          <a:bodyPr>
            <a:normAutofit fontScale="92500"/>
          </a:bodyPr>
          <a:lstStyle/>
          <a:p>
            <a:pPr marL="0" indent="0" algn="ctr">
              <a:buNone/>
            </a:pPr>
            <a:r>
              <a:rPr lang="en-US" sz="3200" b="1" i="1" dirty="0" smtClean="0">
                <a:latin typeface="Times New Roman" panose="02020603050405020304" pitchFamily="18" charset="0"/>
                <a:cs typeface="Times New Roman" panose="02020603050405020304" pitchFamily="18" charset="0"/>
              </a:rPr>
              <a:t>David L. Suarez D.V.M., Ph.D., A.C.V.M.</a:t>
            </a:r>
          </a:p>
          <a:p>
            <a:pPr marL="0" indent="0" algn="ctr">
              <a:buNone/>
            </a:pPr>
            <a:r>
              <a:rPr lang="en-US" sz="2200" b="1" i="1" dirty="0" smtClean="0">
                <a:latin typeface="Times New Roman" panose="02020603050405020304" pitchFamily="18" charset="0"/>
                <a:cs typeface="Times New Roman" panose="02020603050405020304" pitchFamily="18" charset="0"/>
              </a:rPr>
              <a:t>Research Leader Exotic and Emerging Avian Viral Disease Research Group</a:t>
            </a:r>
          </a:p>
          <a:p>
            <a:pPr marL="0" indent="0" algn="ctr">
              <a:buNone/>
            </a:pPr>
            <a:r>
              <a:rPr lang="en-US" sz="2000" b="1" dirty="0" smtClean="0">
                <a:latin typeface="Times New Roman" panose="02020603050405020304" pitchFamily="18" charset="0"/>
                <a:cs typeface="Times New Roman" panose="02020603050405020304" pitchFamily="18" charset="0"/>
              </a:rPr>
              <a:t>Southeast </a:t>
            </a:r>
            <a:r>
              <a:rPr lang="en-US" sz="2000" b="1" dirty="0">
                <a:latin typeface="Times New Roman" panose="02020603050405020304" pitchFamily="18" charset="0"/>
                <a:cs typeface="Times New Roman" panose="02020603050405020304" pitchFamily="18" charset="0"/>
              </a:rPr>
              <a:t>Poultry Research </a:t>
            </a:r>
            <a:r>
              <a:rPr lang="en-US" sz="2000" b="1" dirty="0" smtClean="0">
                <a:latin typeface="Times New Roman" panose="02020603050405020304" pitchFamily="18" charset="0"/>
                <a:cs typeface="Times New Roman" panose="02020603050405020304" pitchFamily="18" charset="0"/>
              </a:rPr>
              <a:t>Laboratory </a:t>
            </a:r>
          </a:p>
          <a:p>
            <a:pPr marL="0" indent="0" algn="ctr">
              <a:buNone/>
            </a:pPr>
            <a:r>
              <a:rPr lang="en-US" sz="2000" b="1" dirty="0" smtClean="0">
                <a:latin typeface="Times New Roman" panose="02020603050405020304" pitchFamily="18" charset="0"/>
                <a:cs typeface="Times New Roman" panose="02020603050405020304" pitchFamily="18" charset="0"/>
              </a:rPr>
              <a:t>U.S. National Poultry Research Center,  Athens</a:t>
            </a:r>
            <a:r>
              <a:rPr lang="en-US" sz="2000" b="1" dirty="0">
                <a:latin typeface="Times New Roman" panose="02020603050405020304" pitchFamily="18" charset="0"/>
                <a:cs typeface="Times New Roman" panose="02020603050405020304" pitchFamily="18" charset="0"/>
              </a:rPr>
              <a:t>, Georgia</a:t>
            </a:r>
          </a:p>
          <a:p>
            <a:endParaRPr lang="en-US" b="1" i="1" dirty="0">
              <a:latin typeface="Times New Roman" panose="02020603050405020304" pitchFamily="18" charset="0"/>
              <a:cs typeface="Times New Roman" panose="02020603050405020304" pitchFamily="18" charset="0"/>
            </a:endParaRPr>
          </a:p>
        </p:txBody>
      </p:sp>
      <p:sp>
        <p:nvSpPr>
          <p:cNvPr id="2" name="Title 1"/>
          <p:cNvSpPr>
            <a:spLocks noGrp="1"/>
          </p:cNvSpPr>
          <p:nvPr>
            <p:ph type="ctrTitle" idx="4294967295"/>
          </p:nvPr>
        </p:nvSpPr>
        <p:spPr>
          <a:xfrm>
            <a:off x="304800" y="2209800"/>
            <a:ext cx="8534400" cy="1927225"/>
          </a:xfrm>
        </p:spPr>
        <p:txBody>
          <a:bodyPr>
            <a:noAutofit/>
          </a:bodyPr>
          <a:lstStyle/>
          <a:p>
            <a:pPr algn="ctr"/>
            <a:r>
              <a:rPr lang="en-US" sz="3200" dirty="0"/>
              <a:t>Highly Pathogenic Avian Influenza: An Emerging Disease Threat to the Alabama Poultry Industry</a:t>
            </a:r>
          </a:p>
        </p:txBody>
      </p:sp>
      <p:sp>
        <p:nvSpPr>
          <p:cNvPr id="6" name="Line 4"/>
          <p:cNvSpPr>
            <a:spLocks noChangeShapeType="1"/>
          </p:cNvSpPr>
          <p:nvPr/>
        </p:nvSpPr>
        <p:spPr bwMode="auto">
          <a:xfrm>
            <a:off x="0" y="6445250"/>
            <a:ext cx="9144000" cy="0"/>
          </a:xfrm>
          <a:prstGeom prst="line">
            <a:avLst/>
          </a:prstGeom>
          <a:noFill/>
          <a:ln w="57150">
            <a:solidFill>
              <a:schemeClr val="accent1"/>
            </a:solidFill>
            <a:round/>
            <a:headEnd/>
            <a:tailEnd/>
          </a:ln>
        </p:spPr>
        <p:txBody>
          <a:bodyPr/>
          <a:lstStyle/>
          <a:p>
            <a:endParaRPr lang="en-US" dirty="0"/>
          </a:p>
        </p:txBody>
      </p:sp>
      <p:pic>
        <p:nvPicPr>
          <p:cNvPr id="7" name="Picture 8" descr="C:\Users\mpantin-jackwood\Downloads\USDAARSIdentity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5562600"/>
            <a:ext cx="2794001" cy="8671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mpantin-jackwood\Desktop\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406400"/>
            <a:ext cx="27432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pantin-jackwood\Desktop\Pictu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950" y="401638"/>
            <a:ext cx="2584450" cy="218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387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667091-wild-ducks-in-the-flight.jpg"/>
          <p:cNvPicPr>
            <a:picLocks noGrp="1" noChangeAspect="1"/>
          </p:cNvPicPr>
          <p:nvPr>
            <p:ph idx="1"/>
          </p:nvPr>
        </p:nvPicPr>
        <p:blipFill>
          <a:blip r:embed="rId2">
            <a:extLst>
              <a:ext uri="{28A0092B-C50C-407E-A947-70E740481C1C}">
                <a14:useLocalDpi xmlns:a14="http://schemas.microsoft.com/office/drawing/2010/main" val="0"/>
              </a:ext>
            </a:extLst>
          </a:blip>
          <a:srcRect t="-5440" b="-5440"/>
          <a:stretch>
            <a:fillRect/>
          </a:stretch>
        </p:blipFill>
        <p:spPr>
          <a:xfrm>
            <a:off x="0" y="0"/>
            <a:ext cx="9129713" cy="5410200"/>
          </a:xfrm>
        </p:spPr>
      </p:pic>
    </p:spTree>
    <p:extLst>
      <p:ext uri="{BB962C8B-B14F-4D97-AF65-F5344CB8AC3E}">
        <p14:creationId xmlns:p14="http://schemas.microsoft.com/office/powerpoint/2010/main" val="21479702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4267200" y="6248400"/>
            <a:ext cx="4800600" cy="646331"/>
          </a:xfrm>
          <a:prstGeom prst="rect">
            <a:avLst/>
          </a:prstGeom>
          <a:noFill/>
          <a:ln w="9525">
            <a:noFill/>
            <a:miter lim="800000"/>
            <a:headEnd/>
            <a:tailEnd/>
          </a:ln>
          <a:effectLst/>
        </p:spPr>
        <p:txBody>
          <a:bodyPr>
            <a:spAutoFit/>
          </a:bodyPr>
          <a:lstStyle/>
          <a:p>
            <a:r>
              <a:rPr lang="en-US" sz="1200" b="1" dirty="0">
                <a:solidFill>
                  <a:srgbClr val="000000"/>
                </a:solidFill>
              </a:rPr>
              <a:t>Swayne, D.E.</a:t>
            </a:r>
            <a:r>
              <a:rPr lang="en-US" sz="1200" dirty="0">
                <a:solidFill>
                  <a:srgbClr val="000000"/>
                </a:solidFill>
              </a:rPr>
              <a:t> Epidemiology of Avian Influenza in Agricultural and Other Man-Made Systems. In: Avian Influenza. Wylie-Blackwell (www.blackwellpublishing.com</a:t>
            </a:r>
            <a:r>
              <a:rPr lang="en-US" sz="1200" dirty="0" smtClean="0">
                <a:solidFill>
                  <a:srgbClr val="000000"/>
                </a:solidFill>
              </a:rPr>
              <a:t>), </a:t>
            </a:r>
            <a:r>
              <a:rPr lang="en-US" sz="1200" dirty="0">
                <a:solidFill>
                  <a:srgbClr val="000000"/>
                </a:solidFill>
              </a:rPr>
              <a:t>2008.  </a:t>
            </a:r>
          </a:p>
        </p:txBody>
      </p:sp>
      <p:pic>
        <p:nvPicPr>
          <p:cNvPr id="169988" name="Picture 4"/>
          <p:cNvPicPr>
            <a:picLocks noChangeAspect="1" noChangeArrowheads="1"/>
          </p:cNvPicPr>
          <p:nvPr/>
        </p:nvPicPr>
        <p:blipFill>
          <a:blip r:embed="rId3" cstate="print"/>
          <a:srcRect/>
          <a:stretch>
            <a:fillRect/>
          </a:stretch>
        </p:blipFill>
        <p:spPr bwMode="auto">
          <a:xfrm>
            <a:off x="3849688" y="6324600"/>
            <a:ext cx="417512" cy="533400"/>
          </a:xfrm>
          <a:prstGeom prst="rect">
            <a:avLst/>
          </a:prstGeom>
          <a:noFill/>
          <a:ln w="9525">
            <a:noFill/>
            <a:miter lim="800000"/>
            <a:headEnd/>
            <a:tailEnd/>
          </a:ln>
          <a:effectLst/>
        </p:spPr>
      </p:pic>
      <p:pic>
        <p:nvPicPr>
          <p:cNvPr id="169990" name="Picture 6" descr="ecology graph for AI"/>
          <p:cNvPicPr>
            <a:picLocks noChangeAspect="1" noChangeArrowheads="1"/>
          </p:cNvPicPr>
          <p:nvPr/>
        </p:nvPicPr>
        <p:blipFill>
          <a:blip r:embed="rId4" cstate="print"/>
          <a:srcRect/>
          <a:stretch>
            <a:fillRect/>
          </a:stretch>
        </p:blipFill>
        <p:spPr bwMode="auto">
          <a:xfrm>
            <a:off x="1219200" y="9525"/>
            <a:ext cx="6705600" cy="6315075"/>
          </a:xfrm>
          <a:prstGeom prst="rect">
            <a:avLst/>
          </a:prstGeom>
          <a:noFill/>
        </p:spPr>
      </p:pic>
    </p:spTree>
    <p:extLst>
      <p:ext uri="{BB962C8B-B14F-4D97-AF65-F5344CB8AC3E}">
        <p14:creationId xmlns:p14="http://schemas.microsoft.com/office/powerpoint/2010/main" val="38491550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23" y="328900"/>
            <a:ext cx="8229600" cy="990600"/>
          </a:xfrm>
        </p:spPr>
        <p:txBody>
          <a:bodyPr/>
          <a:lstStyle/>
          <a:p>
            <a:pPr algn="ctr"/>
            <a:r>
              <a:rPr lang="en-US" dirty="0" smtClean="0"/>
              <a:t>Human-Animal Health</a:t>
            </a:r>
            <a:endParaRPr lang="en-US" dirty="0"/>
          </a:p>
        </p:txBody>
      </p:sp>
      <p:pic>
        <p:nvPicPr>
          <p:cNvPr id="2050" name="Picture 2" descr="http://www.veterinarypracticenews.com/One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11" y="1394439"/>
            <a:ext cx="2519366" cy="25240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b="13288"/>
          <a:stretch/>
        </p:blipFill>
        <p:spPr>
          <a:xfrm>
            <a:off x="6022293" y="1722925"/>
            <a:ext cx="3168162" cy="2089597"/>
          </a:xfrm>
          <a:prstGeom prst="rect">
            <a:avLst/>
          </a:prstGeom>
        </p:spPr>
      </p:pic>
      <p:pic>
        <p:nvPicPr>
          <p:cNvPr id="2052" name="Picture 4" descr="http://deohs.washington.edu/cohr/sites/deohs.washington.edu.cohr/files/COHR%20LOGO%20141103%20Circle%20Only400by4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446" y="3849012"/>
            <a:ext cx="2820696" cy="3119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Q7w2KtrGeZMqd5Rw4yog_Sk8cUWObsY-PqG36OhFzfQfPJd9TQrA"/>
          <p:cNvPicPr>
            <a:picLocks noChangeAspect="1" noChangeArrowheads="1"/>
          </p:cNvPicPr>
          <p:nvPr/>
        </p:nvPicPr>
        <p:blipFill rotWithShape="1">
          <a:blip r:embed="rId5">
            <a:extLst>
              <a:ext uri="{28A0092B-C50C-407E-A947-70E740481C1C}">
                <a14:useLocalDpi xmlns:a14="http://schemas.microsoft.com/office/drawing/2010/main" val="0"/>
              </a:ext>
            </a:extLst>
          </a:blip>
          <a:srcRect l="22899" r="18797"/>
          <a:stretch/>
        </p:blipFill>
        <p:spPr bwMode="auto">
          <a:xfrm>
            <a:off x="6400800" y="4097402"/>
            <a:ext cx="2514600" cy="269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ebapp2.wright.edu/web1/newsroom/files/2014/02/BSOM-one-health-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8569" y="2584313"/>
            <a:ext cx="261850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vm.ncsu.edu/wp-content/uploads/2014/02/One-Healt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0003" y="4953000"/>
            <a:ext cx="2950749" cy="161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462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762000" y="152400"/>
            <a:ext cx="7772400" cy="1143000"/>
          </a:xfrm>
        </p:spPr>
        <p:txBody>
          <a:bodyPr/>
          <a:lstStyle/>
          <a:p>
            <a:r>
              <a:rPr lang="en-US"/>
              <a:t>Background for Avian Influenza</a:t>
            </a:r>
          </a:p>
        </p:txBody>
      </p:sp>
      <p:sp>
        <p:nvSpPr>
          <p:cNvPr id="349187" name="Rectangle 3"/>
          <p:cNvSpPr>
            <a:spLocks noGrp="1" noChangeArrowheads="1"/>
          </p:cNvSpPr>
          <p:nvPr>
            <p:ph type="body" idx="1"/>
          </p:nvPr>
        </p:nvSpPr>
        <p:spPr>
          <a:xfrm>
            <a:off x="685800" y="1295400"/>
            <a:ext cx="7924800" cy="5029200"/>
          </a:xfrm>
        </p:spPr>
        <p:txBody>
          <a:bodyPr/>
          <a:lstStyle/>
          <a:p>
            <a:pPr>
              <a:lnSpc>
                <a:spcPct val="80000"/>
              </a:lnSpc>
            </a:pPr>
            <a:r>
              <a:rPr lang="en-US" sz="2800"/>
              <a:t>Low Pathogenic Avian influenza virus (AIV) is naturally found in wild birds (ducks, gulls, and shorebirds)</a:t>
            </a:r>
          </a:p>
          <a:p>
            <a:pPr>
              <a:lnSpc>
                <a:spcPct val="80000"/>
              </a:lnSpc>
            </a:pPr>
            <a:r>
              <a:rPr lang="en-US" sz="2800"/>
              <a:t>AIV is not normally found in chickens and turkeys</a:t>
            </a:r>
          </a:p>
          <a:p>
            <a:pPr>
              <a:lnSpc>
                <a:spcPct val="80000"/>
              </a:lnSpc>
            </a:pPr>
            <a:r>
              <a:rPr lang="en-US" sz="2800"/>
              <a:t>Transmission of AIV from wild birds to domestic poultry species (ducks&gt;turkeys&gt; chickens) occurs commonly</a:t>
            </a:r>
          </a:p>
          <a:p>
            <a:pPr>
              <a:lnSpc>
                <a:spcPct val="80000"/>
              </a:lnSpc>
            </a:pPr>
            <a:r>
              <a:rPr lang="en-US" sz="2800"/>
              <a:t>AIV on rare occasions may become established in chickens and turkeys and result in serious disease outbreaks</a:t>
            </a:r>
          </a:p>
          <a:p>
            <a:pPr>
              <a:lnSpc>
                <a:spcPct val="80000"/>
              </a:lnSpc>
            </a:pPr>
            <a:r>
              <a:rPr lang="en-US" sz="2800"/>
              <a:t> AIV once adapted to chickens and turkeys can be difficult to eradicate</a:t>
            </a:r>
          </a:p>
        </p:txBody>
      </p:sp>
    </p:spTree>
    <p:extLst>
      <p:ext uri="{BB962C8B-B14F-4D97-AF65-F5344CB8AC3E}">
        <p14:creationId xmlns:p14="http://schemas.microsoft.com/office/powerpoint/2010/main" val="22015854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Migratory Bird Flyways</a:t>
            </a:r>
            <a:endParaRPr lang="en-US" dirty="0"/>
          </a:p>
        </p:txBody>
      </p:sp>
      <p:pic>
        <p:nvPicPr>
          <p:cNvPr id="9218" name="Picture 2" descr="http://1.bp.blogspot.com/-3f9qDifmeHg/T3fjgoyQBMI/AAAAAAAABzQ/tw43ihAMkNA/s1600/north-america-migration-flyway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5177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80" y="320938"/>
            <a:ext cx="8229600" cy="990600"/>
          </a:xfrm>
        </p:spPr>
        <p:txBody>
          <a:bodyPr>
            <a:normAutofit fontScale="90000"/>
          </a:bodyPr>
          <a:lstStyle/>
          <a:p>
            <a:pPr algn="ctr"/>
            <a:r>
              <a:rPr lang="en-US" dirty="0" smtClean="0"/>
              <a:t>Biosecurity-Keeping Virus Off the Farm</a:t>
            </a:r>
            <a:endParaRPr lang="en-US" dirty="0"/>
          </a:p>
        </p:txBody>
      </p:sp>
      <p:pic>
        <p:nvPicPr>
          <p:cNvPr id="10242" name="Picture 2" descr="http://1.bp.blogspot.com/-T4ewr0690lY/UTN8FZZfHCI/AAAAAAAACrQ/mrYICgIGRVM/s640/sal%2B-%2BCop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0" y="1305099"/>
            <a:ext cx="9144000" cy="55529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png.clipart.me/graphics/thumbs/180/vector-silhouette-of-mallard-duck-in-flight_180418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3" y="1143000"/>
            <a:ext cx="1428750" cy="914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48350" y="5410200"/>
            <a:ext cx="222885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1175606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7078E-7 -3.41971E-6 L 0.63193 -3.41971E-6 " pathEditMode="relative" rAng="0" ptsTypes="AA">
                                      <p:cBhvr>
                                        <p:cTn id="6" dur="2000" fill="hold"/>
                                        <p:tgtEl>
                                          <p:spTgt spid="10244"/>
                                        </p:tgtEl>
                                        <p:attrNameLst>
                                          <p:attrName>ppt_x</p:attrName>
                                          <p:attrName>ppt_y</p:attrName>
                                        </p:attrNameLst>
                                      </p:cBhvr>
                                      <p:rCtr x="315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wattagnet.com/ext/resources/Images-by-month-year/15_10/poultry-farm-and-veterinarian.jpg?1443556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 y="609600"/>
            <a:ext cx="914098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400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ck_farm_in_Hainan_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5783"/>
            <a:ext cx="9144000" cy="6858000"/>
          </a:xfrm>
          <a:prstGeom prst="rect">
            <a:avLst/>
          </a:prstGeom>
        </p:spPr>
      </p:pic>
      <p:sp>
        <p:nvSpPr>
          <p:cNvPr id="3" name="TextBox 2"/>
          <p:cNvSpPr txBox="1"/>
          <p:nvPr/>
        </p:nvSpPr>
        <p:spPr>
          <a:xfrm>
            <a:off x="306564" y="6488668"/>
            <a:ext cx="4820588" cy="369332"/>
          </a:xfrm>
          <a:prstGeom prst="rect">
            <a:avLst/>
          </a:prstGeom>
          <a:noFill/>
        </p:spPr>
        <p:txBody>
          <a:bodyPr wrap="none" rtlCol="0">
            <a:spAutoFit/>
          </a:bodyPr>
          <a:lstStyle/>
          <a:p>
            <a:r>
              <a:rPr lang="en-US" dirty="0" smtClean="0"/>
              <a:t>Duck Farm Hainan Province -Wikipedia Commons</a:t>
            </a:r>
            <a:endParaRPr lang="en-US" dirty="0"/>
          </a:p>
        </p:txBody>
      </p:sp>
    </p:spTree>
    <p:extLst>
      <p:ext uri="{BB962C8B-B14F-4D97-AF65-F5344CB8AC3E}">
        <p14:creationId xmlns:p14="http://schemas.microsoft.com/office/powerpoint/2010/main" val="4396350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76200" y="152400"/>
            <a:ext cx="9067800" cy="914400"/>
          </a:xfrm>
          <a:prstGeom prst="rect">
            <a:avLst/>
          </a:prstGeom>
          <a:noFill/>
          <a:ln w="9525">
            <a:noFill/>
            <a:miter lim="800000"/>
            <a:headEnd/>
            <a:tailEnd/>
          </a:ln>
          <a:effectLst/>
        </p:spPr>
        <p:txBody>
          <a:bodyPr anchor="ctr"/>
          <a:lstStyle/>
          <a:p>
            <a:pPr algn="ctr" eaLnBrk="0" hangingPunct="0"/>
            <a:r>
              <a:rPr lang="en-US" sz="4000" dirty="0" smtClean="0">
                <a:solidFill>
                  <a:schemeClr val="tx2"/>
                </a:solidFill>
                <a:latin typeface="Times" pitchFamily="1" charset="0"/>
              </a:rPr>
              <a:t>Influenza</a:t>
            </a:r>
            <a:r>
              <a:rPr lang="en-US" sz="4000" dirty="0">
                <a:solidFill>
                  <a:schemeClr val="tx2"/>
                </a:solidFill>
                <a:latin typeface="Times" pitchFamily="1" charset="0"/>
              </a:rPr>
              <a:t>:  Infection and Disease</a:t>
            </a:r>
          </a:p>
        </p:txBody>
      </p:sp>
      <p:sp>
        <p:nvSpPr>
          <p:cNvPr id="351235" name="Rectangle 3"/>
          <p:cNvSpPr>
            <a:spLocks noChangeArrowheads="1"/>
          </p:cNvSpPr>
          <p:nvPr/>
        </p:nvSpPr>
        <p:spPr bwMode="auto">
          <a:xfrm>
            <a:off x="457200" y="1219200"/>
            <a:ext cx="8305800" cy="4876800"/>
          </a:xfrm>
          <a:prstGeom prst="rect">
            <a:avLst/>
          </a:prstGeom>
          <a:noFill/>
          <a:ln w="9525">
            <a:noFill/>
            <a:miter lim="800000"/>
            <a:headEnd/>
            <a:tailEnd/>
          </a:ln>
          <a:effectLst/>
        </p:spPr>
        <p:txBody>
          <a:bodyPr/>
          <a:lstStyle/>
          <a:p>
            <a:pPr marL="342900" indent="-342900" eaLnBrk="0" hangingPunct="0">
              <a:spcBef>
                <a:spcPct val="20000"/>
              </a:spcBef>
              <a:buFontTx/>
              <a:buChar char="•"/>
            </a:pPr>
            <a:r>
              <a:rPr lang="en-US" sz="3200">
                <a:latin typeface="Times" pitchFamily="1" charset="0"/>
              </a:rPr>
              <a:t>Infection may cause a wide range of clinical signs from no disease (asymptomatic), respiratory disease, to severe disease with high mortality</a:t>
            </a:r>
          </a:p>
          <a:p>
            <a:pPr marL="342900" indent="-342900" eaLnBrk="0" hangingPunct="0">
              <a:spcBef>
                <a:spcPct val="20000"/>
              </a:spcBef>
              <a:buFontTx/>
              <a:buChar char="•"/>
            </a:pPr>
            <a:r>
              <a:rPr lang="en-US" sz="3200">
                <a:latin typeface="Times" pitchFamily="1" charset="0"/>
              </a:rPr>
              <a:t>Localized Infection-mild to moderate disease</a:t>
            </a:r>
          </a:p>
          <a:p>
            <a:pPr marL="742950" lvl="1" indent="-285750" eaLnBrk="0" hangingPunct="0">
              <a:spcBef>
                <a:spcPct val="20000"/>
              </a:spcBef>
              <a:buFontTx/>
              <a:buChar char="–"/>
            </a:pPr>
            <a:r>
              <a:rPr lang="en-US" sz="2800">
                <a:latin typeface="Times" pitchFamily="1" charset="0"/>
              </a:rPr>
              <a:t>Intestinal-wild ducks and shorebirds, poultry </a:t>
            </a:r>
          </a:p>
          <a:p>
            <a:pPr marL="742950" lvl="1" indent="-285750" eaLnBrk="0" hangingPunct="0">
              <a:spcBef>
                <a:spcPct val="20000"/>
              </a:spcBef>
              <a:buFontTx/>
              <a:buChar char="–"/>
            </a:pPr>
            <a:r>
              <a:rPr lang="en-US" sz="2800">
                <a:latin typeface="Times" pitchFamily="1" charset="0"/>
              </a:rPr>
              <a:t>Respiratory-humans, swine, horses, poultry, domestic ducks, seal, mink</a:t>
            </a:r>
          </a:p>
          <a:p>
            <a:pPr marL="342900" indent="-342900" eaLnBrk="0" hangingPunct="0">
              <a:spcBef>
                <a:spcPct val="20000"/>
              </a:spcBef>
              <a:buFont typeface="Times" pitchFamily="1" charset="0"/>
              <a:buChar char="•"/>
            </a:pPr>
            <a:r>
              <a:rPr lang="en-US" sz="3200">
                <a:latin typeface="Times" pitchFamily="1" charset="0"/>
              </a:rPr>
              <a:t>Systemic Infection-high mortality</a:t>
            </a:r>
            <a:endParaRPr lang="en-US" sz="2800">
              <a:latin typeface="Times" pitchFamily="1" charset="0"/>
            </a:endParaRPr>
          </a:p>
          <a:p>
            <a:pPr marL="742950" lvl="1" indent="-285750" eaLnBrk="0" hangingPunct="0">
              <a:spcBef>
                <a:spcPct val="20000"/>
              </a:spcBef>
              <a:buFontTx/>
              <a:buChar char="–"/>
            </a:pPr>
            <a:r>
              <a:rPr lang="en-US" sz="2800">
                <a:latin typeface="Times" pitchFamily="1" charset="0"/>
              </a:rPr>
              <a:t>chickens, turkeys, other gallinaceous birds </a:t>
            </a:r>
          </a:p>
        </p:txBody>
      </p:sp>
    </p:spTree>
    <p:extLst>
      <p:ext uri="{BB962C8B-B14F-4D97-AF65-F5344CB8AC3E}">
        <p14:creationId xmlns:p14="http://schemas.microsoft.com/office/powerpoint/2010/main" val="34618313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228600" y="381000"/>
            <a:ext cx="8743950" cy="1143000"/>
          </a:xfrm>
          <a:prstGeom prst="rect">
            <a:avLst/>
          </a:prstGeom>
          <a:noFill/>
          <a:ln w="9525">
            <a:noFill/>
            <a:miter lim="800000"/>
            <a:headEnd/>
            <a:tailEnd/>
          </a:ln>
          <a:effectLst/>
        </p:spPr>
        <p:txBody>
          <a:bodyPr anchor="ctr"/>
          <a:lstStyle/>
          <a:p>
            <a:pPr algn="ctr" eaLnBrk="0" hangingPunct="0"/>
            <a:r>
              <a:rPr lang="en-US" sz="4400">
                <a:solidFill>
                  <a:schemeClr val="tx2"/>
                </a:solidFill>
                <a:latin typeface="Times" pitchFamily="1" charset="0"/>
              </a:rPr>
              <a:t>Avian Influenza and Disease in Poultry</a:t>
            </a:r>
          </a:p>
        </p:txBody>
      </p:sp>
      <p:sp>
        <p:nvSpPr>
          <p:cNvPr id="353283" name="Rectangle 3"/>
          <p:cNvSpPr>
            <a:spLocks noChangeArrowheads="1"/>
          </p:cNvSpPr>
          <p:nvPr/>
        </p:nvSpPr>
        <p:spPr bwMode="auto">
          <a:xfrm>
            <a:off x="457200" y="1828800"/>
            <a:ext cx="8305800" cy="5029200"/>
          </a:xfrm>
          <a:prstGeom prst="rect">
            <a:avLst/>
          </a:prstGeom>
          <a:noFill/>
          <a:ln w="9525">
            <a:noFill/>
            <a:miter lim="800000"/>
            <a:headEnd/>
            <a:tailEnd/>
          </a:ln>
          <a:effectLst/>
        </p:spPr>
        <p:txBody>
          <a:bodyPr/>
          <a:lstStyle/>
          <a:p>
            <a:pPr marL="342900" indent="-342900" eaLnBrk="0" hangingPunct="0">
              <a:spcBef>
                <a:spcPct val="20000"/>
              </a:spcBef>
              <a:buClr>
                <a:srgbClr val="CC3300"/>
              </a:buClr>
              <a:buSzPct val="80000"/>
              <a:buFontTx/>
              <a:buChar char="•"/>
            </a:pPr>
            <a:r>
              <a:rPr lang="en-US" sz="3200">
                <a:latin typeface="Times" pitchFamily="1" charset="0"/>
              </a:rPr>
              <a:t>Influenza viruses are often divided into low pathogenic AI (LPAI) and highly pathogenic AI (HPAI)</a:t>
            </a:r>
          </a:p>
          <a:p>
            <a:pPr marL="342900" indent="-342900" eaLnBrk="0" hangingPunct="0">
              <a:spcBef>
                <a:spcPct val="20000"/>
              </a:spcBef>
              <a:buClr>
                <a:srgbClr val="CC3300"/>
              </a:buClr>
              <a:buSzPct val="80000"/>
              <a:buFontTx/>
              <a:buChar char="•"/>
            </a:pPr>
            <a:r>
              <a:rPr lang="en-US" sz="3200">
                <a:latin typeface="Times" pitchFamily="1" charset="0"/>
              </a:rPr>
              <a:t>Low pathogenic viruses often cause inapparent infections, localized respiratory infections with mild to moderate disease and mortality, drops in egg production</a:t>
            </a:r>
          </a:p>
          <a:p>
            <a:pPr marL="342900" indent="-342900" eaLnBrk="0" hangingPunct="0">
              <a:spcBef>
                <a:spcPct val="20000"/>
              </a:spcBef>
              <a:buClr>
                <a:srgbClr val="CC3300"/>
              </a:buClr>
              <a:buSzPct val="80000"/>
              <a:buFontTx/>
              <a:buChar char="•"/>
            </a:pPr>
            <a:r>
              <a:rPr lang="en-US" sz="3200">
                <a:latin typeface="Times" pitchFamily="1" charset="0"/>
              </a:rPr>
              <a:t>Highly pathogenic viruses cause a systemic disease with high mortality</a:t>
            </a:r>
          </a:p>
        </p:txBody>
      </p:sp>
    </p:spTree>
    <p:extLst>
      <p:ext uri="{BB962C8B-B14F-4D97-AF65-F5344CB8AC3E}">
        <p14:creationId xmlns:p14="http://schemas.microsoft.com/office/powerpoint/2010/main" val="42250453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54" y="386366"/>
            <a:ext cx="8229600" cy="990600"/>
          </a:xfrm>
        </p:spPr>
        <p:txBody>
          <a:bodyPr/>
          <a:lstStyle/>
          <a:p>
            <a:pPr algn="ctr"/>
            <a:r>
              <a:rPr lang="en-US" dirty="0" smtClean="0"/>
              <a:t>AUM Senators….</a:t>
            </a:r>
            <a:r>
              <a:rPr lang="en-US" dirty="0" err="1" smtClean="0"/>
              <a:t>Warhawks</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054" y="1371600"/>
            <a:ext cx="3654449" cy="4876800"/>
          </a:xfrm>
        </p:spPr>
      </p:pic>
      <p:sp>
        <p:nvSpPr>
          <p:cNvPr id="5" name="TextBox 4"/>
          <p:cNvSpPr txBox="1"/>
          <p:nvPr/>
        </p:nvSpPr>
        <p:spPr>
          <a:xfrm>
            <a:off x="4343401" y="1828800"/>
            <a:ext cx="4341254" cy="1815882"/>
          </a:xfrm>
          <a:prstGeom prst="rect">
            <a:avLst/>
          </a:prstGeom>
          <a:noFill/>
        </p:spPr>
        <p:txBody>
          <a:bodyPr wrap="square" rtlCol="0">
            <a:spAutoFit/>
          </a:bodyPr>
          <a:lstStyle/>
          <a:p>
            <a:r>
              <a:rPr lang="en-US" sz="2800" dirty="0" smtClean="0"/>
              <a:t>Undergraduate Student 1982-83</a:t>
            </a:r>
          </a:p>
          <a:p>
            <a:r>
              <a:rPr lang="en-US" sz="2800" dirty="0" smtClean="0"/>
              <a:t>Microbiology Major</a:t>
            </a:r>
          </a:p>
          <a:p>
            <a:r>
              <a:rPr lang="en-US" sz="2800" dirty="0" smtClean="0"/>
              <a:t>Dr. Donald Roush</a:t>
            </a:r>
            <a:endParaRPr lang="en-US" sz="2800" dirty="0"/>
          </a:p>
        </p:txBody>
      </p:sp>
    </p:spTree>
    <p:extLst>
      <p:ext uri="{BB962C8B-B14F-4D97-AF65-F5344CB8AC3E}">
        <p14:creationId xmlns:p14="http://schemas.microsoft.com/office/powerpoint/2010/main" val="19571734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04800" y="304800"/>
            <a:ext cx="8305800" cy="914400"/>
          </a:xfrm>
        </p:spPr>
        <p:txBody>
          <a:bodyPr>
            <a:normAutofit fontScale="90000"/>
          </a:bodyPr>
          <a:lstStyle/>
          <a:p>
            <a:r>
              <a:rPr lang="en-US" sz="4200" b="1">
                <a:solidFill>
                  <a:schemeClr val="tx1"/>
                </a:solidFill>
              </a:rPr>
              <a:t>Low Pathogenicity Avian Influenza</a:t>
            </a:r>
          </a:p>
        </p:txBody>
      </p:sp>
      <p:sp>
        <p:nvSpPr>
          <p:cNvPr id="134147" name="Rectangle 3"/>
          <p:cNvSpPr>
            <a:spLocks noGrp="1" noChangeArrowheads="1"/>
          </p:cNvSpPr>
          <p:nvPr>
            <p:ph type="body" idx="1"/>
          </p:nvPr>
        </p:nvSpPr>
        <p:spPr>
          <a:xfrm>
            <a:off x="533400" y="1600200"/>
            <a:ext cx="7772400" cy="1219200"/>
          </a:xfrm>
        </p:spPr>
        <p:txBody>
          <a:bodyPr>
            <a:normAutofit fontScale="92500" lnSpcReduction="10000"/>
          </a:bodyPr>
          <a:lstStyle/>
          <a:p>
            <a:r>
              <a:rPr lang="en-US" b="1" dirty="0"/>
              <a:t>Rhinitis &amp; </a:t>
            </a:r>
            <a:r>
              <a:rPr lang="en-US" b="1" dirty="0" err="1"/>
              <a:t>tracheitis</a:t>
            </a:r>
            <a:endParaRPr lang="en-US" b="1" dirty="0"/>
          </a:p>
          <a:p>
            <a:r>
              <a:rPr lang="en-US" b="1" dirty="0"/>
              <a:t>Ocular </a:t>
            </a:r>
            <a:r>
              <a:rPr lang="en-US" b="1" dirty="0" smtClean="0"/>
              <a:t>discharge</a:t>
            </a:r>
          </a:p>
          <a:p>
            <a:r>
              <a:rPr lang="en-US" b="1" dirty="0" smtClean="0"/>
              <a:t>Drops in egg production</a:t>
            </a:r>
            <a:endParaRPr lang="en-US" b="1" dirty="0"/>
          </a:p>
        </p:txBody>
      </p:sp>
      <p:sp>
        <p:nvSpPr>
          <p:cNvPr id="134148" name="Line 4"/>
          <p:cNvSpPr>
            <a:spLocks noChangeShapeType="1"/>
          </p:cNvSpPr>
          <p:nvPr/>
        </p:nvSpPr>
        <p:spPr bwMode="auto">
          <a:xfrm>
            <a:off x="457200" y="1371600"/>
            <a:ext cx="8153400" cy="0"/>
          </a:xfrm>
          <a:prstGeom prst="line">
            <a:avLst/>
          </a:prstGeom>
          <a:noFill/>
          <a:ln w="76200">
            <a:solidFill>
              <a:srgbClr val="E50000"/>
            </a:solidFill>
            <a:round/>
            <a:headEnd/>
            <a:tailEnd/>
          </a:ln>
          <a:effectLst/>
        </p:spPr>
        <p:txBody>
          <a:bodyPr anchor="ctr"/>
          <a:lstStyle/>
          <a:p>
            <a:endParaRPr lang="en-US"/>
          </a:p>
        </p:txBody>
      </p:sp>
      <p:pic>
        <p:nvPicPr>
          <p:cNvPr id="134149" name="Picture 5" descr="IMG_0076"/>
          <p:cNvPicPr>
            <a:picLocks noChangeAspect="1" noChangeArrowheads="1"/>
          </p:cNvPicPr>
          <p:nvPr/>
        </p:nvPicPr>
        <p:blipFill>
          <a:blip r:embed="rId4" cstate="print"/>
          <a:srcRect/>
          <a:stretch>
            <a:fillRect/>
          </a:stretch>
        </p:blipFill>
        <p:spPr bwMode="auto">
          <a:xfrm>
            <a:off x="381000" y="3048000"/>
            <a:ext cx="2686050" cy="3581400"/>
          </a:xfrm>
          <a:prstGeom prst="rect">
            <a:avLst/>
          </a:prstGeom>
          <a:noFill/>
          <a:ln w="9525">
            <a:solidFill>
              <a:schemeClr val="tx1"/>
            </a:solidFill>
            <a:miter lim="800000"/>
            <a:headEnd/>
            <a:tailEnd/>
          </a:ln>
        </p:spPr>
      </p:pic>
      <p:pic>
        <p:nvPicPr>
          <p:cNvPr id="134150" name="Picture 6" descr="usdalogo"/>
          <p:cNvPicPr>
            <a:picLocks noChangeAspect="1" noChangeArrowheads="1"/>
          </p:cNvPicPr>
          <p:nvPr/>
        </p:nvPicPr>
        <p:blipFill>
          <a:blip r:embed="rId5" cstate="print"/>
          <a:srcRect/>
          <a:stretch>
            <a:fillRect/>
          </a:stretch>
        </p:blipFill>
        <p:spPr bwMode="auto">
          <a:xfrm>
            <a:off x="2590800" y="6216650"/>
            <a:ext cx="457200" cy="336550"/>
          </a:xfrm>
          <a:prstGeom prst="rect">
            <a:avLst/>
          </a:prstGeom>
          <a:noFill/>
        </p:spPr>
      </p:pic>
      <p:graphicFrame>
        <p:nvGraphicFramePr>
          <p:cNvPr id="134151" name="Object 7"/>
          <p:cNvGraphicFramePr>
            <a:graphicFrameLocks noChangeAspect="1"/>
          </p:cNvGraphicFramePr>
          <p:nvPr/>
        </p:nvGraphicFramePr>
        <p:xfrm>
          <a:off x="4876800" y="1524000"/>
          <a:ext cx="3829050" cy="2503488"/>
        </p:xfrm>
        <a:graphic>
          <a:graphicData uri="http://schemas.openxmlformats.org/presentationml/2006/ole">
            <mc:AlternateContent xmlns:mc="http://schemas.openxmlformats.org/markup-compatibility/2006">
              <mc:Choice xmlns:v="urn:schemas-microsoft-com:vml" Requires="v">
                <p:oleObj spid="_x0000_s7199" name="Drawing" r:id="rId6" imgW="4210137" imgH="2752439" progId="WPDraw30.Drawing">
                  <p:embed/>
                </p:oleObj>
              </mc:Choice>
              <mc:Fallback>
                <p:oleObj name="Drawing" r:id="rId6" imgW="4210137" imgH="2752439" progId="WPDraw30.Drawing">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524000"/>
                        <a:ext cx="3829050" cy="2503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4152" name="Object 8"/>
          <p:cNvGraphicFramePr>
            <a:graphicFrameLocks noChangeAspect="1"/>
          </p:cNvGraphicFramePr>
          <p:nvPr/>
        </p:nvGraphicFramePr>
        <p:xfrm>
          <a:off x="4953000" y="4114800"/>
          <a:ext cx="3733800" cy="2386013"/>
        </p:xfrm>
        <a:graphic>
          <a:graphicData uri="http://schemas.openxmlformats.org/presentationml/2006/ole">
            <mc:AlternateContent xmlns:mc="http://schemas.openxmlformats.org/markup-compatibility/2006">
              <mc:Choice xmlns:v="urn:schemas-microsoft-com:vml" Requires="v">
                <p:oleObj spid="_x0000_s7200" name="Drawing" r:id="rId8" imgW="4038005" imgH="2580917" progId="WPDraw30.Drawing">
                  <p:embed/>
                </p:oleObj>
              </mc:Choice>
              <mc:Fallback>
                <p:oleObj name="Drawing" r:id="rId8" imgW="4038005" imgH="2580917" progId="WPDraw30.Drawing">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4114800"/>
                        <a:ext cx="3733800" cy="23860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4153" name="Picture 9" descr="usdalogo"/>
          <p:cNvPicPr>
            <a:picLocks noChangeAspect="1" noChangeArrowheads="1"/>
          </p:cNvPicPr>
          <p:nvPr/>
        </p:nvPicPr>
        <p:blipFill>
          <a:blip r:embed="rId5" cstate="print"/>
          <a:srcRect/>
          <a:stretch>
            <a:fillRect/>
          </a:stretch>
        </p:blipFill>
        <p:spPr bwMode="auto">
          <a:xfrm>
            <a:off x="8153400" y="6096000"/>
            <a:ext cx="457200" cy="336550"/>
          </a:xfrm>
          <a:prstGeom prst="rect">
            <a:avLst/>
          </a:prstGeom>
          <a:noFill/>
        </p:spPr>
      </p:pic>
      <p:pic>
        <p:nvPicPr>
          <p:cNvPr id="134154" name="Picture 10" descr="usdalogo"/>
          <p:cNvPicPr>
            <a:picLocks noChangeAspect="1" noChangeArrowheads="1"/>
          </p:cNvPicPr>
          <p:nvPr/>
        </p:nvPicPr>
        <p:blipFill>
          <a:blip r:embed="rId5" cstate="print"/>
          <a:srcRect/>
          <a:stretch>
            <a:fillRect/>
          </a:stretch>
        </p:blipFill>
        <p:spPr bwMode="auto">
          <a:xfrm>
            <a:off x="8153400" y="3657600"/>
            <a:ext cx="457200" cy="336550"/>
          </a:xfrm>
          <a:prstGeom prst="rect">
            <a:avLst/>
          </a:prstGeom>
          <a:noFill/>
        </p:spPr>
      </p:pic>
    </p:spTree>
    <p:extLst>
      <p:ext uri="{BB962C8B-B14F-4D97-AF65-F5344CB8AC3E}">
        <p14:creationId xmlns:p14="http://schemas.microsoft.com/office/powerpoint/2010/main" val="1624973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152400" y="228600"/>
            <a:ext cx="8743950" cy="1143000"/>
          </a:xfrm>
          <a:prstGeom prst="rect">
            <a:avLst/>
          </a:prstGeom>
          <a:noFill/>
          <a:ln w="9525">
            <a:noFill/>
            <a:miter lim="800000"/>
            <a:headEnd/>
            <a:tailEnd/>
          </a:ln>
          <a:effectLst/>
        </p:spPr>
        <p:txBody>
          <a:bodyPr anchor="ctr"/>
          <a:lstStyle/>
          <a:p>
            <a:pPr algn="ctr" eaLnBrk="0" hangingPunct="0"/>
            <a:r>
              <a:rPr lang="en-US" sz="4400">
                <a:solidFill>
                  <a:schemeClr val="tx2"/>
                </a:solidFill>
                <a:latin typeface="Times" pitchFamily="1" charset="0"/>
              </a:rPr>
              <a:t>Highly Pathogenic Avian Influenza</a:t>
            </a:r>
          </a:p>
        </p:txBody>
      </p:sp>
      <p:sp>
        <p:nvSpPr>
          <p:cNvPr id="355331" name="Rectangle 3"/>
          <p:cNvSpPr>
            <a:spLocks noChangeArrowheads="1"/>
          </p:cNvSpPr>
          <p:nvPr/>
        </p:nvSpPr>
        <p:spPr bwMode="auto">
          <a:xfrm>
            <a:off x="381000" y="1295400"/>
            <a:ext cx="8534400" cy="5181600"/>
          </a:xfrm>
          <a:prstGeom prst="rect">
            <a:avLst/>
          </a:prstGeom>
          <a:noFill/>
          <a:ln w="9525">
            <a:noFill/>
            <a:miter lim="800000"/>
            <a:headEnd/>
            <a:tailEnd/>
          </a:ln>
          <a:effectLst/>
        </p:spPr>
        <p:txBody>
          <a:bodyPr/>
          <a:lstStyle/>
          <a:p>
            <a:pPr marL="342900" indent="-342900" eaLnBrk="0" hangingPunct="0">
              <a:spcBef>
                <a:spcPct val="20000"/>
              </a:spcBef>
              <a:buClr>
                <a:srgbClr val="CC3300"/>
              </a:buClr>
              <a:buSzPct val="80000"/>
              <a:buFontTx/>
              <a:buChar char="•"/>
            </a:pPr>
            <a:r>
              <a:rPr lang="en-US" sz="3200" dirty="0">
                <a:latin typeface="Times" pitchFamily="1" charset="0"/>
              </a:rPr>
              <a:t>Systemic, rapidly fatal disease of poultry</a:t>
            </a:r>
          </a:p>
          <a:p>
            <a:pPr marL="342900" indent="-342900" eaLnBrk="0" hangingPunct="0">
              <a:spcBef>
                <a:spcPct val="20000"/>
              </a:spcBef>
              <a:buClr>
                <a:srgbClr val="CC3300"/>
              </a:buClr>
              <a:buSzPct val="80000"/>
              <a:buFontTx/>
              <a:buChar char="•"/>
            </a:pPr>
            <a:r>
              <a:rPr lang="en-US" sz="3200" dirty="0">
                <a:latin typeface="Times" pitchFamily="1" charset="0"/>
              </a:rPr>
              <a:t>Only H5 and H7 subtypes are recognized to cause HPAI</a:t>
            </a:r>
          </a:p>
          <a:p>
            <a:pPr marL="342900" indent="-342900" eaLnBrk="0" hangingPunct="0">
              <a:spcBef>
                <a:spcPct val="20000"/>
              </a:spcBef>
              <a:buClr>
                <a:srgbClr val="CC3300"/>
              </a:buClr>
              <a:buSzPct val="80000"/>
              <a:buFontTx/>
              <a:buChar char="•"/>
            </a:pPr>
            <a:r>
              <a:rPr lang="en-US" sz="3200" dirty="0">
                <a:latin typeface="Times" pitchFamily="1" charset="0"/>
              </a:rPr>
              <a:t>OIE (World Organization for Animal Health) Reportable Disease</a:t>
            </a:r>
          </a:p>
          <a:p>
            <a:pPr marL="342900" indent="-342900" eaLnBrk="0" hangingPunct="0">
              <a:spcBef>
                <a:spcPct val="20000"/>
              </a:spcBef>
              <a:buClr>
                <a:srgbClr val="CC3300"/>
              </a:buClr>
              <a:buSzPct val="80000"/>
              <a:buFontTx/>
              <a:buChar char="•"/>
            </a:pPr>
            <a:r>
              <a:rPr lang="en-US" sz="3200" dirty="0">
                <a:latin typeface="Times" pitchFamily="1" charset="0"/>
              </a:rPr>
              <a:t>HA cleavage site critical virulence factor</a:t>
            </a:r>
          </a:p>
          <a:p>
            <a:pPr marL="342900" indent="-342900" eaLnBrk="0" hangingPunct="0">
              <a:spcBef>
                <a:spcPct val="20000"/>
              </a:spcBef>
              <a:buClr>
                <a:srgbClr val="CC3300"/>
              </a:buClr>
              <a:buSzPct val="80000"/>
              <a:buFontTx/>
              <a:buChar char="•"/>
            </a:pPr>
            <a:r>
              <a:rPr lang="en-US" sz="3200" dirty="0">
                <a:solidFill>
                  <a:srgbClr val="FF0000"/>
                </a:solidFill>
                <a:latin typeface="Times" pitchFamily="1" charset="0"/>
              </a:rPr>
              <a:t>Low pathogenic H5 </a:t>
            </a:r>
            <a:r>
              <a:rPr lang="en-US" sz="3600" dirty="0">
                <a:solidFill>
                  <a:srgbClr val="FF0000"/>
                </a:solidFill>
                <a:latin typeface="Times" pitchFamily="1" charset="0"/>
              </a:rPr>
              <a:t>and</a:t>
            </a:r>
            <a:r>
              <a:rPr lang="en-US" sz="3200" dirty="0">
                <a:solidFill>
                  <a:srgbClr val="FF0000"/>
                </a:solidFill>
                <a:latin typeface="Times" pitchFamily="1" charset="0"/>
              </a:rPr>
              <a:t> H7 AI viruses can mutate into the highly pathogenic form of the </a:t>
            </a:r>
            <a:r>
              <a:rPr lang="en-US" sz="3200" dirty="0" smtClean="0">
                <a:solidFill>
                  <a:srgbClr val="FF0000"/>
                </a:solidFill>
                <a:latin typeface="Times" pitchFamily="1" charset="0"/>
              </a:rPr>
              <a:t>virus!</a:t>
            </a:r>
            <a:endParaRPr lang="en-US" sz="3200" dirty="0">
              <a:solidFill>
                <a:srgbClr val="FF0000"/>
              </a:solidFill>
              <a:latin typeface="Times" pitchFamily="1" charset="0"/>
            </a:endParaRPr>
          </a:p>
        </p:txBody>
      </p:sp>
    </p:spTree>
    <p:extLst>
      <p:ext uri="{BB962C8B-B14F-4D97-AF65-F5344CB8AC3E}">
        <p14:creationId xmlns:p14="http://schemas.microsoft.com/office/powerpoint/2010/main" val="5041510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 y="-152400"/>
            <a:ext cx="8839200" cy="1143000"/>
          </a:xfrm>
        </p:spPr>
        <p:txBody>
          <a:bodyPr/>
          <a:lstStyle/>
          <a:p>
            <a:r>
              <a:rPr lang="en-US" b="1">
                <a:solidFill>
                  <a:schemeClr val="tx1"/>
                </a:solidFill>
              </a:rPr>
              <a:t>High Pathogenicity Avian Influenza</a:t>
            </a:r>
          </a:p>
        </p:txBody>
      </p:sp>
      <p:sp>
        <p:nvSpPr>
          <p:cNvPr id="135172" name="Line 4"/>
          <p:cNvSpPr>
            <a:spLocks noChangeShapeType="1"/>
          </p:cNvSpPr>
          <p:nvPr/>
        </p:nvSpPr>
        <p:spPr bwMode="auto">
          <a:xfrm>
            <a:off x="457200" y="838200"/>
            <a:ext cx="8153400" cy="0"/>
          </a:xfrm>
          <a:prstGeom prst="line">
            <a:avLst/>
          </a:prstGeom>
          <a:noFill/>
          <a:ln w="76200">
            <a:solidFill>
              <a:srgbClr val="E50000"/>
            </a:solidFill>
            <a:round/>
            <a:headEnd/>
            <a:tailEnd/>
          </a:ln>
          <a:effectLst/>
        </p:spPr>
        <p:txBody>
          <a:bodyPr anchor="ctr"/>
          <a:lstStyle/>
          <a:p>
            <a:endParaRPr lang="en-US"/>
          </a:p>
        </p:txBody>
      </p:sp>
      <p:sp>
        <p:nvSpPr>
          <p:cNvPr id="135174" name="Rectangle 6"/>
          <p:cNvSpPr>
            <a:spLocks noChangeArrowheads="1"/>
          </p:cNvSpPr>
          <p:nvPr/>
        </p:nvSpPr>
        <p:spPr bwMode="auto">
          <a:xfrm>
            <a:off x="186475" y="914400"/>
            <a:ext cx="4720712" cy="300355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2800" b="1" dirty="0"/>
              <a:t>High death </a:t>
            </a:r>
            <a:r>
              <a:rPr lang="en-US" sz="2800" b="1" dirty="0" smtClean="0"/>
              <a:t>losses</a:t>
            </a:r>
          </a:p>
          <a:p>
            <a:pPr marL="342900" indent="-342900">
              <a:lnSpc>
                <a:spcPct val="90000"/>
              </a:lnSpc>
              <a:spcBef>
                <a:spcPct val="20000"/>
              </a:spcBef>
              <a:buFontTx/>
              <a:buChar char="•"/>
            </a:pPr>
            <a:r>
              <a:rPr lang="en-US" sz="2800" b="1" dirty="0"/>
              <a:t>Severe depression, </a:t>
            </a:r>
            <a:r>
              <a:rPr lang="en-US" sz="2800" b="1" dirty="0" smtClean="0"/>
              <a:t>neurologic signs, no feed consumption</a:t>
            </a:r>
          </a:p>
          <a:p>
            <a:pPr marL="342900" indent="-342900">
              <a:lnSpc>
                <a:spcPct val="90000"/>
              </a:lnSpc>
              <a:spcBef>
                <a:spcPct val="20000"/>
              </a:spcBef>
              <a:buFontTx/>
              <a:buChar char="•"/>
            </a:pPr>
            <a:r>
              <a:rPr lang="en-US" sz="2800" b="1" dirty="0"/>
              <a:t>Swollen </a:t>
            </a:r>
            <a:r>
              <a:rPr lang="en-US" sz="2800" b="1" dirty="0" smtClean="0"/>
              <a:t>comb/wattle</a:t>
            </a:r>
          </a:p>
          <a:p>
            <a:pPr marL="342900" indent="-342900">
              <a:lnSpc>
                <a:spcPct val="90000"/>
              </a:lnSpc>
              <a:spcBef>
                <a:spcPct val="20000"/>
              </a:spcBef>
              <a:buFontTx/>
              <a:buChar char="•"/>
            </a:pPr>
            <a:r>
              <a:rPr lang="en-US" sz="2800" b="1" dirty="0" smtClean="0"/>
              <a:t>Hemorrhage in numerous tissues</a:t>
            </a:r>
            <a:endParaRPr lang="en-US" sz="2800" b="1" dirty="0"/>
          </a:p>
          <a:p>
            <a:pPr>
              <a:lnSpc>
                <a:spcPct val="90000"/>
              </a:lnSpc>
              <a:spcBef>
                <a:spcPct val="20000"/>
              </a:spcBef>
            </a:pPr>
            <a:endParaRPr lang="en-US" sz="2800" b="1" dirty="0"/>
          </a:p>
          <a:p>
            <a:pPr marL="342900" indent="-342900">
              <a:lnSpc>
                <a:spcPct val="90000"/>
              </a:lnSpc>
              <a:spcBef>
                <a:spcPct val="20000"/>
              </a:spcBef>
              <a:buFontTx/>
              <a:buChar char="•"/>
            </a:pPr>
            <a:endParaRPr lang="en-US" sz="2800" b="1" dirty="0"/>
          </a:p>
        </p:txBody>
      </p:sp>
      <p:sp>
        <p:nvSpPr>
          <p:cNvPr id="135175" name="Text Box 7"/>
          <p:cNvSpPr txBox="1">
            <a:spLocks noChangeArrowheads="1"/>
          </p:cNvSpPr>
          <p:nvPr/>
        </p:nvSpPr>
        <p:spPr bwMode="auto">
          <a:xfrm>
            <a:off x="7391400" y="3505200"/>
            <a:ext cx="1182688" cy="336550"/>
          </a:xfrm>
          <a:prstGeom prst="rect">
            <a:avLst/>
          </a:prstGeom>
          <a:noFill/>
          <a:ln w="9525">
            <a:noFill/>
            <a:miter lim="800000"/>
            <a:headEnd/>
            <a:tailEnd/>
          </a:ln>
          <a:effectLst/>
        </p:spPr>
        <p:txBody>
          <a:bodyPr wrap="none">
            <a:spAutoFit/>
          </a:bodyPr>
          <a:lstStyle/>
          <a:p>
            <a:r>
              <a:rPr lang="en-US" sz="1600">
                <a:solidFill>
                  <a:schemeClr val="tx2"/>
                </a:solidFill>
              </a:rPr>
              <a:t>Ilaria Capua</a:t>
            </a:r>
          </a:p>
        </p:txBody>
      </p:sp>
      <p:sp>
        <p:nvSpPr>
          <p:cNvPr id="135176" name="Rectangle 8"/>
          <p:cNvSpPr>
            <a:spLocks noChangeArrowheads="1"/>
          </p:cNvSpPr>
          <p:nvPr/>
        </p:nvSpPr>
        <p:spPr bwMode="auto">
          <a:xfrm>
            <a:off x="630126" y="4073815"/>
            <a:ext cx="4267200" cy="1143000"/>
          </a:xfrm>
          <a:prstGeom prst="rect">
            <a:avLst/>
          </a:prstGeom>
          <a:noFill/>
          <a:ln w="9525">
            <a:noFill/>
            <a:miter lim="800000"/>
            <a:headEnd/>
            <a:tailEnd/>
          </a:ln>
          <a:effectLst/>
        </p:spPr>
        <p:txBody>
          <a:bodyPr/>
          <a:lstStyle/>
          <a:p>
            <a:pPr marL="342900" indent="-342900">
              <a:spcBef>
                <a:spcPct val="20000"/>
              </a:spcBef>
              <a:buFontTx/>
              <a:buChar char="•"/>
            </a:pPr>
            <a:endParaRPr lang="en-US" sz="3200" b="1" dirty="0"/>
          </a:p>
        </p:txBody>
      </p:sp>
      <p:graphicFrame>
        <p:nvGraphicFramePr>
          <p:cNvPr id="519168" name="Object 1024"/>
          <p:cNvGraphicFramePr>
            <a:graphicFrameLocks noChangeAspect="1"/>
          </p:cNvGraphicFramePr>
          <p:nvPr/>
        </p:nvGraphicFramePr>
        <p:xfrm>
          <a:off x="4876800" y="3962400"/>
          <a:ext cx="3867150" cy="2581275"/>
        </p:xfrm>
        <a:graphic>
          <a:graphicData uri="http://schemas.openxmlformats.org/presentationml/2006/ole">
            <mc:AlternateContent xmlns:mc="http://schemas.openxmlformats.org/markup-compatibility/2006">
              <mc:Choice xmlns:v="urn:schemas-microsoft-com:vml" Requires="v">
                <p:oleObj spid="_x0000_s8225" name="Drawing" r:id="rId4" imgW="3866983" imgH="2580917" progId="WPDraw30.Drawing">
                  <p:embed/>
                </p:oleObj>
              </mc:Choice>
              <mc:Fallback>
                <p:oleObj name="Drawing" r:id="rId4" imgW="3866983" imgH="2580917"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867150" cy="2581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5178" name="Picture 10" descr="usdalogo"/>
          <p:cNvPicPr>
            <a:picLocks noChangeAspect="1" noChangeArrowheads="1"/>
          </p:cNvPicPr>
          <p:nvPr/>
        </p:nvPicPr>
        <p:blipFill>
          <a:blip r:embed="rId6" cstate="print"/>
          <a:srcRect/>
          <a:stretch>
            <a:fillRect/>
          </a:stretch>
        </p:blipFill>
        <p:spPr bwMode="auto">
          <a:xfrm>
            <a:off x="8229600" y="6172200"/>
            <a:ext cx="457200" cy="336550"/>
          </a:xfrm>
          <a:prstGeom prst="rect">
            <a:avLst/>
          </a:prstGeom>
          <a:noFill/>
        </p:spPr>
      </p:pic>
      <p:graphicFrame>
        <p:nvGraphicFramePr>
          <p:cNvPr id="519169" name="Object 1025"/>
          <p:cNvGraphicFramePr>
            <a:graphicFrameLocks noChangeAspect="1"/>
          </p:cNvGraphicFramePr>
          <p:nvPr/>
        </p:nvGraphicFramePr>
        <p:xfrm>
          <a:off x="685800" y="4019550"/>
          <a:ext cx="3886200" cy="2533650"/>
        </p:xfrm>
        <a:graphic>
          <a:graphicData uri="http://schemas.openxmlformats.org/presentationml/2006/ole">
            <mc:AlternateContent xmlns:mc="http://schemas.openxmlformats.org/markup-compatibility/2006">
              <mc:Choice xmlns:v="urn:schemas-microsoft-com:vml" Requires="v">
                <p:oleObj spid="_x0000_s8226" name="Drawing" r:id="rId7" imgW="3828979" imgH="2533474" progId="WPDraw30.Drawing">
                  <p:embed/>
                </p:oleObj>
              </mc:Choice>
              <mc:Fallback>
                <p:oleObj name="Drawing" r:id="rId7" imgW="3828979" imgH="2533474" progId="WPDraw30.Drawing">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019550"/>
                        <a:ext cx="3886200" cy="2533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5180" name="Picture 12" descr="usdalogo"/>
          <p:cNvPicPr>
            <a:picLocks noChangeAspect="1" noChangeArrowheads="1"/>
          </p:cNvPicPr>
          <p:nvPr/>
        </p:nvPicPr>
        <p:blipFill>
          <a:blip r:embed="rId6" cstate="print"/>
          <a:srcRect/>
          <a:stretch>
            <a:fillRect/>
          </a:stretch>
        </p:blipFill>
        <p:spPr bwMode="auto">
          <a:xfrm>
            <a:off x="4038600" y="6172200"/>
            <a:ext cx="457200" cy="336550"/>
          </a:xfrm>
          <a:prstGeom prst="rect">
            <a:avLst/>
          </a:prstGeom>
          <a:noFill/>
        </p:spPr>
      </p:pic>
      <p:sp>
        <p:nvSpPr>
          <p:cNvPr id="135181" name="Rectangle 13"/>
          <p:cNvSpPr>
            <a:spLocks noChangeArrowheads="1"/>
          </p:cNvSpPr>
          <p:nvPr/>
        </p:nvSpPr>
        <p:spPr bwMode="auto">
          <a:xfrm>
            <a:off x="381000" y="3524250"/>
            <a:ext cx="4953000" cy="609600"/>
          </a:xfrm>
          <a:prstGeom prst="rect">
            <a:avLst/>
          </a:prstGeom>
          <a:noFill/>
          <a:ln w="9525">
            <a:noFill/>
            <a:miter lim="800000"/>
            <a:headEnd/>
            <a:tailEnd/>
          </a:ln>
          <a:effectLst/>
        </p:spPr>
        <p:txBody>
          <a:bodyPr/>
          <a:lstStyle/>
          <a:p>
            <a:pPr marL="342900" indent="-342900">
              <a:lnSpc>
                <a:spcPct val="90000"/>
              </a:lnSpc>
              <a:spcBef>
                <a:spcPct val="20000"/>
              </a:spcBef>
              <a:buFontTx/>
              <a:buChar char="•"/>
            </a:pPr>
            <a:endParaRPr lang="en-US" sz="3200" b="1" dirty="0"/>
          </a:p>
        </p:txBody>
      </p:sp>
      <p:pic>
        <p:nvPicPr>
          <p:cNvPr id="14" name="Picture 4" descr="C:\Users\espackman\Desktop\Experiments\ES-15-AI-05 turkey path No Am H5 HPAIV\ES_DRK-15-AI-05 photos\H5N2-turkey-torticullis-we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7187" y="838200"/>
            <a:ext cx="366690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6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391400" cy="990600"/>
          </a:xfrm>
        </p:spPr>
        <p:txBody>
          <a:bodyPr>
            <a:normAutofit fontScale="90000"/>
          </a:bodyPr>
          <a:lstStyle/>
          <a:p>
            <a:pPr algn="ctr"/>
            <a:r>
              <a:rPr lang="en-US" dirty="0" smtClean="0"/>
              <a:t>U.S. Control Strategy for Foreign Animal Disease</a:t>
            </a:r>
            <a:endParaRPr lang="en-US" dirty="0"/>
          </a:p>
        </p:txBody>
      </p:sp>
      <p:sp>
        <p:nvSpPr>
          <p:cNvPr id="3" name="Content Placeholder 2"/>
          <p:cNvSpPr>
            <a:spLocks noGrp="1"/>
          </p:cNvSpPr>
          <p:nvPr>
            <p:ph idx="1"/>
          </p:nvPr>
        </p:nvSpPr>
        <p:spPr>
          <a:xfrm>
            <a:off x="457200" y="1676400"/>
            <a:ext cx="8229600" cy="4876800"/>
          </a:xfrm>
        </p:spPr>
        <p:txBody>
          <a:bodyPr>
            <a:normAutofit fontScale="92500" lnSpcReduction="20000"/>
          </a:bodyPr>
          <a:lstStyle/>
          <a:p>
            <a:r>
              <a:rPr lang="en-US" sz="2800" dirty="0" smtClean="0"/>
              <a:t>Rapid detection through National Animal Health Laboratory Network (NAHLN) </a:t>
            </a:r>
          </a:p>
          <a:p>
            <a:pPr lvl="1"/>
            <a:r>
              <a:rPr lang="en-US" sz="2400" dirty="0"/>
              <a:t>Virus detection (Real-time RT-PCR, virus isolation)</a:t>
            </a:r>
          </a:p>
          <a:p>
            <a:pPr lvl="1"/>
            <a:r>
              <a:rPr lang="en-US" sz="2400" dirty="0" smtClean="0"/>
              <a:t>Serologic surveillance (millions of samples a year)</a:t>
            </a:r>
          </a:p>
          <a:p>
            <a:r>
              <a:rPr lang="en-US" sz="2800" dirty="0" smtClean="0"/>
              <a:t>Rapid Response</a:t>
            </a:r>
          </a:p>
          <a:p>
            <a:pPr lvl="1"/>
            <a:r>
              <a:rPr lang="en-US" sz="2400" dirty="0" smtClean="0"/>
              <a:t>Most states have an avian influenza control plan</a:t>
            </a:r>
          </a:p>
          <a:p>
            <a:pPr lvl="1"/>
            <a:r>
              <a:rPr lang="en-US" sz="2400" dirty="0" smtClean="0"/>
              <a:t>For detections of low pathogenic H5 and H7 and all highly pathogenic avian influenza</a:t>
            </a:r>
          </a:p>
          <a:p>
            <a:pPr lvl="1"/>
            <a:r>
              <a:rPr lang="en-US" sz="2400" dirty="0" smtClean="0"/>
              <a:t>Provides resources, including indemnity, for rapid depopulation of infected flocks and dangerous contacts</a:t>
            </a:r>
          </a:p>
          <a:p>
            <a:pPr lvl="1"/>
            <a:r>
              <a:rPr lang="en-US" sz="2400" dirty="0" smtClean="0"/>
              <a:t>If the infected flock is euthanized quickly, reduces opportunity for virus transmission</a:t>
            </a:r>
          </a:p>
          <a:p>
            <a:pPr lvl="1"/>
            <a:r>
              <a:rPr lang="en-US" sz="2400" dirty="0" smtClean="0"/>
              <a:t>Quarantines, animal movement controls, increased biosecurity</a:t>
            </a:r>
          </a:p>
          <a:p>
            <a:pPr marL="274320" lvl="1" indent="0">
              <a:buNone/>
            </a:pPr>
            <a:endParaRPr lang="en-US" sz="2400" dirty="0" smtClean="0"/>
          </a:p>
        </p:txBody>
      </p:sp>
    </p:spTree>
    <p:extLst>
      <p:ext uri="{BB962C8B-B14F-4D97-AF65-F5344CB8AC3E}">
        <p14:creationId xmlns:p14="http://schemas.microsoft.com/office/powerpoint/2010/main" val="12474538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799" y="49708"/>
            <a:ext cx="7849688" cy="986334"/>
          </a:xfrm>
        </p:spPr>
        <p:txBody>
          <a:bodyPr/>
          <a:lstStyle/>
          <a:p>
            <a:pPr eaLnBrk="1" hangingPunct="1">
              <a:defRPr/>
            </a:pPr>
            <a:r>
              <a:rPr lang="en-US" altLang="ko-KR" b="1" dirty="0" smtClean="0">
                <a:solidFill>
                  <a:schemeClr val="accent2">
                    <a:lumMod val="75000"/>
                  </a:schemeClr>
                </a:solidFill>
                <a:latin typeface="Times New Roman" pitchFamily="18" charset="0"/>
                <a:ea typeface="Gulim" pitchFamily="34" charset="-127"/>
                <a:cs typeface="Times New Roman" pitchFamily="18" charset="0"/>
              </a:rPr>
              <a:t>39 HPAI Disease Events</a:t>
            </a:r>
            <a:endParaRPr lang="en-US" altLang="ko-KR" b="1" baseline="30000" dirty="0" smtClean="0">
              <a:solidFill>
                <a:schemeClr val="accent2">
                  <a:lumMod val="75000"/>
                </a:schemeClr>
              </a:solidFill>
              <a:latin typeface="Times New Roman" pitchFamily="18" charset="0"/>
              <a:ea typeface="Gulim" pitchFamily="34" charset="-127"/>
              <a:cs typeface="Times New Roman" pitchFamily="18" charset="0"/>
            </a:endParaRPr>
          </a:p>
        </p:txBody>
      </p:sp>
      <p:grpSp>
        <p:nvGrpSpPr>
          <p:cNvPr id="21506" name="Group 3"/>
          <p:cNvGrpSpPr>
            <a:grpSpLocks/>
          </p:cNvGrpSpPr>
          <p:nvPr/>
        </p:nvGrpSpPr>
        <p:grpSpPr bwMode="auto">
          <a:xfrm>
            <a:off x="455613" y="914400"/>
            <a:ext cx="8437562" cy="6740703"/>
            <a:chOff x="246" y="845"/>
            <a:chExt cx="5685" cy="4498"/>
          </a:xfrm>
        </p:grpSpPr>
        <p:sp>
          <p:nvSpPr>
            <p:cNvPr id="21508" name="Text Box 4"/>
            <p:cNvSpPr txBox="1">
              <a:spLocks noChangeArrowheads="1"/>
            </p:cNvSpPr>
            <p:nvPr/>
          </p:nvSpPr>
          <p:spPr bwMode="auto">
            <a:xfrm>
              <a:off x="246" y="845"/>
              <a:ext cx="2722" cy="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dirty="0">
                  <a:solidFill>
                    <a:srgbClr val="000000"/>
                  </a:solidFill>
                  <a:latin typeface="Times New Roman" pitchFamily="18" charset="0"/>
                  <a:cs typeface="Times New Roman" pitchFamily="18" charset="0"/>
                </a:rPr>
                <a:t>1. 1959: Scotland, H5N1 </a:t>
              </a:r>
            </a:p>
            <a:p>
              <a:pPr eaLnBrk="1" hangingPunct="1"/>
              <a:r>
                <a:rPr lang="en-US" sz="1800" b="1" dirty="0">
                  <a:solidFill>
                    <a:srgbClr val="000000"/>
                  </a:solidFill>
                  <a:latin typeface="Times New Roman" pitchFamily="18" charset="0"/>
                  <a:cs typeface="Times New Roman" pitchFamily="18" charset="0"/>
                </a:rPr>
                <a:t>2. 1961: S. Africa, H5N3</a:t>
              </a:r>
            </a:p>
            <a:p>
              <a:pPr eaLnBrk="1" hangingPunct="1"/>
              <a:r>
                <a:rPr lang="en-US" sz="1800" b="1" dirty="0">
                  <a:solidFill>
                    <a:srgbClr val="000000"/>
                  </a:solidFill>
                  <a:latin typeface="Times New Roman" pitchFamily="18" charset="0"/>
                  <a:cs typeface="Times New Roman" pitchFamily="18" charset="0"/>
                </a:rPr>
                <a:t>3. 1963: England, H7N3</a:t>
              </a:r>
            </a:p>
            <a:p>
              <a:pPr eaLnBrk="1" hangingPunct="1"/>
              <a:r>
                <a:rPr lang="en-US" sz="1800" b="1" dirty="0">
                  <a:solidFill>
                    <a:srgbClr val="000000"/>
                  </a:solidFill>
                  <a:latin typeface="Times New Roman" pitchFamily="18" charset="0"/>
                  <a:cs typeface="Times New Roman" pitchFamily="18" charset="0"/>
                </a:rPr>
                <a:t>4. </a:t>
              </a:r>
              <a:r>
                <a:rPr lang="en-US" sz="1800" b="1" dirty="0">
                  <a:latin typeface="Times New Roman" pitchFamily="18" charset="0"/>
                  <a:cs typeface="Times New Roman" pitchFamily="18" charset="0"/>
                </a:rPr>
                <a:t>1966: Canada, H5N9</a:t>
              </a:r>
            </a:p>
            <a:p>
              <a:pPr eaLnBrk="1" hangingPunct="1"/>
              <a:r>
                <a:rPr lang="en-US" sz="1800" b="1" dirty="0">
                  <a:latin typeface="Times New Roman" pitchFamily="18" charset="0"/>
                  <a:cs typeface="Times New Roman" pitchFamily="18" charset="0"/>
                </a:rPr>
                <a:t>5. 1975: Australia, H7N7</a:t>
              </a:r>
            </a:p>
            <a:p>
              <a:pPr eaLnBrk="1" hangingPunct="1"/>
              <a:r>
                <a:rPr lang="en-US" sz="1800" b="1" dirty="0">
                  <a:latin typeface="Times New Roman" pitchFamily="18" charset="0"/>
                  <a:cs typeface="Times New Roman" pitchFamily="18" charset="0"/>
                </a:rPr>
                <a:t>6. 1979: Germany, H7N7</a:t>
              </a:r>
            </a:p>
            <a:p>
              <a:pPr eaLnBrk="1" hangingPunct="1"/>
              <a:r>
                <a:rPr lang="en-US" sz="1800" b="1" dirty="0">
                  <a:latin typeface="Times New Roman" pitchFamily="18" charset="0"/>
                  <a:cs typeface="Times New Roman" pitchFamily="18" charset="0"/>
                </a:rPr>
                <a:t>7. 1979: England, H7N7</a:t>
              </a:r>
            </a:p>
            <a:p>
              <a:pPr eaLnBrk="1" hangingPunct="1"/>
              <a:r>
                <a:rPr lang="en-US" sz="1800" b="1" dirty="0">
                  <a:latin typeface="Times New Roman" pitchFamily="18" charset="0"/>
                  <a:cs typeface="Times New Roman" pitchFamily="18" charset="0"/>
                </a:rPr>
                <a:t>8. 1983-84: USA, H5N2</a:t>
              </a:r>
            </a:p>
            <a:p>
              <a:pPr eaLnBrk="1" hangingPunct="1"/>
              <a:r>
                <a:rPr lang="en-US" sz="1800" b="1" dirty="0">
                  <a:latin typeface="Times New Roman" pitchFamily="18" charset="0"/>
                  <a:cs typeface="Times New Roman" pitchFamily="18" charset="0"/>
                </a:rPr>
                <a:t>9. 1983: Ireland, H5N8</a:t>
              </a:r>
            </a:p>
            <a:p>
              <a:pPr eaLnBrk="1" hangingPunct="1"/>
              <a:r>
                <a:rPr lang="en-US" sz="1800" b="1" dirty="0">
                  <a:latin typeface="Times New Roman" pitchFamily="18" charset="0"/>
                  <a:cs typeface="Times New Roman" pitchFamily="18" charset="0"/>
                </a:rPr>
                <a:t>10. 1985: Australia, H7N7</a:t>
              </a:r>
            </a:p>
            <a:p>
              <a:pPr eaLnBrk="1" hangingPunct="1"/>
              <a:r>
                <a:rPr lang="en-US" sz="1800" b="1" dirty="0">
                  <a:latin typeface="Times New Roman" pitchFamily="18" charset="0"/>
                  <a:cs typeface="Times New Roman" pitchFamily="18" charset="0"/>
                </a:rPr>
                <a:t>11. 1991: England, H5N1</a:t>
              </a:r>
            </a:p>
            <a:p>
              <a:pPr eaLnBrk="1" hangingPunct="1"/>
              <a:r>
                <a:rPr lang="en-US" sz="1800" b="1" dirty="0">
                  <a:latin typeface="Times New Roman" pitchFamily="18" charset="0"/>
                  <a:cs typeface="Times New Roman" pitchFamily="18" charset="0"/>
                </a:rPr>
                <a:t>12. 1992: Australia, H7N3</a:t>
              </a:r>
            </a:p>
            <a:p>
              <a:pPr eaLnBrk="1" hangingPunct="1"/>
              <a:r>
                <a:rPr lang="en-US" sz="1800" b="1" dirty="0">
                  <a:latin typeface="Times New Roman" pitchFamily="18" charset="0"/>
                  <a:cs typeface="Times New Roman" pitchFamily="18" charset="0"/>
                </a:rPr>
                <a:t>13. 1994: Australia, H7N3</a:t>
              </a:r>
            </a:p>
            <a:p>
              <a:pPr eaLnBrk="1" hangingPunct="1"/>
              <a:r>
                <a:rPr lang="en-US" sz="1800" b="1" dirty="0">
                  <a:solidFill>
                    <a:srgbClr val="C00000"/>
                  </a:solidFill>
                  <a:latin typeface="Times New Roman" pitchFamily="18" charset="0"/>
                  <a:cs typeface="Times New Roman" pitchFamily="18" charset="0"/>
                  <a:sym typeface="Symbol" pitchFamily="18" charset="2"/>
                </a:rPr>
                <a:t>§</a:t>
              </a:r>
              <a:r>
                <a:rPr lang="en-US" sz="1800" b="1" dirty="0">
                  <a:solidFill>
                    <a:srgbClr val="C00000"/>
                  </a:solidFill>
                  <a:latin typeface="Times New Roman" pitchFamily="18" charset="0"/>
                  <a:cs typeface="Times New Roman" pitchFamily="18" charset="0"/>
                </a:rPr>
                <a:t>14. 1994-95: Mexico, H5N2</a:t>
              </a:r>
            </a:p>
            <a:p>
              <a:pPr eaLnBrk="1" hangingPunct="1"/>
              <a:r>
                <a:rPr lang="en-US" sz="1800" b="1" dirty="0">
                  <a:solidFill>
                    <a:srgbClr val="C00000"/>
                  </a:solidFill>
                  <a:latin typeface="Times New Roman" pitchFamily="18" charset="0"/>
                  <a:cs typeface="Times New Roman" pitchFamily="18" charset="0"/>
                </a:rPr>
                <a:t>§15. 1995 &amp; 2004: Pakistan, H7N3</a:t>
              </a:r>
            </a:p>
            <a:p>
              <a:pPr eaLnBrk="1" hangingPunct="1"/>
              <a:r>
                <a:rPr lang="en-US" sz="1800" b="1" dirty="0">
                  <a:solidFill>
                    <a:srgbClr val="000000"/>
                  </a:solidFill>
                  <a:latin typeface="Times New Roman" pitchFamily="18" charset="0"/>
                  <a:cs typeface="Times New Roman" pitchFamily="18" charset="0"/>
                </a:rPr>
                <a:t>16. 1997: Australia, H7N4</a:t>
              </a:r>
            </a:p>
            <a:p>
              <a:pPr eaLnBrk="1" hangingPunct="1"/>
              <a:r>
                <a:rPr lang="en-US" sz="1800" b="1" dirty="0">
                  <a:solidFill>
                    <a:srgbClr val="000000"/>
                  </a:solidFill>
                  <a:latin typeface="Times New Roman" pitchFamily="18" charset="0"/>
                </a:rPr>
                <a:t>17. 1997: Italy, H5N2</a:t>
              </a:r>
            </a:p>
            <a:p>
              <a:pPr eaLnBrk="1" hangingPunct="1"/>
              <a:r>
                <a:rPr lang="en-US" sz="1800" b="1" dirty="0">
                  <a:solidFill>
                    <a:srgbClr val="00B050"/>
                  </a:solidFill>
                  <a:latin typeface="Times New Roman" pitchFamily="18" charset="0"/>
                </a:rPr>
                <a:t>*</a:t>
              </a:r>
              <a:r>
                <a:rPr lang="en-US" sz="1800" b="1" dirty="0">
                  <a:solidFill>
                    <a:srgbClr val="C00000"/>
                  </a:solidFill>
                  <a:latin typeface="Times New Roman" pitchFamily="18" charset="0"/>
                </a:rPr>
                <a:t>§</a:t>
              </a:r>
              <a:r>
                <a:rPr lang="en-US" sz="1800" b="1" u="sng" dirty="0">
                  <a:solidFill>
                    <a:srgbClr val="C00000"/>
                  </a:solidFill>
                  <a:latin typeface="Times New Roman" pitchFamily="18" charset="0"/>
                </a:rPr>
                <a:t>18. </a:t>
              </a:r>
              <a:r>
                <a:rPr lang="en-US" sz="1800" b="1" u="sng" dirty="0" smtClean="0">
                  <a:solidFill>
                    <a:srgbClr val="C00000"/>
                  </a:solidFill>
                  <a:latin typeface="Times New Roman" pitchFamily="18" charset="0"/>
                </a:rPr>
                <a:t>1996-2016: Asia, Europe, Africa, North America </a:t>
              </a:r>
              <a:r>
                <a:rPr lang="en-US" sz="1800" b="1" u="sng" dirty="0">
                  <a:solidFill>
                    <a:srgbClr val="C00000"/>
                  </a:solidFill>
                  <a:latin typeface="Times New Roman" pitchFamily="18" charset="0"/>
                </a:rPr>
                <a:t>H5N1 (</a:t>
              </a:r>
              <a:r>
                <a:rPr lang="ja-JP" altLang="en-US" sz="1800" b="1" u="sng" dirty="0">
                  <a:solidFill>
                    <a:srgbClr val="C00000"/>
                  </a:solidFill>
                  <a:latin typeface="Times New Roman" pitchFamily="18" charset="0"/>
                </a:rPr>
                <a:t>“</a:t>
              </a:r>
              <a:r>
                <a:rPr lang="en-US" altLang="ja-JP" sz="1800" b="1" u="sng" dirty="0" err="1">
                  <a:solidFill>
                    <a:srgbClr val="C00000"/>
                  </a:solidFill>
                  <a:latin typeface="Times New Roman" pitchFamily="18" charset="0"/>
                </a:rPr>
                <a:t>panzootic</a:t>
              </a:r>
              <a:r>
                <a:rPr lang="ja-JP" altLang="en-US" sz="1800" b="1" u="sng" dirty="0">
                  <a:solidFill>
                    <a:srgbClr val="C00000"/>
                  </a:solidFill>
                  <a:latin typeface="Times New Roman" pitchFamily="18" charset="0"/>
                </a:rPr>
                <a:t>”</a:t>
              </a:r>
              <a:r>
                <a:rPr lang="en-US" altLang="ja-JP" sz="1800" b="1" u="sng" dirty="0" smtClean="0">
                  <a:solidFill>
                    <a:srgbClr val="C00000"/>
                  </a:solidFill>
                  <a:latin typeface="Times New Roman" pitchFamily="18" charset="0"/>
                </a:rPr>
                <a:t>)</a:t>
              </a:r>
            </a:p>
            <a:p>
              <a:pPr eaLnBrk="1" hangingPunct="1"/>
              <a:r>
                <a:rPr lang="en-US" sz="1800" b="1" dirty="0">
                  <a:solidFill>
                    <a:srgbClr val="000000"/>
                  </a:solidFill>
                  <a:latin typeface="Times New Roman" pitchFamily="18" charset="0"/>
                </a:rPr>
                <a:t>19. </a:t>
              </a:r>
              <a:r>
                <a:rPr lang="en-US" sz="1800" b="1" u="sng" dirty="0">
                  <a:solidFill>
                    <a:srgbClr val="000000"/>
                  </a:solidFill>
                  <a:latin typeface="Times New Roman" pitchFamily="18" charset="0"/>
                </a:rPr>
                <a:t>1999-2000: Italy, H7N1</a:t>
              </a:r>
            </a:p>
            <a:p>
              <a:pPr eaLnBrk="1" hangingPunct="1"/>
              <a:r>
                <a:rPr lang="en-US" sz="1800" b="1" dirty="0">
                  <a:solidFill>
                    <a:srgbClr val="000000"/>
                  </a:solidFill>
                  <a:latin typeface="Times New Roman" pitchFamily="18" charset="0"/>
                </a:rPr>
                <a:t>20. 2002: Chile, H7N3</a:t>
              </a:r>
            </a:p>
            <a:p>
              <a:pPr eaLnBrk="1" hangingPunct="1"/>
              <a:endParaRPr lang="en-US" altLang="ja-JP" sz="1800" b="1" u="sng" dirty="0">
                <a:solidFill>
                  <a:srgbClr val="C00000"/>
                </a:solidFill>
                <a:latin typeface="Times New Roman" pitchFamily="18" charset="0"/>
              </a:endParaRPr>
            </a:p>
            <a:p>
              <a:pPr eaLnBrk="1" hangingPunct="1"/>
              <a:endParaRPr lang="en-US" sz="1800" b="1" dirty="0">
                <a:solidFill>
                  <a:srgbClr val="000000"/>
                </a:solidFill>
                <a:latin typeface="Times New Roman" pitchFamily="18" charset="0"/>
              </a:endParaRPr>
            </a:p>
            <a:p>
              <a:pPr eaLnBrk="1" hangingPunct="1"/>
              <a:endParaRPr lang="en-US" sz="1800" b="1" dirty="0">
                <a:solidFill>
                  <a:srgbClr val="000000"/>
                </a:solidFill>
                <a:latin typeface="Times New Roman" pitchFamily="18" charset="0"/>
              </a:endParaRPr>
            </a:p>
          </p:txBody>
        </p:sp>
        <p:sp>
          <p:nvSpPr>
            <p:cNvPr id="21509" name="Text Box 5"/>
            <p:cNvSpPr txBox="1">
              <a:spLocks noChangeArrowheads="1"/>
            </p:cNvSpPr>
            <p:nvPr/>
          </p:nvSpPr>
          <p:spPr bwMode="auto">
            <a:xfrm>
              <a:off x="2968" y="893"/>
              <a:ext cx="2963" cy="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dirty="0" smtClean="0">
                  <a:solidFill>
                    <a:srgbClr val="000000"/>
                  </a:solidFill>
                  <a:latin typeface="Times New Roman" pitchFamily="18" charset="0"/>
                </a:rPr>
                <a:t>21</a:t>
              </a:r>
              <a:r>
                <a:rPr lang="en-US" sz="1800" b="1" dirty="0">
                  <a:solidFill>
                    <a:srgbClr val="000000"/>
                  </a:solidFill>
                  <a:latin typeface="Times New Roman" pitchFamily="18" charset="0"/>
                </a:rPr>
                <a:t>. </a:t>
              </a:r>
              <a:r>
                <a:rPr lang="en-US" sz="1800" b="1" u="sng" dirty="0">
                  <a:solidFill>
                    <a:srgbClr val="000000"/>
                  </a:solidFill>
                  <a:latin typeface="Times New Roman" pitchFamily="18" charset="0"/>
                </a:rPr>
                <a:t>2003: Netherlands, H7N7</a:t>
              </a:r>
            </a:p>
            <a:p>
              <a:pPr eaLnBrk="1" hangingPunct="1"/>
              <a:r>
                <a:rPr lang="en-US" sz="1800" b="1" dirty="0">
                  <a:solidFill>
                    <a:srgbClr val="000000"/>
                  </a:solidFill>
                  <a:latin typeface="Times New Roman" pitchFamily="18" charset="0"/>
                </a:rPr>
                <a:t>22.</a:t>
              </a:r>
              <a:r>
                <a:rPr lang="en-US" sz="1800" b="1" i="1" dirty="0">
                  <a:solidFill>
                    <a:srgbClr val="000000"/>
                  </a:solidFill>
                  <a:latin typeface="Times New Roman" pitchFamily="18" charset="0"/>
                </a:rPr>
                <a:t> </a:t>
              </a:r>
              <a:r>
                <a:rPr lang="en-US" sz="1800" b="1" dirty="0">
                  <a:latin typeface="Times New Roman" pitchFamily="18" charset="0"/>
                </a:rPr>
                <a:t>2004: USA, H5N2</a:t>
              </a:r>
            </a:p>
            <a:p>
              <a:pPr eaLnBrk="1" hangingPunct="1"/>
              <a:r>
                <a:rPr lang="en-US" sz="1800" b="1" dirty="0">
                  <a:latin typeface="Times New Roman" pitchFamily="18" charset="0"/>
                </a:rPr>
                <a:t>23. </a:t>
              </a:r>
              <a:r>
                <a:rPr lang="en-US" sz="1800" b="1" u="sng" dirty="0">
                  <a:latin typeface="Times New Roman" pitchFamily="18" charset="0"/>
                </a:rPr>
                <a:t>2004: Canada, H7N3</a:t>
              </a:r>
            </a:p>
            <a:p>
              <a:pPr eaLnBrk="1" hangingPunct="1"/>
              <a:r>
                <a:rPr lang="en-US" sz="1800" b="1" dirty="0">
                  <a:latin typeface="Times New Roman" pitchFamily="18" charset="0"/>
                </a:rPr>
                <a:t>24. 2004, 2006: S. Africa, H5N2 (ostriches)</a:t>
              </a:r>
            </a:p>
            <a:p>
              <a:pPr eaLnBrk="1" hangingPunct="1"/>
              <a:r>
                <a:rPr lang="en-US" sz="1800" b="1" dirty="0">
                  <a:solidFill>
                    <a:srgbClr val="C00000"/>
                  </a:solidFill>
                  <a:latin typeface="Times New Roman" pitchFamily="18" charset="0"/>
                  <a:cs typeface="Times New Roman" pitchFamily="18" charset="0"/>
                </a:rPr>
                <a:t>§</a:t>
              </a:r>
              <a:r>
                <a:rPr lang="en-US" sz="1800" b="1" dirty="0">
                  <a:solidFill>
                    <a:srgbClr val="C00000"/>
                  </a:solidFill>
                  <a:latin typeface="Times New Roman" pitchFamily="18" charset="0"/>
                </a:rPr>
                <a:t>25. 2005: N. Korea, H7N7</a:t>
              </a:r>
            </a:p>
            <a:p>
              <a:pPr eaLnBrk="1" hangingPunct="1"/>
              <a:r>
                <a:rPr lang="en-US" sz="1800" b="1" dirty="0">
                  <a:latin typeface="Times New Roman" pitchFamily="18" charset="0"/>
                </a:rPr>
                <a:t>26. 2007: Canada, H7N3</a:t>
              </a:r>
            </a:p>
            <a:p>
              <a:pPr eaLnBrk="1" hangingPunct="1"/>
              <a:r>
                <a:rPr lang="en-US" sz="1800" b="1" dirty="0">
                  <a:latin typeface="Times New Roman" pitchFamily="18" charset="0"/>
                </a:rPr>
                <a:t>27. 2008: England, H7N7</a:t>
              </a:r>
            </a:p>
            <a:p>
              <a:pPr eaLnBrk="1" hangingPunct="1"/>
              <a:r>
                <a:rPr lang="en-US" sz="1800" b="1" dirty="0">
                  <a:latin typeface="Times New Roman" pitchFamily="18" charset="0"/>
                </a:rPr>
                <a:t>28. 2009: Spain, H7N7</a:t>
              </a:r>
            </a:p>
            <a:p>
              <a:pPr eaLnBrk="1" hangingPunct="1"/>
              <a:r>
                <a:rPr lang="en-US" sz="1800" b="1" dirty="0">
                  <a:latin typeface="Times New Roman" pitchFamily="18" charset="0"/>
                </a:rPr>
                <a:t>29. 2011-3: S. Africa, H5N2 (Ostriches)</a:t>
              </a:r>
            </a:p>
            <a:p>
              <a:pPr eaLnBrk="1" hangingPunct="1"/>
              <a:r>
                <a:rPr lang="en-US" sz="1800" b="1" dirty="0">
                  <a:latin typeface="Times New Roman" pitchFamily="18" charset="0"/>
                </a:rPr>
                <a:t>30. 2012: Chinese Taipei, H5N2</a:t>
              </a:r>
            </a:p>
            <a:p>
              <a:pPr eaLnBrk="1" hangingPunct="1"/>
              <a:r>
                <a:rPr lang="en-US" sz="1800" b="1" dirty="0">
                  <a:solidFill>
                    <a:srgbClr val="C00000"/>
                  </a:solidFill>
                  <a:latin typeface="Times New Roman" pitchFamily="18" charset="0"/>
                  <a:sym typeface="Symbol" pitchFamily="18" charset="2"/>
                </a:rPr>
                <a:t>§ </a:t>
              </a:r>
              <a:r>
                <a:rPr lang="en-US" sz="1800" b="1" dirty="0">
                  <a:solidFill>
                    <a:srgbClr val="C00000"/>
                  </a:solidFill>
                  <a:latin typeface="Times New Roman" pitchFamily="18" charset="0"/>
                </a:rPr>
                <a:t>31. </a:t>
              </a:r>
              <a:r>
                <a:rPr lang="en-US" sz="1800" b="1" dirty="0" smtClean="0">
                  <a:solidFill>
                    <a:srgbClr val="C00000"/>
                  </a:solidFill>
                  <a:latin typeface="Times New Roman" pitchFamily="18" charset="0"/>
                </a:rPr>
                <a:t>2012-6: </a:t>
              </a:r>
              <a:r>
                <a:rPr lang="en-US" sz="1800" b="1" dirty="0">
                  <a:solidFill>
                    <a:srgbClr val="C00000"/>
                  </a:solidFill>
                  <a:latin typeface="Times New Roman" pitchFamily="18" charset="0"/>
                </a:rPr>
                <a:t>Mexico, H7N3</a:t>
              </a:r>
            </a:p>
            <a:p>
              <a:pPr eaLnBrk="1" hangingPunct="1"/>
              <a:r>
                <a:rPr lang="en-US" sz="1800" b="1" dirty="0">
                  <a:solidFill>
                    <a:srgbClr val="000000"/>
                  </a:solidFill>
                  <a:latin typeface="Times New Roman" pitchFamily="18" charset="0"/>
                </a:rPr>
                <a:t>32. 2012: Australia, H7N7</a:t>
              </a:r>
            </a:p>
            <a:p>
              <a:pPr eaLnBrk="1" hangingPunct="1"/>
              <a:r>
                <a:rPr lang="en-US" sz="1800" b="1" dirty="0">
                  <a:solidFill>
                    <a:srgbClr val="000000"/>
                  </a:solidFill>
                  <a:latin typeface="Times New Roman" pitchFamily="18" charset="0"/>
                </a:rPr>
                <a:t>33. 2013: Italy, </a:t>
              </a:r>
              <a:r>
                <a:rPr lang="en-US" sz="1800" b="1" dirty="0" smtClean="0">
                  <a:solidFill>
                    <a:srgbClr val="000000"/>
                  </a:solidFill>
                  <a:latin typeface="Times New Roman" pitchFamily="18" charset="0"/>
                </a:rPr>
                <a:t>H7N7</a:t>
              </a:r>
            </a:p>
            <a:p>
              <a:pPr eaLnBrk="1" hangingPunct="1"/>
              <a:r>
                <a:rPr lang="en-US" sz="1800" b="1" dirty="0" smtClean="0">
                  <a:solidFill>
                    <a:srgbClr val="000000"/>
                  </a:solidFill>
                  <a:latin typeface="Times New Roman" pitchFamily="18" charset="0"/>
                </a:rPr>
                <a:t>34. 2014-2016:Asia, Europe, and North America H5N8 and H5N2</a:t>
              </a:r>
            </a:p>
            <a:p>
              <a:pPr eaLnBrk="1" hangingPunct="1"/>
              <a:r>
                <a:rPr lang="en-US" sz="1800" b="1" dirty="0" smtClean="0">
                  <a:solidFill>
                    <a:srgbClr val="000000"/>
                  </a:solidFill>
                  <a:latin typeface="Times New Roman" pitchFamily="18" charset="0"/>
                </a:rPr>
                <a:t>35. 2015: Germany H7N7</a:t>
              </a:r>
            </a:p>
            <a:p>
              <a:pPr eaLnBrk="1" hangingPunct="1"/>
              <a:r>
                <a:rPr lang="en-US" sz="1800" b="1" dirty="0" smtClean="0">
                  <a:solidFill>
                    <a:srgbClr val="000000"/>
                  </a:solidFill>
                  <a:latin typeface="Times New Roman" pitchFamily="18" charset="0"/>
                </a:rPr>
                <a:t>36. 2015: England H7N7</a:t>
              </a:r>
            </a:p>
            <a:p>
              <a:pPr eaLnBrk="1" hangingPunct="1"/>
              <a:r>
                <a:rPr lang="en-US" sz="1800" b="1" dirty="0" smtClean="0">
                  <a:solidFill>
                    <a:srgbClr val="000000"/>
                  </a:solidFill>
                  <a:latin typeface="Times New Roman" pitchFamily="18" charset="0"/>
                </a:rPr>
                <a:t>37. 2015: France H5N9, H5N2</a:t>
              </a:r>
            </a:p>
            <a:p>
              <a:pPr eaLnBrk="1" hangingPunct="1"/>
              <a:r>
                <a:rPr lang="en-US" sz="1800" b="1" dirty="0" smtClean="0">
                  <a:solidFill>
                    <a:srgbClr val="000000"/>
                  </a:solidFill>
                  <a:latin typeface="Times New Roman" pitchFamily="18" charset="0"/>
                </a:rPr>
                <a:t>38. 2015: Chinese Taipei, H5N3, H5N2</a:t>
              </a:r>
            </a:p>
            <a:p>
              <a:pPr eaLnBrk="1" hangingPunct="1"/>
              <a:r>
                <a:rPr lang="en-US" sz="1800" b="1" dirty="0" smtClean="0">
                  <a:solidFill>
                    <a:srgbClr val="000000"/>
                  </a:solidFill>
                  <a:latin typeface="Times New Roman" pitchFamily="18" charset="0"/>
                </a:rPr>
                <a:t>39. 2016: USA, H7N8</a:t>
              </a:r>
              <a:endParaRPr lang="en-US" sz="1800" b="1" dirty="0">
                <a:solidFill>
                  <a:srgbClr val="000000"/>
                </a:solidFill>
                <a:latin typeface="Times New Roman" pitchFamily="18" charset="0"/>
              </a:endParaRPr>
            </a:p>
            <a:p>
              <a:pPr eaLnBrk="1" hangingPunct="1"/>
              <a:r>
                <a:rPr lang="en-US" sz="1050" b="1" dirty="0">
                  <a:solidFill>
                    <a:srgbClr val="00B050"/>
                  </a:solidFill>
                  <a:latin typeface="Times New Roman" pitchFamily="18" charset="0"/>
                  <a:sym typeface="Symbol" pitchFamily="18" charset="2"/>
                </a:rPr>
                <a:t>*Largest epizootic in 50 </a:t>
              </a:r>
              <a:r>
                <a:rPr lang="en-US" sz="1050" b="1" dirty="0" err="1" smtClean="0">
                  <a:solidFill>
                    <a:srgbClr val="00B050"/>
                  </a:solidFill>
                  <a:latin typeface="Times New Roman" pitchFamily="18" charset="0"/>
                  <a:sym typeface="Symbol" pitchFamily="18" charset="2"/>
                </a:rPr>
                <a:t>yrs</a:t>
              </a:r>
              <a:r>
                <a:rPr lang="en-US" sz="1050" b="1" dirty="0">
                  <a:solidFill>
                    <a:srgbClr val="00B050"/>
                  </a:solidFill>
                  <a:latin typeface="Times New Roman" pitchFamily="18" charset="0"/>
                  <a:sym typeface="Symbol" pitchFamily="18" charset="2"/>
                </a:rPr>
                <a:t> </a:t>
              </a:r>
              <a:r>
                <a:rPr lang="en-US" sz="1050" b="1" dirty="0" smtClean="0">
                  <a:solidFill>
                    <a:srgbClr val="C00000"/>
                  </a:solidFill>
                  <a:latin typeface="Times New Roman" pitchFamily="18" charset="0"/>
                  <a:sym typeface="Symbol" pitchFamily="18" charset="2"/>
                </a:rPr>
                <a:t>§</a:t>
              </a:r>
              <a:r>
                <a:rPr lang="en-US" sz="1050" b="1" dirty="0" smtClean="0">
                  <a:solidFill>
                    <a:srgbClr val="C00000"/>
                  </a:solidFill>
                  <a:latin typeface="Times New Roman" pitchFamily="18" charset="0"/>
                </a:rPr>
                <a:t>Vaccine </a:t>
              </a:r>
              <a:r>
                <a:rPr lang="en-US" sz="1050" b="1" dirty="0">
                  <a:solidFill>
                    <a:srgbClr val="C00000"/>
                  </a:solidFill>
                  <a:latin typeface="Times New Roman" pitchFamily="18" charset="0"/>
                </a:rPr>
                <a:t>used in the control strategy</a:t>
              </a:r>
              <a:r>
                <a:rPr lang="en-US" sz="1050" dirty="0">
                  <a:solidFill>
                    <a:srgbClr val="C00000"/>
                  </a:solidFill>
                  <a:latin typeface="Times New Roman" pitchFamily="18" charset="0"/>
                </a:rPr>
                <a:t> </a:t>
              </a:r>
            </a:p>
          </p:txBody>
        </p:sp>
      </p:grpSp>
      <p:sp>
        <p:nvSpPr>
          <p:cNvPr id="21507" name="Line 6"/>
          <p:cNvSpPr>
            <a:spLocks noChangeShapeType="1"/>
          </p:cNvSpPr>
          <p:nvPr/>
        </p:nvSpPr>
        <p:spPr bwMode="auto">
          <a:xfrm>
            <a:off x="304800" y="838200"/>
            <a:ext cx="8686800" cy="0"/>
          </a:xfrm>
          <a:prstGeom prst="line">
            <a:avLst/>
          </a:prstGeom>
          <a:noFill/>
          <a:ln w="76200">
            <a:solidFill>
              <a:srgbClr val="006600"/>
            </a:solidFill>
            <a:round/>
            <a:headEnd/>
            <a:tailEnd/>
          </a:ln>
          <a:extLst>
            <a:ext uri="{909E8E84-426E-40dd-AFC4-6F175D3DCCD1}">
              <a14:hiddenFill xmlns:a14="http://schemas.microsoft.com/office/drawing/2010/main">
                <a:noFill/>
              </a14:hiddenFill>
            </a:ext>
          </a:extLst>
        </p:spPr>
        <p:txBody>
          <a:bodyPr anchor="ctr"/>
          <a:lstStyle/>
          <a:p>
            <a:endParaRPr lang="en-US"/>
          </a:p>
        </p:txBody>
      </p:sp>
    </p:spTree>
    <p:extLst>
      <p:ext uri="{BB962C8B-B14F-4D97-AF65-F5344CB8AC3E}">
        <p14:creationId xmlns:p14="http://schemas.microsoft.com/office/powerpoint/2010/main" val="578242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76200" y="-149516"/>
            <a:ext cx="8915400" cy="1204063"/>
          </a:xfrm>
        </p:spPr>
        <p:txBody>
          <a:bodyPr/>
          <a:lstStyle/>
          <a:p>
            <a:r>
              <a:rPr lang="en-US" sz="3600" b="1" dirty="0" smtClean="0">
                <a:solidFill>
                  <a:schemeClr val="tx1"/>
                </a:solidFill>
              </a:rPr>
              <a:t>Goose/Guangdong </a:t>
            </a:r>
            <a:r>
              <a:rPr lang="en-US" sz="3600" b="1" dirty="0">
                <a:solidFill>
                  <a:schemeClr val="tx1"/>
                </a:solidFill>
              </a:rPr>
              <a:t>H5N1 HPAI Epizootic</a:t>
            </a:r>
          </a:p>
        </p:txBody>
      </p:sp>
      <p:sp>
        <p:nvSpPr>
          <p:cNvPr id="128003" name="Rectangle 3"/>
          <p:cNvSpPr>
            <a:spLocks noGrp="1" noChangeArrowheads="1"/>
          </p:cNvSpPr>
          <p:nvPr>
            <p:ph type="body" idx="1"/>
          </p:nvPr>
        </p:nvSpPr>
        <p:spPr>
          <a:xfrm>
            <a:off x="4800600" y="1905000"/>
            <a:ext cx="4343400" cy="1905000"/>
          </a:xfrm>
        </p:spPr>
        <p:txBody>
          <a:bodyPr>
            <a:normAutofit fontScale="92500" lnSpcReduction="10000"/>
          </a:bodyPr>
          <a:lstStyle/>
          <a:p>
            <a:pPr>
              <a:lnSpc>
                <a:spcPct val="90000"/>
              </a:lnSpc>
            </a:pPr>
            <a:r>
              <a:rPr lang="en-US" sz="2800" b="1"/>
              <a:t>Guangdong, China</a:t>
            </a:r>
          </a:p>
          <a:p>
            <a:pPr>
              <a:lnSpc>
                <a:spcPct val="90000"/>
              </a:lnSpc>
            </a:pPr>
            <a:r>
              <a:rPr lang="en-US" sz="2800" b="1"/>
              <a:t>Geese with some mortality</a:t>
            </a:r>
          </a:p>
          <a:p>
            <a:pPr>
              <a:lnSpc>
                <a:spcPct val="90000"/>
              </a:lnSpc>
            </a:pPr>
            <a:r>
              <a:rPr lang="en-US" sz="2800" b="1"/>
              <a:t>H5N1 AI virus – HP for chickens</a:t>
            </a:r>
          </a:p>
        </p:txBody>
      </p:sp>
      <p:sp>
        <p:nvSpPr>
          <p:cNvPr id="128004" name="Line 4"/>
          <p:cNvSpPr>
            <a:spLocks noChangeShapeType="1"/>
          </p:cNvSpPr>
          <p:nvPr/>
        </p:nvSpPr>
        <p:spPr bwMode="auto">
          <a:xfrm>
            <a:off x="381000" y="990600"/>
            <a:ext cx="8229600" cy="0"/>
          </a:xfrm>
          <a:prstGeom prst="line">
            <a:avLst/>
          </a:prstGeom>
          <a:noFill/>
          <a:ln w="76200">
            <a:solidFill>
              <a:srgbClr val="E50000"/>
            </a:solidFill>
            <a:round/>
            <a:headEnd/>
            <a:tailEnd/>
          </a:ln>
          <a:effectLst/>
        </p:spPr>
        <p:txBody>
          <a:bodyPr anchor="ctr"/>
          <a:lstStyle/>
          <a:p>
            <a:pPr fontAlgn="base">
              <a:spcBef>
                <a:spcPct val="0"/>
              </a:spcBef>
              <a:spcAft>
                <a:spcPct val="0"/>
              </a:spcAft>
            </a:pPr>
            <a:endParaRPr lang="en-US" sz="2400">
              <a:solidFill>
                <a:srgbClr val="000000"/>
              </a:solidFill>
            </a:endParaRPr>
          </a:p>
        </p:txBody>
      </p:sp>
      <p:sp>
        <p:nvSpPr>
          <p:cNvPr id="128005" name="Text Box 5"/>
          <p:cNvSpPr txBox="1">
            <a:spLocks noChangeArrowheads="1"/>
          </p:cNvSpPr>
          <p:nvPr/>
        </p:nvSpPr>
        <p:spPr bwMode="auto">
          <a:xfrm>
            <a:off x="2590800" y="1143000"/>
            <a:ext cx="4186238"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b="1">
                <a:solidFill>
                  <a:srgbClr val="CC0000"/>
                </a:solidFill>
              </a:rPr>
              <a:t>The Beginning, 1996</a:t>
            </a:r>
          </a:p>
        </p:txBody>
      </p:sp>
      <p:pic>
        <p:nvPicPr>
          <p:cNvPr id="128006" name="Picture 6" descr="china"/>
          <p:cNvPicPr>
            <a:picLocks noChangeAspect="1" noChangeArrowheads="1"/>
          </p:cNvPicPr>
          <p:nvPr/>
        </p:nvPicPr>
        <p:blipFill>
          <a:blip r:embed="rId3" cstate="print"/>
          <a:srcRect/>
          <a:stretch>
            <a:fillRect/>
          </a:stretch>
        </p:blipFill>
        <p:spPr bwMode="auto">
          <a:xfrm>
            <a:off x="304800" y="1830388"/>
            <a:ext cx="4352925" cy="3122612"/>
          </a:xfrm>
          <a:prstGeom prst="rect">
            <a:avLst/>
          </a:prstGeom>
          <a:noFill/>
        </p:spPr>
      </p:pic>
      <p:sp>
        <p:nvSpPr>
          <p:cNvPr id="128007" name="Line 7"/>
          <p:cNvSpPr>
            <a:spLocks noChangeShapeType="1"/>
          </p:cNvSpPr>
          <p:nvPr/>
        </p:nvSpPr>
        <p:spPr bwMode="auto">
          <a:xfrm flipV="1">
            <a:off x="3048000" y="2286000"/>
            <a:ext cx="1828800" cy="1981200"/>
          </a:xfrm>
          <a:prstGeom prst="line">
            <a:avLst/>
          </a:prstGeom>
          <a:noFill/>
          <a:ln w="25400">
            <a:solidFill>
              <a:schemeClr val="tx1"/>
            </a:solidFill>
            <a:round/>
            <a:headEnd type="triangle" w="med" len="med"/>
            <a:tailEnd/>
          </a:ln>
          <a:effectLst/>
        </p:spPr>
        <p:txBody>
          <a:bodyPr/>
          <a:lstStyle/>
          <a:p>
            <a:pPr fontAlgn="base">
              <a:spcBef>
                <a:spcPct val="0"/>
              </a:spcBef>
              <a:spcAft>
                <a:spcPct val="0"/>
              </a:spcAft>
            </a:pPr>
            <a:endParaRPr lang="en-US" sz="2400">
              <a:solidFill>
                <a:srgbClr val="000000"/>
              </a:solidFill>
            </a:endParaRPr>
          </a:p>
        </p:txBody>
      </p:sp>
      <p:pic>
        <p:nvPicPr>
          <p:cNvPr id="128008" name="Picture 8" descr="HK"/>
          <p:cNvPicPr>
            <a:picLocks noChangeAspect="1" noChangeArrowheads="1"/>
          </p:cNvPicPr>
          <p:nvPr/>
        </p:nvPicPr>
        <p:blipFill>
          <a:blip r:embed="rId4" cstate="print"/>
          <a:srcRect/>
          <a:stretch>
            <a:fillRect/>
          </a:stretch>
        </p:blipFill>
        <p:spPr bwMode="auto">
          <a:xfrm>
            <a:off x="5029200" y="4094163"/>
            <a:ext cx="3810000" cy="2501900"/>
          </a:xfrm>
          <a:prstGeom prst="rect">
            <a:avLst/>
          </a:prstGeom>
          <a:noFill/>
          <a:ln w="9525">
            <a:solidFill>
              <a:schemeClr val="tx1"/>
            </a:solidFill>
            <a:miter lim="800000"/>
            <a:headEnd/>
            <a:tailEnd/>
          </a:ln>
        </p:spPr>
      </p:pic>
      <p:sp>
        <p:nvSpPr>
          <p:cNvPr id="128009" name="Text Box 9"/>
          <p:cNvSpPr txBox="1">
            <a:spLocks noChangeArrowheads="1"/>
          </p:cNvSpPr>
          <p:nvPr/>
        </p:nvSpPr>
        <p:spPr bwMode="auto">
          <a:xfrm>
            <a:off x="8077200" y="6324600"/>
            <a:ext cx="914400" cy="274638"/>
          </a:xfrm>
          <a:prstGeom prst="rect">
            <a:avLst/>
          </a:prstGeom>
          <a:noFill/>
          <a:ln w="9525">
            <a:noFill/>
            <a:miter lim="800000"/>
            <a:headEnd/>
            <a:tailEnd/>
          </a:ln>
          <a:effectLst/>
        </p:spPr>
        <p:txBody>
          <a:bodyPr>
            <a:spAutoFit/>
          </a:bodyPr>
          <a:lstStyle/>
          <a:p>
            <a:pPr fontAlgn="base">
              <a:spcBef>
                <a:spcPct val="0"/>
              </a:spcBef>
              <a:spcAft>
                <a:spcPct val="0"/>
              </a:spcAft>
            </a:pPr>
            <a:r>
              <a:rPr lang="en-US" sz="1200">
                <a:solidFill>
                  <a:srgbClr val="000000"/>
                </a:solidFill>
              </a:rPr>
              <a:t>Les Sims</a:t>
            </a:r>
          </a:p>
        </p:txBody>
      </p:sp>
      <p:sp>
        <p:nvSpPr>
          <p:cNvPr id="128011" name="Text Box 11"/>
          <p:cNvSpPr txBox="1">
            <a:spLocks noChangeArrowheads="1"/>
          </p:cNvSpPr>
          <p:nvPr/>
        </p:nvSpPr>
        <p:spPr bwMode="auto">
          <a:xfrm>
            <a:off x="182563" y="5029200"/>
            <a:ext cx="4846637" cy="1552575"/>
          </a:xfrm>
          <a:prstGeom prst="rect">
            <a:avLst/>
          </a:prstGeom>
          <a:noFill/>
          <a:ln w="9525">
            <a:noFill/>
            <a:miter lim="800000"/>
            <a:headEnd/>
            <a:tailEnd/>
          </a:ln>
          <a:effectLst/>
        </p:spPr>
        <p:txBody>
          <a:bodyPr>
            <a:spAutoFit/>
          </a:bodyPr>
          <a:lstStyle/>
          <a:p>
            <a:pPr fontAlgn="base">
              <a:spcBef>
                <a:spcPct val="0"/>
              </a:spcBef>
              <a:spcAft>
                <a:spcPct val="0"/>
              </a:spcAft>
              <a:buFontTx/>
              <a:buChar char="•"/>
            </a:pPr>
            <a:r>
              <a:rPr lang="en-US" sz="2400" b="1">
                <a:solidFill>
                  <a:srgbClr val="000000"/>
                </a:solidFill>
              </a:rPr>
              <a:t>1997, Hong Kong:</a:t>
            </a:r>
          </a:p>
          <a:p>
            <a:pPr lvl="1" fontAlgn="base">
              <a:spcBef>
                <a:spcPct val="0"/>
              </a:spcBef>
              <a:spcAft>
                <a:spcPct val="0"/>
              </a:spcAft>
              <a:buFontTx/>
              <a:buChar char="•"/>
            </a:pPr>
            <a:r>
              <a:rPr lang="en-US" sz="2400" b="1">
                <a:solidFill>
                  <a:srgbClr val="000000"/>
                </a:solidFill>
              </a:rPr>
              <a:t> 18 human cases, 6 deaths </a:t>
            </a:r>
          </a:p>
          <a:p>
            <a:pPr lvl="1" fontAlgn="base">
              <a:spcBef>
                <a:spcPct val="0"/>
              </a:spcBef>
              <a:spcAft>
                <a:spcPct val="0"/>
              </a:spcAft>
              <a:buFontTx/>
              <a:buChar char="•"/>
            </a:pPr>
            <a:r>
              <a:rPr lang="en-US" sz="2400" b="1">
                <a:solidFill>
                  <a:srgbClr val="000000"/>
                </a:solidFill>
              </a:rPr>
              <a:t> Depopulation of 1.4m poultry LPM and farms</a:t>
            </a:r>
          </a:p>
        </p:txBody>
      </p:sp>
    </p:spTree>
    <p:extLst>
      <p:ext uri="{BB962C8B-B14F-4D97-AF65-F5344CB8AC3E}">
        <p14:creationId xmlns:p14="http://schemas.microsoft.com/office/powerpoint/2010/main" val="17466365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5800" y="76200"/>
            <a:ext cx="7772400" cy="1143000"/>
          </a:xfrm>
        </p:spPr>
        <p:txBody>
          <a:bodyPr/>
          <a:lstStyle/>
          <a:p>
            <a:r>
              <a:rPr lang="en-US" b="1">
                <a:solidFill>
                  <a:schemeClr val="tx1"/>
                </a:solidFill>
              </a:rPr>
              <a:t>Asian H5N1 HPAI Epizootic</a:t>
            </a:r>
          </a:p>
        </p:txBody>
      </p:sp>
      <p:sp>
        <p:nvSpPr>
          <p:cNvPr id="130051" name="Line 3"/>
          <p:cNvSpPr>
            <a:spLocks noChangeShapeType="1"/>
          </p:cNvSpPr>
          <p:nvPr/>
        </p:nvSpPr>
        <p:spPr bwMode="auto">
          <a:xfrm flipV="1">
            <a:off x="457200" y="1143000"/>
            <a:ext cx="8229600" cy="0"/>
          </a:xfrm>
          <a:prstGeom prst="line">
            <a:avLst/>
          </a:prstGeom>
          <a:noFill/>
          <a:ln w="76200">
            <a:solidFill>
              <a:srgbClr val="E50000"/>
            </a:solidFill>
            <a:round/>
            <a:headEnd/>
            <a:tailEnd/>
          </a:ln>
          <a:effectLst/>
        </p:spPr>
        <p:txBody>
          <a:bodyPr anchor="ctr"/>
          <a:lstStyle/>
          <a:p>
            <a:pPr fontAlgn="base">
              <a:spcBef>
                <a:spcPct val="0"/>
              </a:spcBef>
              <a:spcAft>
                <a:spcPct val="0"/>
              </a:spcAft>
            </a:pPr>
            <a:endParaRPr lang="en-US" sz="2400">
              <a:solidFill>
                <a:srgbClr val="000000"/>
              </a:solidFill>
            </a:endParaRPr>
          </a:p>
        </p:txBody>
      </p:sp>
      <p:pic>
        <p:nvPicPr>
          <p:cNvPr id="130052" name="Picture 4" descr="asiac"/>
          <p:cNvPicPr>
            <a:picLocks noChangeAspect="1" noChangeArrowheads="1"/>
          </p:cNvPicPr>
          <p:nvPr/>
        </p:nvPicPr>
        <p:blipFill>
          <a:blip r:embed="rId3" cstate="print"/>
          <a:srcRect/>
          <a:stretch>
            <a:fillRect/>
          </a:stretch>
        </p:blipFill>
        <p:spPr bwMode="auto">
          <a:xfrm>
            <a:off x="277812" y="1219200"/>
            <a:ext cx="3836988" cy="3962400"/>
          </a:xfrm>
          <a:prstGeom prst="rect">
            <a:avLst/>
          </a:prstGeom>
          <a:noFill/>
        </p:spPr>
      </p:pic>
      <p:sp>
        <p:nvSpPr>
          <p:cNvPr id="130053" name="Rectangle 5"/>
          <p:cNvSpPr>
            <a:spLocks noChangeArrowheads="1"/>
          </p:cNvSpPr>
          <p:nvPr/>
        </p:nvSpPr>
        <p:spPr bwMode="auto">
          <a:xfrm>
            <a:off x="4267200" y="1295400"/>
            <a:ext cx="4876800" cy="4876800"/>
          </a:xfrm>
          <a:prstGeom prst="rect">
            <a:avLst/>
          </a:prstGeom>
          <a:noFill/>
          <a:ln w="9525">
            <a:noFill/>
            <a:miter lim="800000"/>
            <a:headEnd/>
            <a:tailEnd/>
          </a:ln>
          <a:effectLst/>
        </p:spPr>
        <p:txBody>
          <a:bodyPr/>
          <a:lstStyle/>
          <a:p>
            <a:pPr marL="342900" indent="-342900" fontAlgn="base">
              <a:lnSpc>
                <a:spcPct val="90000"/>
              </a:lnSpc>
              <a:spcBef>
                <a:spcPct val="0"/>
              </a:spcBef>
              <a:spcAft>
                <a:spcPct val="0"/>
              </a:spcAft>
              <a:buFont typeface="Wingdings" pitchFamily="2" charset="2"/>
              <a:buChar char="§"/>
            </a:pPr>
            <a:r>
              <a:rPr lang="en-US" sz="2400" b="1" dirty="0" smtClean="0">
                <a:solidFill>
                  <a:srgbClr val="000000"/>
                </a:solidFill>
              </a:rPr>
              <a:t>1999 H5N1 isolated from geese in Hong Kong</a:t>
            </a:r>
          </a:p>
          <a:p>
            <a:pPr marL="342900" indent="-342900" fontAlgn="base">
              <a:lnSpc>
                <a:spcPct val="90000"/>
              </a:lnSpc>
              <a:spcBef>
                <a:spcPct val="0"/>
              </a:spcBef>
              <a:spcAft>
                <a:spcPct val="0"/>
              </a:spcAft>
              <a:buFont typeface="Wingdings" pitchFamily="2" charset="2"/>
              <a:buChar char="§"/>
            </a:pPr>
            <a:r>
              <a:rPr lang="en-US" sz="2400" b="1" dirty="0" smtClean="0">
                <a:solidFill>
                  <a:srgbClr val="000000"/>
                </a:solidFill>
              </a:rPr>
              <a:t>2001 </a:t>
            </a:r>
            <a:r>
              <a:rPr lang="en-US" sz="2400" b="1" dirty="0">
                <a:solidFill>
                  <a:srgbClr val="000000"/>
                </a:solidFill>
              </a:rPr>
              <a:t>H5N1 isolated from duck meat exported to S. Korea </a:t>
            </a:r>
          </a:p>
          <a:p>
            <a:pPr marL="742950" lvl="1" indent="-285750" fontAlgn="base">
              <a:lnSpc>
                <a:spcPct val="90000"/>
              </a:lnSpc>
              <a:spcBef>
                <a:spcPct val="20000"/>
              </a:spcBef>
              <a:spcAft>
                <a:spcPct val="0"/>
              </a:spcAft>
              <a:buFontTx/>
              <a:buChar char="–"/>
            </a:pPr>
            <a:r>
              <a:rPr lang="en-US" sz="2000" b="1" dirty="0">
                <a:solidFill>
                  <a:srgbClr val="000000"/>
                </a:solidFill>
              </a:rPr>
              <a:t>Isolated from meat juice - thawed and refrozen meat</a:t>
            </a:r>
          </a:p>
          <a:p>
            <a:pPr marL="742950" lvl="1" indent="-285750" fontAlgn="base">
              <a:lnSpc>
                <a:spcPct val="90000"/>
              </a:lnSpc>
              <a:spcBef>
                <a:spcPct val="20000"/>
              </a:spcBef>
              <a:spcAft>
                <a:spcPct val="0"/>
              </a:spcAft>
              <a:buFontTx/>
              <a:buChar char="–"/>
            </a:pPr>
            <a:r>
              <a:rPr lang="en-US" sz="2000" b="1" dirty="0">
                <a:solidFill>
                  <a:srgbClr val="000000"/>
                </a:solidFill>
              </a:rPr>
              <a:t>Meat from south China</a:t>
            </a:r>
          </a:p>
          <a:p>
            <a:pPr marL="342900" indent="-342900" fontAlgn="base">
              <a:lnSpc>
                <a:spcPct val="90000"/>
              </a:lnSpc>
              <a:spcBef>
                <a:spcPct val="20000"/>
              </a:spcBef>
              <a:spcAft>
                <a:spcPct val="0"/>
              </a:spcAft>
              <a:buFont typeface="Wingdings" pitchFamily="2" charset="2"/>
              <a:buChar char="§"/>
            </a:pPr>
            <a:r>
              <a:rPr lang="en-US" sz="2000" b="1" dirty="0">
                <a:solidFill>
                  <a:srgbClr val="000000"/>
                </a:solidFill>
              </a:rPr>
              <a:t>AI virus:</a:t>
            </a:r>
          </a:p>
          <a:p>
            <a:pPr marL="742950" lvl="1" indent="-285750" fontAlgn="base">
              <a:lnSpc>
                <a:spcPct val="90000"/>
              </a:lnSpc>
              <a:spcBef>
                <a:spcPct val="20000"/>
              </a:spcBef>
              <a:spcAft>
                <a:spcPct val="0"/>
              </a:spcAft>
              <a:buFontTx/>
              <a:buChar char="–"/>
            </a:pPr>
            <a:r>
              <a:rPr lang="en-US" sz="2000" b="1" dirty="0">
                <a:solidFill>
                  <a:srgbClr val="000000"/>
                </a:solidFill>
              </a:rPr>
              <a:t>HP, chickens </a:t>
            </a:r>
          </a:p>
          <a:p>
            <a:pPr marL="742950" lvl="1" indent="-285750" fontAlgn="base">
              <a:lnSpc>
                <a:spcPct val="90000"/>
              </a:lnSpc>
              <a:spcBef>
                <a:spcPct val="20000"/>
              </a:spcBef>
              <a:spcAft>
                <a:spcPct val="0"/>
              </a:spcAft>
              <a:buFontTx/>
              <a:buChar char="–"/>
            </a:pPr>
            <a:r>
              <a:rPr lang="en-US" sz="2000" b="1" dirty="0">
                <a:solidFill>
                  <a:srgbClr val="000000"/>
                </a:solidFill>
              </a:rPr>
              <a:t>LP, mice</a:t>
            </a:r>
          </a:p>
          <a:p>
            <a:pPr marL="742950" lvl="1" indent="-285750" fontAlgn="base">
              <a:lnSpc>
                <a:spcPct val="90000"/>
              </a:lnSpc>
              <a:spcBef>
                <a:spcPct val="20000"/>
              </a:spcBef>
              <a:spcAft>
                <a:spcPct val="0"/>
              </a:spcAft>
              <a:buFontTx/>
              <a:buChar char="–"/>
            </a:pPr>
            <a:r>
              <a:rPr lang="en-US" sz="2000" b="1" dirty="0">
                <a:solidFill>
                  <a:srgbClr val="000000"/>
                </a:solidFill>
              </a:rPr>
              <a:t>NP, ducks</a:t>
            </a:r>
          </a:p>
          <a:p>
            <a:pPr marL="342900" indent="-342900" fontAlgn="base">
              <a:lnSpc>
                <a:spcPct val="90000"/>
              </a:lnSpc>
              <a:spcBef>
                <a:spcPct val="20000"/>
              </a:spcBef>
              <a:spcAft>
                <a:spcPct val="0"/>
              </a:spcAft>
              <a:buFont typeface="Wingdings" pitchFamily="2" charset="2"/>
              <a:buChar char="§"/>
            </a:pPr>
            <a:r>
              <a:rPr lang="en-US" sz="2000" b="1" dirty="0">
                <a:solidFill>
                  <a:srgbClr val="000000"/>
                </a:solidFill>
              </a:rPr>
              <a:t>2003: H5N1 isolated in Japan from imported duck meat from China</a:t>
            </a:r>
          </a:p>
        </p:txBody>
      </p:sp>
      <p:sp>
        <p:nvSpPr>
          <p:cNvPr id="130054" name="Text Box 6"/>
          <p:cNvSpPr txBox="1">
            <a:spLocks noChangeArrowheads="1"/>
          </p:cNvSpPr>
          <p:nvPr/>
        </p:nvSpPr>
        <p:spPr bwMode="auto">
          <a:xfrm>
            <a:off x="7848600" y="6543675"/>
            <a:ext cx="1295400" cy="304800"/>
          </a:xfrm>
          <a:prstGeom prst="rect">
            <a:avLst/>
          </a:prstGeom>
          <a:noFill/>
          <a:ln w="9525">
            <a:noFill/>
            <a:miter lim="800000"/>
            <a:headEnd/>
            <a:tailEnd/>
          </a:ln>
          <a:effectLst/>
        </p:spPr>
        <p:txBody>
          <a:bodyPr>
            <a:spAutoFit/>
          </a:bodyPr>
          <a:lstStyle/>
          <a:p>
            <a:pPr fontAlgn="base">
              <a:spcBef>
                <a:spcPct val="0"/>
              </a:spcBef>
              <a:spcAft>
                <a:spcPct val="0"/>
              </a:spcAft>
            </a:pPr>
            <a:r>
              <a:rPr lang="en-US" sz="1400">
                <a:solidFill>
                  <a:srgbClr val="FFFFFF"/>
                </a:solidFill>
              </a:rPr>
              <a:t>Synbiotics2002</a:t>
            </a:r>
          </a:p>
        </p:txBody>
      </p:sp>
      <p:sp>
        <p:nvSpPr>
          <p:cNvPr id="130055" name="Line 7"/>
          <p:cNvSpPr>
            <a:spLocks noChangeShapeType="1"/>
          </p:cNvSpPr>
          <p:nvPr/>
        </p:nvSpPr>
        <p:spPr bwMode="auto">
          <a:xfrm flipH="1">
            <a:off x="3581400" y="2057400"/>
            <a:ext cx="1066800" cy="1143000"/>
          </a:xfrm>
          <a:prstGeom prst="line">
            <a:avLst/>
          </a:prstGeom>
          <a:noFill/>
          <a:ln w="38100">
            <a:solidFill>
              <a:schemeClr val="tx1"/>
            </a:solidFill>
            <a:round/>
            <a:headEnd/>
            <a:tailEnd type="triangle" w="med" len="med"/>
          </a:ln>
          <a:effectLst/>
        </p:spPr>
        <p:txBody>
          <a:bodyPr/>
          <a:lstStyle/>
          <a:p>
            <a:pPr fontAlgn="base">
              <a:spcBef>
                <a:spcPct val="0"/>
              </a:spcBef>
              <a:spcAft>
                <a:spcPct val="0"/>
              </a:spcAft>
            </a:pPr>
            <a:endParaRPr lang="en-US" sz="2400">
              <a:solidFill>
                <a:srgbClr val="000000"/>
              </a:solidFill>
            </a:endParaRPr>
          </a:p>
        </p:txBody>
      </p:sp>
      <p:pic>
        <p:nvPicPr>
          <p:cNvPr id="130056" name="Picture 8" descr="Duck Meat IHC"/>
          <p:cNvPicPr>
            <a:picLocks noChangeAspect="1" noChangeArrowheads="1"/>
          </p:cNvPicPr>
          <p:nvPr/>
        </p:nvPicPr>
        <p:blipFill>
          <a:blip r:embed="rId4" cstate="print"/>
          <a:srcRect/>
          <a:stretch>
            <a:fillRect/>
          </a:stretch>
        </p:blipFill>
        <p:spPr bwMode="auto">
          <a:xfrm>
            <a:off x="1600200" y="5262829"/>
            <a:ext cx="2057400" cy="1585913"/>
          </a:xfrm>
          <a:prstGeom prst="rect">
            <a:avLst/>
          </a:prstGeom>
          <a:noFill/>
          <a:ln w="12700">
            <a:solidFill>
              <a:schemeClr val="tx1"/>
            </a:solidFill>
            <a:miter lim="800000"/>
            <a:headEnd/>
            <a:tailEnd/>
          </a:ln>
        </p:spPr>
      </p:pic>
      <p:sp>
        <p:nvSpPr>
          <p:cNvPr id="130057" name="Line 9"/>
          <p:cNvSpPr>
            <a:spLocks noChangeShapeType="1"/>
          </p:cNvSpPr>
          <p:nvPr/>
        </p:nvSpPr>
        <p:spPr bwMode="auto">
          <a:xfrm flipV="1">
            <a:off x="3124200" y="3352800"/>
            <a:ext cx="304800" cy="685800"/>
          </a:xfrm>
          <a:prstGeom prst="line">
            <a:avLst/>
          </a:prstGeom>
          <a:noFill/>
          <a:ln w="38100">
            <a:solidFill>
              <a:schemeClr val="tx1"/>
            </a:solidFill>
            <a:round/>
            <a:headEnd/>
            <a:tailEnd type="triangle" w="med" len="med"/>
          </a:ln>
          <a:effectLst/>
        </p:spPr>
        <p:txBody>
          <a:bodyPr/>
          <a:lstStyle/>
          <a:p>
            <a:pPr fontAlgn="base">
              <a:spcBef>
                <a:spcPct val="0"/>
              </a:spcBef>
              <a:spcAft>
                <a:spcPct val="0"/>
              </a:spcAft>
            </a:pPr>
            <a:endParaRPr lang="en-US" sz="2400">
              <a:solidFill>
                <a:srgbClr val="000000"/>
              </a:solidFill>
            </a:endParaRPr>
          </a:p>
        </p:txBody>
      </p:sp>
      <p:sp>
        <p:nvSpPr>
          <p:cNvPr id="130058" name="Line 10"/>
          <p:cNvSpPr>
            <a:spLocks noChangeShapeType="1"/>
          </p:cNvSpPr>
          <p:nvPr/>
        </p:nvSpPr>
        <p:spPr bwMode="auto">
          <a:xfrm flipV="1">
            <a:off x="3124200" y="3657600"/>
            <a:ext cx="762000" cy="533400"/>
          </a:xfrm>
          <a:prstGeom prst="line">
            <a:avLst/>
          </a:prstGeom>
          <a:noFill/>
          <a:ln w="38100">
            <a:solidFill>
              <a:schemeClr val="tx1"/>
            </a:solidFill>
            <a:round/>
            <a:headEnd/>
            <a:tailEnd type="triangle" w="med" len="med"/>
          </a:ln>
          <a:effectLst/>
        </p:spPr>
        <p:txBody>
          <a:bodyPr/>
          <a:lstStyle/>
          <a:p>
            <a:pPr fontAlgn="base">
              <a:spcBef>
                <a:spcPct val="0"/>
              </a:spcBef>
              <a:spcAft>
                <a:spcPct val="0"/>
              </a:spcAft>
            </a:pPr>
            <a:endParaRPr lang="en-US" sz="2400">
              <a:solidFill>
                <a:srgbClr val="000000"/>
              </a:solidFill>
            </a:endParaRPr>
          </a:p>
        </p:txBody>
      </p:sp>
      <p:sp>
        <p:nvSpPr>
          <p:cNvPr id="130059" name="Line 11"/>
          <p:cNvSpPr>
            <a:spLocks noChangeShapeType="1"/>
          </p:cNvSpPr>
          <p:nvPr/>
        </p:nvSpPr>
        <p:spPr bwMode="auto">
          <a:xfrm flipH="1" flipV="1">
            <a:off x="4114800" y="3810000"/>
            <a:ext cx="457200" cy="1524000"/>
          </a:xfrm>
          <a:prstGeom prst="line">
            <a:avLst/>
          </a:prstGeom>
          <a:noFill/>
          <a:ln w="38100">
            <a:solidFill>
              <a:schemeClr val="tx1"/>
            </a:solidFill>
            <a:round/>
            <a:headEnd/>
            <a:tailEnd type="triangle" w="med" len="med"/>
          </a:ln>
          <a:effectLst/>
        </p:spPr>
        <p:txBody>
          <a:bodyPr/>
          <a:lstStyle/>
          <a:p>
            <a:pP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20771524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152400" y="914400"/>
            <a:ext cx="3733800" cy="5509200"/>
          </a:xfrm>
          <a:prstGeom prst="rect">
            <a:avLst/>
          </a:prstGeom>
          <a:noFill/>
          <a:ln w="9525">
            <a:noFill/>
            <a:miter lim="800000"/>
            <a:headEnd/>
            <a:tailEnd/>
          </a:ln>
          <a:effectLst/>
        </p:spPr>
        <p:txBody>
          <a:bodyPr>
            <a:spAutoFit/>
          </a:bodyPr>
          <a:lstStyle/>
          <a:p>
            <a:pPr marL="342900" indent="-342900" fontAlgn="base">
              <a:spcBef>
                <a:spcPct val="0"/>
              </a:spcBef>
              <a:spcAft>
                <a:spcPct val="0"/>
              </a:spcAft>
              <a:buFont typeface="Times" pitchFamily="1" charset="0"/>
              <a:buChar char="•"/>
            </a:pPr>
            <a:r>
              <a:rPr lang="en-US" sz="2200" b="1" dirty="0">
                <a:solidFill>
                  <a:srgbClr val="000000"/>
                </a:solidFill>
              </a:rPr>
              <a:t>Beginning - China: </a:t>
            </a:r>
            <a:r>
              <a:rPr lang="en-US" sz="2200" b="1" dirty="0" smtClean="0">
                <a:solidFill>
                  <a:srgbClr val="000000"/>
                </a:solidFill>
              </a:rPr>
              <a:t>1996- </a:t>
            </a:r>
            <a:r>
              <a:rPr lang="en-US" sz="2200" b="1" dirty="0">
                <a:solidFill>
                  <a:srgbClr val="000000"/>
                </a:solidFill>
              </a:rPr>
              <a:t>(H5N1)</a:t>
            </a:r>
          </a:p>
          <a:p>
            <a:pPr marL="342900" indent="-342900" fontAlgn="base">
              <a:spcBef>
                <a:spcPct val="0"/>
              </a:spcBef>
              <a:spcAft>
                <a:spcPct val="0"/>
              </a:spcAft>
              <a:buFont typeface="Times" pitchFamily="1" charset="0"/>
              <a:buChar char="•"/>
            </a:pPr>
            <a:r>
              <a:rPr lang="en-US" sz="2200" b="1" dirty="0">
                <a:solidFill>
                  <a:srgbClr val="000000"/>
                </a:solidFill>
              </a:rPr>
              <a:t>Local extension - Hong Kong: 1997</a:t>
            </a:r>
            <a:r>
              <a:rPr lang="en-US" sz="2200" b="1" dirty="0" smtClean="0">
                <a:solidFill>
                  <a:srgbClr val="000000"/>
                </a:solidFill>
              </a:rPr>
              <a:t>, 1999,  </a:t>
            </a:r>
            <a:r>
              <a:rPr lang="en-US" sz="2200" b="1" dirty="0">
                <a:solidFill>
                  <a:srgbClr val="000000"/>
                </a:solidFill>
              </a:rPr>
              <a:t>2001-3 (H5N1)</a:t>
            </a:r>
          </a:p>
          <a:p>
            <a:pPr marL="342900" indent="-342900" fontAlgn="base">
              <a:spcBef>
                <a:spcPct val="0"/>
              </a:spcBef>
              <a:spcAft>
                <a:spcPct val="0"/>
              </a:spcAft>
              <a:buFont typeface="Wingdings" pitchFamily="2" charset="2"/>
              <a:buChar char="§"/>
            </a:pPr>
            <a:r>
              <a:rPr lang="en-US" sz="2200" b="1" dirty="0" smtClean="0">
                <a:solidFill>
                  <a:srgbClr val="000000"/>
                </a:solidFill>
              </a:rPr>
              <a:t>S</a:t>
            </a:r>
            <a:r>
              <a:rPr lang="en-US" sz="2200" b="1" dirty="0">
                <a:solidFill>
                  <a:srgbClr val="000000"/>
                </a:solidFill>
              </a:rPr>
              <a:t>. Korea: 2003-4 (H5N1)</a:t>
            </a:r>
          </a:p>
          <a:p>
            <a:pPr marL="342900" indent="-342900" fontAlgn="base">
              <a:spcBef>
                <a:spcPct val="0"/>
              </a:spcBef>
              <a:spcAft>
                <a:spcPct val="0"/>
              </a:spcAft>
              <a:buFont typeface="Wingdings" pitchFamily="2" charset="2"/>
              <a:buChar char="§"/>
            </a:pPr>
            <a:r>
              <a:rPr lang="en-US" sz="2200" b="1" dirty="0">
                <a:solidFill>
                  <a:srgbClr val="000000"/>
                </a:solidFill>
              </a:rPr>
              <a:t>Vietnam: 2004-6 (H5N1)</a:t>
            </a:r>
          </a:p>
          <a:p>
            <a:pPr marL="342900" indent="-342900" fontAlgn="base">
              <a:spcBef>
                <a:spcPct val="0"/>
              </a:spcBef>
              <a:spcAft>
                <a:spcPct val="0"/>
              </a:spcAft>
              <a:buFont typeface="Wingdings" pitchFamily="2" charset="2"/>
              <a:buChar char="§"/>
            </a:pPr>
            <a:r>
              <a:rPr lang="en-US" sz="2200" b="1" dirty="0">
                <a:solidFill>
                  <a:srgbClr val="000000"/>
                </a:solidFill>
              </a:rPr>
              <a:t>Japan: 2004 (H5N1)</a:t>
            </a:r>
          </a:p>
          <a:p>
            <a:pPr marL="342900" indent="-342900" fontAlgn="base">
              <a:spcBef>
                <a:spcPct val="0"/>
              </a:spcBef>
              <a:spcAft>
                <a:spcPct val="0"/>
              </a:spcAft>
              <a:buFont typeface="Wingdings" pitchFamily="2" charset="2"/>
              <a:buChar char="§"/>
            </a:pPr>
            <a:r>
              <a:rPr lang="en-US" sz="2200" b="1" dirty="0">
                <a:solidFill>
                  <a:srgbClr val="000000"/>
                </a:solidFill>
              </a:rPr>
              <a:t>Thailand: 2004-6 (H5N1)</a:t>
            </a:r>
          </a:p>
          <a:p>
            <a:pPr marL="342900" indent="-342900" fontAlgn="base">
              <a:spcBef>
                <a:spcPct val="0"/>
              </a:spcBef>
              <a:spcAft>
                <a:spcPct val="0"/>
              </a:spcAft>
              <a:buFont typeface="Wingdings" pitchFamily="2" charset="2"/>
              <a:buChar char="§"/>
            </a:pPr>
            <a:r>
              <a:rPr lang="en-US" sz="2200" b="1" dirty="0">
                <a:solidFill>
                  <a:srgbClr val="000000"/>
                </a:solidFill>
              </a:rPr>
              <a:t>Cambodia: 2004-6 (H5N1)</a:t>
            </a:r>
          </a:p>
          <a:p>
            <a:pPr marL="342900" indent="-342900" fontAlgn="base">
              <a:spcBef>
                <a:spcPct val="0"/>
              </a:spcBef>
              <a:spcAft>
                <a:spcPct val="0"/>
              </a:spcAft>
              <a:buFont typeface="Wingdings" pitchFamily="2" charset="2"/>
              <a:buChar char="§"/>
            </a:pPr>
            <a:r>
              <a:rPr lang="en-US" sz="2200" b="1" dirty="0">
                <a:solidFill>
                  <a:srgbClr val="000000"/>
                </a:solidFill>
              </a:rPr>
              <a:t>Laos: 2004-6 (H5N1)</a:t>
            </a:r>
          </a:p>
          <a:p>
            <a:pPr marL="342900" indent="-342900" fontAlgn="base">
              <a:spcBef>
                <a:spcPct val="0"/>
              </a:spcBef>
              <a:spcAft>
                <a:spcPct val="0"/>
              </a:spcAft>
              <a:buFont typeface="Wingdings" pitchFamily="2" charset="2"/>
              <a:buChar char="§"/>
            </a:pPr>
            <a:r>
              <a:rPr lang="en-US" sz="2200" b="1" dirty="0">
                <a:solidFill>
                  <a:srgbClr val="000000"/>
                </a:solidFill>
              </a:rPr>
              <a:t>Taiwan (smuggled ducks): 2003 &amp; 5 (H5N1)</a:t>
            </a:r>
          </a:p>
          <a:p>
            <a:pPr marL="342900" indent="-342900" fontAlgn="base">
              <a:spcBef>
                <a:spcPct val="0"/>
              </a:spcBef>
              <a:spcAft>
                <a:spcPct val="0"/>
              </a:spcAft>
              <a:buFont typeface="Wingdings" pitchFamily="2" charset="2"/>
              <a:buChar char="§"/>
            </a:pPr>
            <a:r>
              <a:rPr lang="en-US" sz="2200" b="1" dirty="0">
                <a:solidFill>
                  <a:srgbClr val="000000"/>
                </a:solidFill>
              </a:rPr>
              <a:t>Indonesia: </a:t>
            </a:r>
            <a:r>
              <a:rPr lang="en-US" sz="2200" b="1" dirty="0" smtClean="0">
                <a:solidFill>
                  <a:srgbClr val="000000"/>
                </a:solidFill>
              </a:rPr>
              <a:t>2003 </a:t>
            </a:r>
            <a:r>
              <a:rPr lang="en-US" sz="2200" b="1" dirty="0">
                <a:solidFill>
                  <a:srgbClr val="000000"/>
                </a:solidFill>
              </a:rPr>
              <a:t>(H5N1)</a:t>
            </a:r>
          </a:p>
          <a:p>
            <a:pPr marL="342900" indent="-342900" fontAlgn="base">
              <a:spcBef>
                <a:spcPct val="0"/>
              </a:spcBef>
              <a:spcAft>
                <a:spcPct val="0"/>
              </a:spcAft>
              <a:buFont typeface="Wingdings" pitchFamily="2" charset="2"/>
              <a:buChar char="§"/>
            </a:pPr>
            <a:r>
              <a:rPr lang="en-US" sz="2200" b="1" dirty="0">
                <a:solidFill>
                  <a:srgbClr val="000000"/>
                </a:solidFill>
              </a:rPr>
              <a:t>Malaysia: 2004 (H5N1)</a:t>
            </a:r>
          </a:p>
        </p:txBody>
      </p:sp>
      <p:sp>
        <p:nvSpPr>
          <p:cNvPr id="166915" name="Text Box 3"/>
          <p:cNvSpPr txBox="1">
            <a:spLocks noChangeArrowheads="1"/>
          </p:cNvSpPr>
          <p:nvPr/>
        </p:nvSpPr>
        <p:spPr bwMode="auto">
          <a:xfrm>
            <a:off x="609600" y="45749"/>
            <a:ext cx="8153400" cy="1077218"/>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4000" b="1" dirty="0">
                <a:solidFill>
                  <a:srgbClr val="000000"/>
                </a:solidFill>
              </a:rPr>
              <a:t>Asian HPAI </a:t>
            </a:r>
            <a:r>
              <a:rPr lang="en-US" sz="4000" b="1" dirty="0" smtClean="0">
                <a:solidFill>
                  <a:srgbClr val="000000"/>
                </a:solidFill>
              </a:rPr>
              <a:t>2003-04 Epizootics</a:t>
            </a:r>
            <a:endParaRPr lang="en-US" sz="4000" b="1" dirty="0">
              <a:solidFill>
                <a:srgbClr val="000000"/>
              </a:solidFill>
            </a:endParaRPr>
          </a:p>
          <a:p>
            <a:pPr algn="ctr" fontAlgn="base">
              <a:spcBef>
                <a:spcPct val="0"/>
              </a:spcBef>
              <a:spcAft>
                <a:spcPct val="0"/>
              </a:spcAft>
            </a:pPr>
            <a:r>
              <a:rPr lang="en-US" sz="2400" b="1" dirty="0">
                <a:solidFill>
                  <a:srgbClr val="000000"/>
                </a:solidFill>
              </a:rPr>
              <a:t> </a:t>
            </a:r>
          </a:p>
        </p:txBody>
      </p:sp>
      <p:sp>
        <p:nvSpPr>
          <p:cNvPr id="166916" name="Line 4"/>
          <p:cNvSpPr>
            <a:spLocks noChangeShapeType="1"/>
          </p:cNvSpPr>
          <p:nvPr/>
        </p:nvSpPr>
        <p:spPr bwMode="auto">
          <a:xfrm flipV="1">
            <a:off x="228600" y="914400"/>
            <a:ext cx="8686800" cy="0"/>
          </a:xfrm>
          <a:prstGeom prst="line">
            <a:avLst/>
          </a:prstGeom>
          <a:noFill/>
          <a:ln w="76200">
            <a:solidFill>
              <a:srgbClr val="E50000"/>
            </a:solidFill>
            <a:round/>
            <a:headEnd/>
            <a:tailEnd/>
          </a:ln>
          <a:effectLst/>
        </p:spPr>
        <p:txBody>
          <a:bodyPr anchor="ctr"/>
          <a:lstStyle/>
          <a:p>
            <a:pPr fontAlgn="base">
              <a:spcBef>
                <a:spcPct val="0"/>
              </a:spcBef>
              <a:spcAft>
                <a:spcPct val="0"/>
              </a:spcAft>
            </a:pPr>
            <a:endParaRPr lang="en-US" sz="2400">
              <a:solidFill>
                <a:srgbClr val="000000"/>
              </a:solidFill>
            </a:endParaRPr>
          </a:p>
        </p:txBody>
      </p:sp>
      <p:pic>
        <p:nvPicPr>
          <p:cNvPr id="166919" name="Picture 7"/>
          <p:cNvPicPr>
            <a:picLocks noChangeAspect="1" noChangeArrowheads="1"/>
          </p:cNvPicPr>
          <p:nvPr/>
        </p:nvPicPr>
        <p:blipFill>
          <a:blip r:embed="rId3" cstate="print"/>
          <a:srcRect/>
          <a:stretch>
            <a:fillRect/>
          </a:stretch>
        </p:blipFill>
        <p:spPr bwMode="auto">
          <a:xfrm>
            <a:off x="3886200" y="990600"/>
            <a:ext cx="5257800" cy="3417888"/>
          </a:xfrm>
          <a:prstGeom prst="rect">
            <a:avLst/>
          </a:prstGeom>
          <a:noFill/>
          <a:ln w="9525">
            <a:noFill/>
            <a:miter lim="800000"/>
            <a:headEnd/>
            <a:tailEnd/>
          </a:ln>
          <a:effectLst/>
        </p:spPr>
      </p:pic>
    </p:spTree>
    <p:extLst>
      <p:ext uri="{BB962C8B-B14F-4D97-AF65-F5344CB8AC3E}">
        <p14:creationId xmlns:p14="http://schemas.microsoft.com/office/powerpoint/2010/main" val="23679646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04800" y="0"/>
            <a:ext cx="8839200" cy="914400"/>
          </a:xfrm>
        </p:spPr>
        <p:txBody>
          <a:bodyPr/>
          <a:lstStyle/>
          <a:p>
            <a:r>
              <a:rPr lang="en-US" sz="3600" b="1">
                <a:solidFill>
                  <a:schemeClr val="tx1"/>
                </a:solidFill>
              </a:rPr>
              <a:t>Role of Free-Living Aquatic Birds of H5N1</a:t>
            </a:r>
          </a:p>
        </p:txBody>
      </p:sp>
      <p:sp>
        <p:nvSpPr>
          <p:cNvPr id="199683" name="Rectangle 3"/>
          <p:cNvSpPr>
            <a:spLocks noGrp="1" noChangeArrowheads="1"/>
          </p:cNvSpPr>
          <p:nvPr>
            <p:ph type="body" idx="1"/>
          </p:nvPr>
        </p:nvSpPr>
        <p:spPr>
          <a:xfrm>
            <a:off x="152400" y="1295400"/>
            <a:ext cx="5562600" cy="5257800"/>
          </a:xfrm>
        </p:spPr>
        <p:txBody>
          <a:bodyPr/>
          <a:lstStyle/>
          <a:p>
            <a:pPr>
              <a:buFont typeface="Arial" pitchFamily="34" charset="0"/>
              <a:buChar char="•"/>
            </a:pPr>
            <a:r>
              <a:rPr lang="en-US" sz="2400" b="1" dirty="0" smtClean="0"/>
              <a:t>Until 2005, with one exception, HPAI was not thought to circulate in wild birds</a:t>
            </a:r>
          </a:p>
          <a:p>
            <a:pPr>
              <a:buFont typeface="Arial" pitchFamily="34" charset="0"/>
              <a:buChar char="•"/>
            </a:pPr>
            <a:r>
              <a:rPr lang="en-US" sz="2400" b="1" dirty="0" smtClean="0"/>
              <a:t>Major </a:t>
            </a:r>
            <a:r>
              <a:rPr lang="en-US" sz="2400" b="1" dirty="0"/>
              <a:t>outbreaks in 2005 and </a:t>
            </a:r>
            <a:r>
              <a:rPr lang="en-US" sz="2400" b="1" dirty="0" smtClean="0"/>
              <a:t>2006 occurred in waterfowl species with mortality that indicated H5N1 clade 2.2 had jumped from domestic poultry to wild birds</a:t>
            </a:r>
          </a:p>
          <a:p>
            <a:pPr>
              <a:buFont typeface="Arial" pitchFamily="34" charset="0"/>
              <a:buChar char="•"/>
            </a:pPr>
            <a:r>
              <a:rPr lang="en-US" sz="2400" b="1" dirty="0" smtClean="0"/>
              <a:t>Wild birds spread virus to poultry in Western Europe, the Middle East and Africa</a:t>
            </a:r>
          </a:p>
          <a:p>
            <a:pPr>
              <a:buFont typeface="Arial" pitchFamily="34" charset="0"/>
              <a:buChar char="•"/>
            </a:pPr>
            <a:r>
              <a:rPr lang="en-US" sz="2400" b="1" dirty="0" smtClean="0"/>
              <a:t>Fewer </a:t>
            </a:r>
            <a:r>
              <a:rPr lang="en-US" sz="2400" b="1" dirty="0"/>
              <a:t>infections and disease in </a:t>
            </a:r>
            <a:r>
              <a:rPr lang="en-US" sz="2400" b="1" dirty="0" smtClean="0"/>
              <a:t>2007</a:t>
            </a:r>
            <a:endParaRPr lang="en-US" sz="2400" b="1" dirty="0"/>
          </a:p>
        </p:txBody>
      </p:sp>
      <p:sp>
        <p:nvSpPr>
          <p:cNvPr id="199684" name="Line 4"/>
          <p:cNvSpPr>
            <a:spLocks noChangeShapeType="1"/>
          </p:cNvSpPr>
          <p:nvPr/>
        </p:nvSpPr>
        <p:spPr bwMode="auto">
          <a:xfrm>
            <a:off x="381000" y="914400"/>
            <a:ext cx="8229600" cy="0"/>
          </a:xfrm>
          <a:prstGeom prst="line">
            <a:avLst/>
          </a:prstGeom>
          <a:noFill/>
          <a:ln w="76200">
            <a:solidFill>
              <a:srgbClr val="E50000"/>
            </a:solidFill>
            <a:round/>
            <a:headEnd/>
            <a:tailEnd/>
          </a:ln>
          <a:effectLst/>
        </p:spPr>
        <p:txBody>
          <a:bodyPr anchor="ctr"/>
          <a:lstStyle/>
          <a:p>
            <a:pPr fontAlgn="base">
              <a:spcBef>
                <a:spcPct val="0"/>
              </a:spcBef>
              <a:spcAft>
                <a:spcPct val="0"/>
              </a:spcAft>
            </a:pPr>
            <a:endParaRPr lang="en-US" sz="2400">
              <a:solidFill>
                <a:srgbClr val="000000"/>
              </a:solidFill>
            </a:endParaRPr>
          </a:p>
        </p:txBody>
      </p:sp>
      <p:pic>
        <p:nvPicPr>
          <p:cNvPr id="199685" name="Picture 5" descr="Whooper Swan, Caerlaverock, Scotland, February 2001 - click for larger image">
            <a:hlinkClick r:id=""/>
          </p:cNvPr>
          <p:cNvPicPr>
            <a:picLocks noChangeAspect="1" noChangeArrowheads="1"/>
          </p:cNvPicPr>
          <p:nvPr/>
        </p:nvPicPr>
        <p:blipFill>
          <a:blip r:embed="rId3" cstate="print"/>
          <a:srcRect/>
          <a:stretch>
            <a:fillRect/>
          </a:stretch>
        </p:blipFill>
        <p:spPr bwMode="auto">
          <a:xfrm>
            <a:off x="7239000" y="3505200"/>
            <a:ext cx="1628775" cy="1695450"/>
          </a:xfrm>
          <a:prstGeom prst="rect">
            <a:avLst/>
          </a:prstGeom>
          <a:noFill/>
        </p:spPr>
      </p:pic>
      <p:pic>
        <p:nvPicPr>
          <p:cNvPr id="199686" name="Picture 6" descr="BD0064_1m"/>
          <p:cNvPicPr>
            <a:picLocks noChangeAspect="1" noChangeArrowheads="1"/>
          </p:cNvPicPr>
          <p:nvPr/>
        </p:nvPicPr>
        <p:blipFill>
          <a:blip r:embed="rId4" cstate="print"/>
          <a:srcRect/>
          <a:stretch>
            <a:fillRect/>
          </a:stretch>
        </p:blipFill>
        <p:spPr bwMode="auto">
          <a:xfrm>
            <a:off x="5715000" y="5124450"/>
            <a:ext cx="2590800" cy="1733550"/>
          </a:xfrm>
          <a:prstGeom prst="rect">
            <a:avLst/>
          </a:prstGeom>
          <a:noFill/>
        </p:spPr>
      </p:pic>
      <p:pic>
        <p:nvPicPr>
          <p:cNvPr id="199687" name="Picture 7" descr="bar-headed_goose"/>
          <p:cNvPicPr>
            <a:picLocks noChangeAspect="1" noChangeArrowheads="1"/>
          </p:cNvPicPr>
          <p:nvPr/>
        </p:nvPicPr>
        <p:blipFill>
          <a:blip r:embed="rId5" cstate="print"/>
          <a:srcRect/>
          <a:stretch>
            <a:fillRect/>
          </a:stretch>
        </p:blipFill>
        <p:spPr bwMode="auto">
          <a:xfrm>
            <a:off x="5715000" y="1066800"/>
            <a:ext cx="3200400" cy="2401888"/>
          </a:xfrm>
          <a:prstGeom prst="rect">
            <a:avLst/>
          </a:prstGeom>
          <a:noFill/>
        </p:spPr>
      </p:pic>
    </p:spTree>
    <p:extLst>
      <p:ext uri="{BB962C8B-B14F-4D97-AF65-F5344CB8AC3E}">
        <p14:creationId xmlns:p14="http://schemas.microsoft.com/office/powerpoint/2010/main" val="19985989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Line 2"/>
          <p:cNvSpPr>
            <a:spLocks noChangeShapeType="1"/>
          </p:cNvSpPr>
          <p:nvPr/>
        </p:nvSpPr>
        <p:spPr bwMode="auto">
          <a:xfrm>
            <a:off x="381000" y="609600"/>
            <a:ext cx="8534400" cy="0"/>
          </a:xfrm>
          <a:prstGeom prst="line">
            <a:avLst/>
          </a:prstGeom>
          <a:noFill/>
          <a:ln w="76200">
            <a:solidFill>
              <a:srgbClr val="E50000"/>
            </a:solidFill>
            <a:round/>
            <a:headEnd/>
            <a:tailEnd/>
          </a:ln>
          <a:effectLst/>
        </p:spPr>
        <p:txBody>
          <a:bodyPr anchor="ctr"/>
          <a:lstStyle/>
          <a:p>
            <a:pPr fontAlgn="base">
              <a:spcBef>
                <a:spcPct val="0"/>
              </a:spcBef>
              <a:spcAft>
                <a:spcPct val="0"/>
              </a:spcAft>
            </a:pPr>
            <a:endParaRPr lang="en-US" sz="2400">
              <a:solidFill>
                <a:srgbClr val="000000"/>
              </a:solidFill>
            </a:endParaRPr>
          </a:p>
        </p:txBody>
      </p:sp>
      <p:sp>
        <p:nvSpPr>
          <p:cNvPr id="181251" name="Rectangle 3"/>
          <p:cNvSpPr>
            <a:spLocks noGrp="1" noChangeArrowheads="1"/>
          </p:cNvSpPr>
          <p:nvPr>
            <p:ph type="title"/>
          </p:nvPr>
        </p:nvSpPr>
        <p:spPr>
          <a:xfrm>
            <a:off x="685800" y="-304800"/>
            <a:ext cx="7772400" cy="1143000"/>
          </a:xfrm>
        </p:spPr>
        <p:txBody>
          <a:bodyPr/>
          <a:lstStyle/>
          <a:p>
            <a:r>
              <a:rPr lang="en-US" sz="4000" b="1">
                <a:solidFill>
                  <a:schemeClr val="tx1"/>
                </a:solidFill>
              </a:rPr>
              <a:t>Extension of H5N1 HPAIV: 2006</a:t>
            </a:r>
          </a:p>
        </p:txBody>
      </p:sp>
      <p:pic>
        <p:nvPicPr>
          <p:cNvPr id="181252" name="Picture 4" descr="Global_SubNat_H5N1inAnimalConfirmedCUMULATIVE_20060428"/>
          <p:cNvPicPr>
            <a:picLocks noChangeAspect="1" noChangeArrowheads="1"/>
          </p:cNvPicPr>
          <p:nvPr/>
        </p:nvPicPr>
        <p:blipFill>
          <a:blip r:embed="rId3" cstate="print"/>
          <a:srcRect/>
          <a:stretch>
            <a:fillRect/>
          </a:stretch>
        </p:blipFill>
        <p:spPr bwMode="auto">
          <a:xfrm>
            <a:off x="304800" y="762000"/>
            <a:ext cx="6553200" cy="4391025"/>
          </a:xfrm>
          <a:prstGeom prst="rect">
            <a:avLst/>
          </a:prstGeom>
          <a:noFill/>
          <a:ln w="9525">
            <a:noFill/>
            <a:miter lim="800000"/>
            <a:headEnd/>
            <a:tailEnd/>
          </a:ln>
        </p:spPr>
      </p:pic>
      <p:sp>
        <p:nvSpPr>
          <p:cNvPr id="181253" name="Text Box 5"/>
          <p:cNvSpPr txBox="1">
            <a:spLocks noChangeArrowheads="1"/>
          </p:cNvSpPr>
          <p:nvPr/>
        </p:nvSpPr>
        <p:spPr bwMode="auto">
          <a:xfrm>
            <a:off x="517525" y="5299075"/>
            <a:ext cx="8626475" cy="1200329"/>
          </a:xfrm>
          <a:prstGeom prst="rect">
            <a:avLst/>
          </a:prstGeom>
          <a:noFill/>
          <a:ln w="9525">
            <a:noFill/>
            <a:miter lim="800000"/>
            <a:headEnd/>
            <a:tailEnd/>
          </a:ln>
          <a:effectLst/>
        </p:spPr>
        <p:txBody>
          <a:bodyPr>
            <a:spAutoFit/>
          </a:bodyPr>
          <a:lstStyle/>
          <a:p>
            <a:pPr fontAlgn="base">
              <a:spcBef>
                <a:spcPct val="0"/>
              </a:spcBef>
              <a:spcAft>
                <a:spcPct val="0"/>
              </a:spcAft>
              <a:buFontTx/>
              <a:buChar char="•"/>
            </a:pPr>
            <a:r>
              <a:rPr lang="en-US" sz="2400" b="1" dirty="0">
                <a:solidFill>
                  <a:srgbClr val="000000"/>
                </a:solidFill>
              </a:rPr>
              <a:t> 60 countries with cases in wild birds and/or poultry</a:t>
            </a:r>
          </a:p>
          <a:p>
            <a:pPr fontAlgn="base">
              <a:spcBef>
                <a:spcPct val="0"/>
              </a:spcBef>
              <a:spcAft>
                <a:spcPct val="0"/>
              </a:spcAft>
              <a:buFontTx/>
              <a:buChar char="•"/>
            </a:pPr>
            <a:r>
              <a:rPr lang="en-US" sz="2400" b="1" dirty="0">
                <a:solidFill>
                  <a:srgbClr val="000000"/>
                </a:solidFill>
              </a:rPr>
              <a:t> Over 250 million birds dead or culled since Jan. 2004 (FAO</a:t>
            </a:r>
            <a:r>
              <a:rPr lang="en-US" sz="2400" b="1" dirty="0" smtClean="0">
                <a:solidFill>
                  <a:srgbClr val="000000"/>
                </a:solidFill>
              </a:rPr>
              <a:t>)</a:t>
            </a:r>
            <a:endParaRPr lang="en-US" sz="2400" b="1" dirty="0">
              <a:solidFill>
                <a:srgbClr val="000000"/>
              </a:solidFill>
            </a:endParaRPr>
          </a:p>
        </p:txBody>
      </p:sp>
    </p:spTree>
    <p:extLst>
      <p:ext uri="{BB962C8B-B14F-4D97-AF65-F5344CB8AC3E}">
        <p14:creationId xmlns:p14="http://schemas.microsoft.com/office/powerpoint/2010/main" val="29863481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en-US" dirty="0" smtClean="0"/>
              <a:t>Southeast Poultry Research Laboratory</a:t>
            </a:r>
            <a:endParaRPr lang="en-US" dirty="0"/>
          </a:p>
        </p:txBody>
      </p:sp>
      <p:sp>
        <p:nvSpPr>
          <p:cNvPr id="3" name="Content Placeholder 2"/>
          <p:cNvSpPr>
            <a:spLocks noGrp="1"/>
          </p:cNvSpPr>
          <p:nvPr>
            <p:ph idx="1"/>
          </p:nvPr>
        </p:nvSpPr>
        <p:spPr>
          <a:xfrm>
            <a:off x="457200" y="1350134"/>
            <a:ext cx="6553200" cy="5203065"/>
          </a:xfrm>
        </p:spPr>
        <p:txBody>
          <a:bodyPr/>
          <a:lstStyle/>
          <a:p>
            <a:r>
              <a:rPr lang="en-US" dirty="0" smtClean="0"/>
              <a:t>Agricultural Research Service (ARS) is the intramural research arm of the United States Department of Agriculture</a:t>
            </a:r>
          </a:p>
          <a:p>
            <a:r>
              <a:rPr lang="en-US" dirty="0" smtClean="0"/>
              <a:t>ARS has over 100 research sites, often associated with Universities </a:t>
            </a:r>
            <a:r>
              <a:rPr lang="en-US" dirty="0"/>
              <a:t>on animal, plant, food, and soil related </a:t>
            </a:r>
            <a:r>
              <a:rPr lang="en-US" dirty="0" smtClean="0"/>
              <a:t>projects</a:t>
            </a:r>
          </a:p>
          <a:p>
            <a:r>
              <a:rPr lang="en-US" dirty="0" smtClean="0"/>
              <a:t>SEPRL is the ARS laboratory that studies Avian influenza and Newcastle disease virus, both Select Agents requiring BSL-3 facilities</a:t>
            </a:r>
          </a:p>
          <a:p>
            <a:r>
              <a:rPr lang="en-US" dirty="0" smtClean="0"/>
              <a:t>Reference Center on avian influenza and Newcastle disease virus for the World Organization for Animal Health (OIE) and the Food and Agriculture Organization (FAO)</a:t>
            </a:r>
          </a:p>
          <a:p>
            <a:endParaRPr lang="en-US" dirty="0"/>
          </a:p>
        </p:txBody>
      </p:sp>
      <p:graphicFrame>
        <p:nvGraphicFramePr>
          <p:cNvPr id="4" name="Object 6"/>
          <p:cNvGraphicFramePr>
            <a:graphicFrameLocks noChangeAspect="1"/>
          </p:cNvGraphicFramePr>
          <p:nvPr>
            <p:extLst>
              <p:ext uri="{D42A27DB-BD31-4B8C-83A1-F6EECF244321}">
                <p14:modId xmlns:p14="http://schemas.microsoft.com/office/powerpoint/2010/main" val="1334572294"/>
              </p:ext>
            </p:extLst>
          </p:nvPr>
        </p:nvGraphicFramePr>
        <p:xfrm>
          <a:off x="6935834" y="1371600"/>
          <a:ext cx="2204946" cy="1475706"/>
        </p:xfrm>
        <a:graphic>
          <a:graphicData uri="http://schemas.openxmlformats.org/presentationml/2006/ole">
            <mc:AlternateContent xmlns:mc="http://schemas.openxmlformats.org/markup-compatibility/2006">
              <mc:Choice xmlns:v="urn:schemas-microsoft-com:vml" Requires="v">
                <p:oleObj spid="_x0000_s6162" name="Drawing" r:id="rId3" imgW="4857671" imgH="3247692" progId="WPDraw30.Drawing">
                  <p:embed/>
                </p:oleObj>
              </mc:Choice>
              <mc:Fallback>
                <p:oleObj name="Drawing" r:id="rId3" imgW="4857671" imgH="3247692" progId="WPDraw30.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34" y="1371600"/>
                        <a:ext cx="2204946" cy="147570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558033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685800" y="609600"/>
            <a:ext cx="6553200" cy="4495800"/>
            <a:chOff x="1322162" y="1066800"/>
            <a:chExt cx="5744774" cy="3924300"/>
          </a:xfrm>
        </p:grpSpPr>
        <p:pic>
          <p:nvPicPr>
            <p:cNvPr id="4" name="Picture 2"/>
            <p:cNvPicPr>
              <a:picLocks noChangeAspect="1"/>
            </p:cNvPicPr>
            <p:nvPr/>
          </p:nvPicPr>
          <p:blipFill rotWithShape="1">
            <a:blip r:embed="rId3" cstate="print"/>
            <a:srcRect t="9910"/>
            <a:stretch/>
          </p:blipFill>
          <p:spPr bwMode="auto">
            <a:xfrm>
              <a:off x="1322162" y="1181100"/>
              <a:ext cx="5744774" cy="3810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22162" y="1066800"/>
              <a:ext cx="408803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428750" y="1343025"/>
              <a:ext cx="2133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1322162" y="1617621"/>
              <a:ext cx="1344838" cy="1258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327150" y="2771775"/>
              <a:ext cx="1295400" cy="276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 name="Title 1"/>
          <p:cNvSpPr>
            <a:spLocks noGrp="1"/>
          </p:cNvSpPr>
          <p:nvPr>
            <p:ph type="title"/>
          </p:nvPr>
        </p:nvSpPr>
        <p:spPr>
          <a:xfrm>
            <a:off x="762000" y="0"/>
            <a:ext cx="8077200" cy="762000"/>
          </a:xfrm>
        </p:spPr>
        <p:txBody>
          <a:bodyPr>
            <a:normAutofit/>
          </a:bodyPr>
          <a:lstStyle/>
          <a:p>
            <a:r>
              <a:rPr lang="en-US" sz="3600" b="1" dirty="0" smtClean="0">
                <a:latin typeface="Times New Roman" panose="02020603050405020304" pitchFamily="18" charset="0"/>
                <a:cs typeface="Times New Roman" panose="02020603050405020304" pitchFamily="18" charset="0"/>
              </a:rPr>
              <a:t>H5 Goose/Guangdong-lineage HPAIV</a:t>
            </a:r>
            <a:endParaRPr lang="en-US" sz="3600" b="1"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17872" y="1122840"/>
            <a:ext cx="8497528" cy="56589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Tx/>
            </a:pPr>
            <a:r>
              <a:rPr lang="en-US" sz="2300" b="1" dirty="0" smtClean="0">
                <a:solidFill>
                  <a:srgbClr val="000000"/>
                </a:solidFill>
                <a:latin typeface="Times New Roman" panose="02020603050405020304" pitchFamily="18" charset="0"/>
                <a:cs typeface="Times New Roman" panose="02020603050405020304" pitchFamily="18" charset="0"/>
              </a:rPr>
              <a:t>Since 1996 – H5N1 hemagglutinin changes – e.g. DRIFT (similar to human seasonal flu)</a:t>
            </a:r>
          </a:p>
          <a:p>
            <a:pPr>
              <a:buClrTx/>
            </a:pPr>
            <a:r>
              <a:rPr lang="en-US" sz="2300" b="1" dirty="0" smtClean="0">
                <a:solidFill>
                  <a:srgbClr val="000000"/>
                </a:solidFill>
                <a:latin typeface="Times New Roman" panose="02020603050405020304" pitchFamily="18" charset="0"/>
                <a:cs typeface="Times New Roman" panose="02020603050405020304" pitchFamily="18" charset="0"/>
              </a:rPr>
              <a:t>Since 2008 – reassortment of NA genes (N5, N6, N8, N2, N3)</a:t>
            </a:r>
          </a:p>
          <a:p>
            <a:pPr marL="114300" indent="0">
              <a:buClrTx/>
              <a:buNone/>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a:p>
            <a:pPr>
              <a:buClr>
                <a:srgbClr val="BBE0E3"/>
              </a:buClr>
            </a:pPr>
            <a:endParaRPr lang="en-US" sz="2000" dirty="0" smtClean="0">
              <a:solidFill>
                <a:srgbClr val="000000"/>
              </a:solidFill>
            </a:endParaRPr>
          </a:p>
        </p:txBody>
      </p:sp>
      <p:sp>
        <p:nvSpPr>
          <p:cNvPr id="11" name="Right Arrow 10"/>
          <p:cNvSpPr/>
          <p:nvPr/>
        </p:nvSpPr>
        <p:spPr>
          <a:xfrm>
            <a:off x="6934200" y="1524000"/>
            <a:ext cx="609600" cy="203283"/>
          </a:xfrm>
          <a:prstGeom prst="rightArrow">
            <a:avLst/>
          </a:prstGeom>
          <a:solidFill>
            <a:srgbClr val="C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7772400" y="1447800"/>
            <a:ext cx="990600" cy="400110"/>
          </a:xfrm>
          <a:prstGeom prst="rect">
            <a:avLst/>
          </a:prstGeom>
          <a:noFill/>
        </p:spPr>
        <p:txBody>
          <a:bodyPr wrap="square" rtlCol="0">
            <a:spAutoFit/>
          </a:bodyPr>
          <a:lstStyle/>
          <a:p>
            <a:pPr algn="ctr"/>
            <a:r>
              <a:rPr lang="en-US" sz="2000" b="1" dirty="0" smtClean="0">
                <a:solidFill>
                  <a:srgbClr val="000000"/>
                </a:solidFill>
              </a:rPr>
              <a:t>2.3.4.4</a:t>
            </a:r>
            <a:endParaRPr lang="en-US" sz="2000" b="1" dirty="0">
              <a:solidFill>
                <a:srgbClr val="000000"/>
              </a:solidFill>
            </a:endParaRPr>
          </a:p>
        </p:txBody>
      </p:sp>
      <p:sp>
        <p:nvSpPr>
          <p:cNvPr id="14" name="TextBox 13"/>
          <p:cNvSpPr txBox="1"/>
          <p:nvPr/>
        </p:nvSpPr>
        <p:spPr>
          <a:xfrm>
            <a:off x="7315200" y="4887754"/>
            <a:ext cx="646472" cy="246221"/>
          </a:xfrm>
          <a:prstGeom prst="rect">
            <a:avLst/>
          </a:prstGeom>
          <a:noFill/>
        </p:spPr>
        <p:txBody>
          <a:bodyPr wrap="square" rtlCol="0">
            <a:spAutoFit/>
          </a:bodyPr>
          <a:lstStyle/>
          <a:p>
            <a:r>
              <a:rPr lang="en-US" sz="1000" b="1" dirty="0" smtClean="0">
                <a:solidFill>
                  <a:srgbClr val="000000"/>
                </a:solidFill>
                <a:cs typeface="Arial" panose="020B0604020202020204" pitchFamily="34" charset="0"/>
              </a:rPr>
              <a:t>2012-…</a:t>
            </a:r>
            <a:endParaRPr lang="en-US" sz="1000" b="1" dirty="0">
              <a:solidFill>
                <a:srgbClr val="000000"/>
              </a:solidFill>
              <a:cs typeface="Arial" panose="020B0604020202020204" pitchFamily="34" charset="0"/>
            </a:endParaRPr>
          </a:p>
        </p:txBody>
      </p:sp>
      <p:pic>
        <p:nvPicPr>
          <p:cNvPr id="15" name="Picture 2" descr="http://gamapserver.who.int/mapLibrary/Files/Maps/Global_SubNat_H5N1inAnimalConfirmedCUMULATIVE_20080202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0" t="92045" r="85833" b="1708"/>
          <a:stretch/>
        </p:blipFill>
        <p:spPr bwMode="auto">
          <a:xfrm>
            <a:off x="685800" y="2108806"/>
            <a:ext cx="977133" cy="3295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2400" y="4724400"/>
            <a:ext cx="914400" cy="461665"/>
          </a:xfrm>
          <a:prstGeom prst="rect">
            <a:avLst/>
          </a:prstGeom>
          <a:noFill/>
          <a:ln>
            <a:solidFill>
              <a:schemeClr val="tx1"/>
            </a:solidFill>
          </a:ln>
        </p:spPr>
        <p:txBody>
          <a:bodyPr wrap="square" rtlCol="0">
            <a:spAutoFit/>
          </a:bodyPr>
          <a:lstStyle/>
          <a:p>
            <a:pPr algn="ctr"/>
            <a:r>
              <a:rPr lang="en-US" sz="2400" b="1" dirty="0" smtClean="0">
                <a:solidFill>
                  <a:srgbClr val="000000"/>
                </a:solidFill>
              </a:rPr>
              <a:t>2016</a:t>
            </a:r>
            <a:endParaRPr lang="en-US" sz="2400" b="1" dirty="0">
              <a:solidFill>
                <a:srgbClr val="000000"/>
              </a:solidFill>
            </a:endParaRPr>
          </a:p>
        </p:txBody>
      </p:sp>
      <p:sp>
        <p:nvSpPr>
          <p:cNvPr id="17" name="TextBox 16"/>
          <p:cNvSpPr txBox="1"/>
          <p:nvPr/>
        </p:nvSpPr>
        <p:spPr>
          <a:xfrm>
            <a:off x="7772400" y="1962090"/>
            <a:ext cx="990600" cy="400110"/>
          </a:xfrm>
          <a:prstGeom prst="rect">
            <a:avLst/>
          </a:prstGeom>
          <a:noFill/>
        </p:spPr>
        <p:txBody>
          <a:bodyPr wrap="square" rtlCol="0">
            <a:spAutoFit/>
          </a:bodyPr>
          <a:lstStyle/>
          <a:p>
            <a:pPr algn="ctr"/>
            <a:r>
              <a:rPr lang="en-US" sz="2000" b="1" dirty="0" smtClean="0">
                <a:solidFill>
                  <a:srgbClr val="000000"/>
                </a:solidFill>
              </a:rPr>
              <a:t>2.3.2.1</a:t>
            </a:r>
            <a:endParaRPr lang="en-US" sz="2000" b="1" dirty="0">
              <a:solidFill>
                <a:srgbClr val="000000"/>
              </a:solidFill>
            </a:endParaRPr>
          </a:p>
        </p:txBody>
      </p:sp>
      <p:sp>
        <p:nvSpPr>
          <p:cNvPr id="18" name="TextBox 17"/>
          <p:cNvSpPr txBox="1"/>
          <p:nvPr/>
        </p:nvSpPr>
        <p:spPr>
          <a:xfrm>
            <a:off x="7772400" y="2495490"/>
            <a:ext cx="990600" cy="400110"/>
          </a:xfrm>
          <a:prstGeom prst="rect">
            <a:avLst/>
          </a:prstGeom>
          <a:noFill/>
        </p:spPr>
        <p:txBody>
          <a:bodyPr wrap="square" rtlCol="0">
            <a:spAutoFit/>
          </a:bodyPr>
          <a:lstStyle/>
          <a:p>
            <a:pPr algn="ctr"/>
            <a:r>
              <a:rPr lang="en-US" sz="2000" b="1" dirty="0" smtClean="0">
                <a:solidFill>
                  <a:srgbClr val="000000"/>
                </a:solidFill>
              </a:rPr>
              <a:t>2.2.1</a:t>
            </a:r>
            <a:endParaRPr lang="en-US" sz="2000" b="1" dirty="0">
              <a:solidFill>
                <a:srgbClr val="000000"/>
              </a:solidFill>
            </a:endParaRPr>
          </a:p>
        </p:txBody>
      </p:sp>
      <p:sp>
        <p:nvSpPr>
          <p:cNvPr id="19" name="TextBox 18"/>
          <p:cNvSpPr txBox="1"/>
          <p:nvPr/>
        </p:nvSpPr>
        <p:spPr>
          <a:xfrm>
            <a:off x="7772400" y="3714690"/>
            <a:ext cx="990600" cy="400110"/>
          </a:xfrm>
          <a:prstGeom prst="rect">
            <a:avLst/>
          </a:prstGeom>
          <a:noFill/>
        </p:spPr>
        <p:txBody>
          <a:bodyPr wrap="square" rtlCol="0">
            <a:spAutoFit/>
          </a:bodyPr>
          <a:lstStyle/>
          <a:p>
            <a:pPr algn="ctr"/>
            <a:r>
              <a:rPr lang="en-US" sz="2000" b="1" dirty="0" smtClean="0">
                <a:solidFill>
                  <a:srgbClr val="000000"/>
                </a:solidFill>
              </a:rPr>
              <a:t>1.1</a:t>
            </a:r>
            <a:endParaRPr lang="en-US" sz="2000" b="1" dirty="0">
              <a:solidFill>
                <a:srgbClr val="000000"/>
              </a:solidFill>
            </a:endParaRPr>
          </a:p>
        </p:txBody>
      </p:sp>
      <p:sp>
        <p:nvSpPr>
          <p:cNvPr id="20" name="TextBox 19"/>
          <p:cNvSpPr txBox="1"/>
          <p:nvPr/>
        </p:nvSpPr>
        <p:spPr>
          <a:xfrm>
            <a:off x="7772400" y="4095690"/>
            <a:ext cx="990600" cy="400110"/>
          </a:xfrm>
          <a:prstGeom prst="rect">
            <a:avLst/>
          </a:prstGeom>
          <a:noFill/>
        </p:spPr>
        <p:txBody>
          <a:bodyPr wrap="square" rtlCol="0">
            <a:spAutoFit/>
          </a:bodyPr>
          <a:lstStyle/>
          <a:p>
            <a:pPr algn="ctr"/>
            <a:r>
              <a:rPr lang="en-US" sz="2000" b="1" dirty="0" smtClean="0">
                <a:solidFill>
                  <a:srgbClr val="000000"/>
                </a:solidFill>
              </a:rPr>
              <a:t>7.2</a:t>
            </a:r>
            <a:endParaRPr lang="en-US" sz="2000" b="1" dirty="0">
              <a:solidFill>
                <a:srgbClr val="000000"/>
              </a:solidFill>
            </a:endParaRPr>
          </a:p>
        </p:txBody>
      </p:sp>
      <p:sp>
        <p:nvSpPr>
          <p:cNvPr id="21" name="TextBox 20"/>
          <p:cNvSpPr txBox="1"/>
          <p:nvPr/>
        </p:nvSpPr>
        <p:spPr>
          <a:xfrm>
            <a:off x="7772400" y="3200400"/>
            <a:ext cx="990600" cy="400110"/>
          </a:xfrm>
          <a:prstGeom prst="rect">
            <a:avLst/>
          </a:prstGeom>
          <a:noFill/>
        </p:spPr>
        <p:txBody>
          <a:bodyPr wrap="square" rtlCol="0">
            <a:spAutoFit/>
          </a:bodyPr>
          <a:lstStyle/>
          <a:p>
            <a:pPr algn="ctr"/>
            <a:r>
              <a:rPr lang="en-US" sz="2000" b="1" dirty="0" smtClean="0">
                <a:solidFill>
                  <a:srgbClr val="000000"/>
                </a:solidFill>
              </a:rPr>
              <a:t>2.1.3</a:t>
            </a:r>
            <a:endParaRPr lang="en-US" sz="2000" b="1" dirty="0">
              <a:solidFill>
                <a:srgbClr val="000000"/>
              </a:solidFill>
            </a:endParaRPr>
          </a:p>
        </p:txBody>
      </p:sp>
      <p:sp>
        <p:nvSpPr>
          <p:cNvPr id="22" name="Line 4"/>
          <p:cNvSpPr>
            <a:spLocks noChangeShapeType="1"/>
          </p:cNvSpPr>
          <p:nvPr/>
        </p:nvSpPr>
        <p:spPr bwMode="auto">
          <a:xfrm>
            <a:off x="304800" y="685800"/>
            <a:ext cx="86868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1218901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000" dirty="0" smtClean="0"/>
              <a:t>H5N1-Goose Guangdong Lineage </a:t>
            </a:r>
            <a:endParaRPr lang="en-US" sz="4000" dirty="0"/>
          </a:p>
        </p:txBody>
      </p:sp>
      <p:sp>
        <p:nvSpPr>
          <p:cNvPr id="5" name="Content Placeholder 4"/>
          <p:cNvSpPr>
            <a:spLocks noGrp="1"/>
          </p:cNvSpPr>
          <p:nvPr>
            <p:ph idx="1"/>
          </p:nvPr>
        </p:nvSpPr>
        <p:spPr>
          <a:xfrm>
            <a:off x="419100" y="1447800"/>
            <a:ext cx="8305800" cy="4191000"/>
          </a:xfrm>
        </p:spPr>
        <p:txBody>
          <a:bodyPr>
            <a:normAutofit fontScale="85000" lnSpcReduction="10000"/>
          </a:bodyPr>
          <a:lstStyle/>
          <a:p>
            <a:r>
              <a:rPr lang="en-US" sz="2800" dirty="0" smtClean="0"/>
              <a:t>H5N1 HPAI-Goose Guangdong lineage first reported in 1996</a:t>
            </a:r>
          </a:p>
          <a:p>
            <a:r>
              <a:rPr lang="en-US" sz="2800" dirty="0" smtClean="0"/>
              <a:t>Over 60 countries have reported outbreaks in poultry or wild birds</a:t>
            </a:r>
          </a:p>
          <a:p>
            <a:r>
              <a:rPr lang="en-US" sz="2800" dirty="0" smtClean="0"/>
              <a:t>Hundreds of millions of birds died or were depopulated to control outbreak</a:t>
            </a:r>
          </a:p>
          <a:p>
            <a:r>
              <a:rPr lang="en-US" sz="2800" dirty="0" smtClean="0"/>
              <a:t>Virus endemic in at least 6 different countries (China, Vietnam, Indonesia, Bangladesh, Egypt, and Cambodia)</a:t>
            </a:r>
          </a:p>
          <a:p>
            <a:r>
              <a:rPr lang="en-US" sz="2800" dirty="0" smtClean="0"/>
              <a:t>Vaccination used in these countries to control disease</a:t>
            </a:r>
          </a:p>
          <a:p>
            <a:r>
              <a:rPr lang="en-US" sz="2800" dirty="0" smtClean="0"/>
              <a:t>Over 650 human cases reported to WHO with high case fatality rate</a:t>
            </a:r>
            <a:endParaRPr lang="en-US" sz="2800" dirty="0"/>
          </a:p>
        </p:txBody>
      </p:sp>
    </p:spTree>
    <p:extLst>
      <p:ext uri="{BB962C8B-B14F-4D97-AF65-F5344CB8AC3E}">
        <p14:creationId xmlns:p14="http://schemas.microsoft.com/office/powerpoint/2010/main" val="17969259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8" name="Line 2"/>
          <p:cNvSpPr>
            <a:spLocks noChangeShapeType="1"/>
          </p:cNvSpPr>
          <p:nvPr/>
        </p:nvSpPr>
        <p:spPr bwMode="auto">
          <a:xfrm>
            <a:off x="228600" y="762000"/>
            <a:ext cx="8686800" cy="0"/>
          </a:xfrm>
          <a:prstGeom prst="line">
            <a:avLst/>
          </a:prstGeom>
          <a:noFill/>
          <a:ln w="76200">
            <a:solidFill>
              <a:srgbClr val="E50000"/>
            </a:solidFill>
            <a:round/>
            <a:headEnd/>
            <a:tailEnd/>
          </a:ln>
          <a:effectLst/>
        </p:spPr>
        <p:txBody>
          <a:bodyPr anchor="ctr"/>
          <a:lstStyle/>
          <a:p>
            <a:endParaRPr lang="en-US"/>
          </a:p>
        </p:txBody>
      </p:sp>
      <p:sp>
        <p:nvSpPr>
          <p:cNvPr id="152579" name="Text Box 3"/>
          <p:cNvSpPr txBox="1">
            <a:spLocks noChangeArrowheads="1"/>
          </p:cNvSpPr>
          <p:nvPr/>
        </p:nvSpPr>
        <p:spPr bwMode="auto">
          <a:xfrm>
            <a:off x="153988" y="174625"/>
            <a:ext cx="8685212" cy="579438"/>
          </a:xfrm>
          <a:prstGeom prst="rect">
            <a:avLst/>
          </a:prstGeom>
          <a:noFill/>
          <a:ln w="9525">
            <a:noFill/>
            <a:miter lim="800000"/>
            <a:headEnd/>
            <a:tailEnd/>
          </a:ln>
          <a:effectLst/>
        </p:spPr>
        <p:txBody>
          <a:bodyPr wrap="none">
            <a:spAutoFit/>
          </a:bodyPr>
          <a:lstStyle/>
          <a:p>
            <a:r>
              <a:rPr lang="en-US" sz="3200" b="1"/>
              <a:t>AI Virus Infections: Public Health Consequences</a:t>
            </a:r>
          </a:p>
        </p:txBody>
      </p:sp>
      <p:sp>
        <p:nvSpPr>
          <p:cNvPr id="152580" name="Rectangle 4"/>
          <p:cNvSpPr>
            <a:spLocks noGrp="1" noChangeArrowheads="1"/>
          </p:cNvSpPr>
          <p:nvPr>
            <p:ph type="body" idx="1"/>
          </p:nvPr>
        </p:nvSpPr>
        <p:spPr>
          <a:xfrm>
            <a:off x="-152400" y="838200"/>
            <a:ext cx="7772400" cy="5867400"/>
          </a:xfrm>
          <a:noFill/>
          <a:ln/>
        </p:spPr>
        <p:txBody>
          <a:bodyPr/>
          <a:lstStyle/>
          <a:p>
            <a:pPr algn="ctr">
              <a:buFontTx/>
              <a:buNone/>
            </a:pPr>
            <a:r>
              <a:rPr lang="en-US" sz="2800" b="1"/>
              <a:t>Potential Modes of Transmission to Humans</a:t>
            </a:r>
          </a:p>
          <a:p>
            <a:pPr lvl="1">
              <a:buFontTx/>
              <a:buChar char="•"/>
            </a:pPr>
            <a:r>
              <a:rPr lang="en-US" sz="2400" b="1"/>
              <a:t>Inhalation: </a:t>
            </a:r>
          </a:p>
          <a:p>
            <a:pPr lvl="2"/>
            <a:r>
              <a:rPr lang="en-US" sz="2000" b="1"/>
              <a:t>Contaminated dust from farming operations</a:t>
            </a:r>
          </a:p>
          <a:p>
            <a:pPr lvl="2"/>
            <a:r>
              <a:rPr lang="en-US" sz="2000" b="1"/>
              <a:t>Fine water droplets generated during slaughtering, defeathering, eviscerating and preparing</a:t>
            </a:r>
          </a:p>
          <a:p>
            <a:pPr lvl="1">
              <a:buFontTx/>
              <a:buChar char="•"/>
            </a:pPr>
            <a:r>
              <a:rPr lang="en-US" sz="2400" b="1"/>
              <a:t>Contact with oral/nasal mucus membrane or conjunctiva: </a:t>
            </a:r>
          </a:p>
          <a:p>
            <a:pPr lvl="2"/>
            <a:r>
              <a:rPr lang="en-US" sz="2000" b="1"/>
              <a:t>Hand-transplantation of virus from contaminated surface (poultry feces, respiratory secretions or other contaminated products)</a:t>
            </a:r>
          </a:p>
          <a:p>
            <a:pPr lvl="2"/>
            <a:r>
              <a:rPr lang="en-US" sz="2000" b="1"/>
              <a:t>Direct oral exposure in cleaning fighting cocks?</a:t>
            </a:r>
          </a:p>
          <a:p>
            <a:pPr lvl="1">
              <a:buFontTx/>
              <a:buChar char="•"/>
            </a:pPr>
            <a:r>
              <a:rPr lang="en-US" sz="2400" b="1"/>
              <a:t>Consumption of raw products? </a:t>
            </a:r>
          </a:p>
          <a:p>
            <a:pPr lvl="2"/>
            <a:r>
              <a:rPr lang="en-US" sz="2000" b="1"/>
              <a:t>Duck blood pudding &amp; internal organs</a:t>
            </a:r>
          </a:p>
          <a:p>
            <a:pPr lvl="2"/>
            <a:r>
              <a:rPr lang="en-US" sz="2000" b="1"/>
              <a:t>No epidemiological evidence at this time </a:t>
            </a:r>
            <a:endParaRPr lang="en-US" sz="1800" b="1"/>
          </a:p>
        </p:txBody>
      </p:sp>
      <p:pic>
        <p:nvPicPr>
          <p:cNvPr id="152581" name="Picture 5" descr="Vietnam 6-2005 046"/>
          <p:cNvPicPr>
            <a:picLocks noChangeAspect="1" noChangeArrowheads="1"/>
          </p:cNvPicPr>
          <p:nvPr/>
        </p:nvPicPr>
        <p:blipFill>
          <a:blip r:embed="rId3" cstate="print"/>
          <a:srcRect/>
          <a:stretch>
            <a:fillRect/>
          </a:stretch>
        </p:blipFill>
        <p:spPr bwMode="auto">
          <a:xfrm>
            <a:off x="7086600" y="1828800"/>
            <a:ext cx="1828800" cy="1371600"/>
          </a:xfrm>
          <a:prstGeom prst="rect">
            <a:avLst/>
          </a:prstGeom>
          <a:noFill/>
        </p:spPr>
      </p:pic>
      <p:pic>
        <p:nvPicPr>
          <p:cNvPr id="152582" name="Picture 6" descr="Duck-Blood-Dish1"/>
          <p:cNvPicPr>
            <a:picLocks noChangeAspect="1" noChangeArrowheads="1"/>
          </p:cNvPicPr>
          <p:nvPr/>
        </p:nvPicPr>
        <p:blipFill>
          <a:blip r:embed="rId4" cstate="print"/>
          <a:srcRect/>
          <a:stretch>
            <a:fillRect/>
          </a:stretch>
        </p:blipFill>
        <p:spPr bwMode="auto">
          <a:xfrm>
            <a:off x="6273800" y="4457700"/>
            <a:ext cx="2794000" cy="2095500"/>
          </a:xfrm>
          <a:prstGeom prst="rect">
            <a:avLst/>
          </a:prstGeom>
          <a:noFill/>
        </p:spPr>
      </p:pic>
    </p:spTree>
    <p:extLst>
      <p:ext uri="{BB962C8B-B14F-4D97-AF65-F5344CB8AC3E}">
        <p14:creationId xmlns:p14="http://schemas.microsoft.com/office/powerpoint/2010/main" val="13357601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cken_market_in_Xining,_Qinghai_province,_Chin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73254"/>
          </a:xfrm>
          <a:prstGeom prst="rect">
            <a:avLst/>
          </a:prstGeom>
        </p:spPr>
      </p:pic>
      <p:sp>
        <p:nvSpPr>
          <p:cNvPr id="6" name="TextBox 5"/>
          <p:cNvSpPr txBox="1"/>
          <p:nvPr/>
        </p:nvSpPr>
        <p:spPr>
          <a:xfrm>
            <a:off x="510940" y="6488668"/>
            <a:ext cx="2913515" cy="369332"/>
          </a:xfrm>
          <a:prstGeom prst="rect">
            <a:avLst/>
          </a:prstGeom>
          <a:noFill/>
        </p:spPr>
        <p:txBody>
          <a:bodyPr wrap="none" rtlCol="0">
            <a:spAutoFit/>
          </a:bodyPr>
          <a:lstStyle/>
          <a:p>
            <a:r>
              <a:rPr lang="en-US" dirty="0" smtClean="0"/>
              <a:t>Chicken market Xining, China  </a:t>
            </a:r>
            <a:endParaRPr lang="en-US" dirty="0"/>
          </a:p>
        </p:txBody>
      </p:sp>
    </p:spTree>
    <p:extLst>
      <p:ext uri="{BB962C8B-B14F-4D97-AF65-F5344CB8AC3E}">
        <p14:creationId xmlns:p14="http://schemas.microsoft.com/office/powerpoint/2010/main" val="35605955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533400"/>
            <a:ext cx="7772400" cy="1143000"/>
          </a:xfrm>
        </p:spPr>
        <p:txBody>
          <a:bodyPr>
            <a:normAutofit fontScale="90000"/>
          </a:bodyPr>
          <a:lstStyle/>
          <a:p>
            <a:r>
              <a:rPr lang="en-US" sz="3600" dirty="0" smtClean="0"/>
              <a:t>Wild Bird Spread of HP H5 Asian lineage Viruses</a:t>
            </a:r>
            <a:endParaRPr lang="en-US" sz="3600" dirty="0"/>
          </a:p>
        </p:txBody>
      </p:sp>
      <p:sp>
        <p:nvSpPr>
          <p:cNvPr id="6" name="Content Placeholder 5"/>
          <p:cNvSpPr>
            <a:spLocks noGrp="1"/>
          </p:cNvSpPr>
          <p:nvPr>
            <p:ph idx="1"/>
          </p:nvPr>
        </p:nvSpPr>
        <p:spPr>
          <a:xfrm>
            <a:off x="685800" y="1905000"/>
            <a:ext cx="7772400" cy="4114800"/>
          </a:xfrm>
        </p:spPr>
        <p:txBody>
          <a:bodyPr>
            <a:normAutofit fontScale="92500" lnSpcReduction="10000"/>
          </a:bodyPr>
          <a:lstStyle/>
          <a:p>
            <a:r>
              <a:rPr lang="en-US" sz="2400" dirty="0" smtClean="0"/>
              <a:t>Qinghai Lake lineage (Clade 2.2) emerged in 2005 and circulated until at least 2008</a:t>
            </a:r>
          </a:p>
          <a:p>
            <a:r>
              <a:rPr lang="en-US" sz="2400" dirty="0" smtClean="0"/>
              <a:t>In 2008 a new lineage of virus emerged (clade 2.3.2.1) in wild birds that likely came from poultry</a:t>
            </a:r>
          </a:p>
          <a:p>
            <a:r>
              <a:rPr lang="en-US" sz="2400" dirty="0" smtClean="0"/>
              <a:t>Circulated until at least 2010 in wild birds</a:t>
            </a:r>
          </a:p>
          <a:p>
            <a:r>
              <a:rPr lang="en-US" sz="2400" dirty="0" smtClean="0"/>
              <a:t>In winter 2013-14  a new wild bird virus was isolated in China and Korea, H5N8 (clade 2.3.4.4)</a:t>
            </a:r>
          </a:p>
          <a:p>
            <a:r>
              <a:rPr lang="en-US" sz="2400" dirty="0" smtClean="0"/>
              <a:t>The H5 gene is Asian lineage origin, but a new neuraminidase subtype was introduced by </a:t>
            </a:r>
            <a:r>
              <a:rPr lang="en-US" sz="2400" dirty="0" err="1" smtClean="0"/>
              <a:t>reassortment</a:t>
            </a:r>
            <a:endParaRPr lang="en-US" sz="2400" dirty="0"/>
          </a:p>
          <a:p>
            <a:r>
              <a:rPr lang="en-US" sz="2400" dirty="0" smtClean="0"/>
              <a:t>Widespread outbreaks in South Korea in 2014</a:t>
            </a:r>
          </a:p>
          <a:p>
            <a:r>
              <a:rPr lang="en-US" sz="2400" dirty="0" smtClean="0"/>
              <a:t>Similar viruses identified in Canada (H5N2) and the United States (H5N8, H5N2, H5N1) in late 2014</a:t>
            </a:r>
          </a:p>
          <a:p>
            <a:endParaRPr lang="en-US" sz="2800" dirty="0"/>
          </a:p>
        </p:txBody>
      </p:sp>
    </p:spTree>
    <p:extLst>
      <p:ext uri="{BB962C8B-B14F-4D97-AF65-F5344CB8AC3E}">
        <p14:creationId xmlns:p14="http://schemas.microsoft.com/office/powerpoint/2010/main" val="31609810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458200" cy="1219200"/>
          </a:xfrm>
        </p:spPr>
        <p:txBody>
          <a:bodyPr>
            <a:normAutofit/>
          </a:bodyPr>
          <a:lstStyle/>
          <a:p>
            <a:r>
              <a:rPr lang="en-US" dirty="0" smtClean="0"/>
              <a:t>H5N8 HPAIV and derivatives: Eurasia</a:t>
            </a:r>
            <a:endParaRPr lang="en-US" dirty="0"/>
          </a:p>
        </p:txBody>
      </p:sp>
      <p:sp>
        <p:nvSpPr>
          <p:cNvPr id="5" name="Content Placeholder 4"/>
          <p:cNvSpPr>
            <a:spLocks noGrp="1"/>
          </p:cNvSpPr>
          <p:nvPr>
            <p:ph idx="1"/>
          </p:nvPr>
        </p:nvSpPr>
        <p:spPr>
          <a:xfrm>
            <a:off x="457200" y="1447800"/>
            <a:ext cx="8229600" cy="4876800"/>
          </a:xfrm>
        </p:spPr>
        <p:txBody>
          <a:bodyPr>
            <a:normAutofit fontScale="85000" lnSpcReduction="20000"/>
          </a:bodyPr>
          <a:lstStyle/>
          <a:p>
            <a:r>
              <a:rPr lang="en-US" dirty="0" smtClean="0"/>
              <a:t>South Korea	</a:t>
            </a:r>
          </a:p>
          <a:p>
            <a:pPr lvl="1"/>
            <a:r>
              <a:rPr lang="en-US" dirty="0" smtClean="0"/>
              <a:t>January 2014 reported in domestic birds</a:t>
            </a:r>
          </a:p>
          <a:p>
            <a:pPr lvl="1"/>
            <a:r>
              <a:rPr lang="en-US" dirty="0" smtClean="0"/>
              <a:t>Numerous outbreaks through September 2014</a:t>
            </a:r>
          </a:p>
          <a:p>
            <a:r>
              <a:rPr lang="en-US" dirty="0" smtClean="0"/>
              <a:t>Japan</a:t>
            </a:r>
          </a:p>
          <a:p>
            <a:pPr lvl="1"/>
            <a:r>
              <a:rPr lang="en-US" dirty="0" smtClean="0"/>
              <a:t>April 2014 H5N8</a:t>
            </a:r>
          </a:p>
          <a:p>
            <a:pPr lvl="1"/>
            <a:r>
              <a:rPr lang="en-US" dirty="0" smtClean="0"/>
              <a:t>Outbreaks in chickens, swans cranes and wild ducks</a:t>
            </a:r>
          </a:p>
          <a:p>
            <a:r>
              <a:rPr lang="en-US" dirty="0" smtClean="0"/>
              <a:t>China</a:t>
            </a:r>
          </a:p>
          <a:p>
            <a:pPr lvl="1"/>
            <a:r>
              <a:rPr lang="en-US" dirty="0" smtClean="0"/>
              <a:t>October 2014 H5N8</a:t>
            </a:r>
          </a:p>
          <a:p>
            <a:pPr lvl="1"/>
            <a:r>
              <a:rPr lang="en-US" dirty="0" smtClean="0"/>
              <a:t>Environmental sample and duck sample during routine surveillance</a:t>
            </a:r>
          </a:p>
          <a:p>
            <a:r>
              <a:rPr lang="en-US" dirty="0" smtClean="0"/>
              <a:t>Russia</a:t>
            </a:r>
          </a:p>
          <a:p>
            <a:pPr lvl="1"/>
            <a:r>
              <a:rPr lang="en-US" dirty="0" smtClean="0"/>
              <a:t>December 2014</a:t>
            </a:r>
          </a:p>
          <a:p>
            <a:pPr lvl="1"/>
            <a:r>
              <a:rPr lang="en-US" dirty="0" smtClean="0"/>
              <a:t>Wild duck isolate</a:t>
            </a:r>
          </a:p>
          <a:p>
            <a:r>
              <a:rPr lang="en-US" dirty="0" smtClean="0"/>
              <a:t>Europe</a:t>
            </a:r>
          </a:p>
          <a:p>
            <a:pPr lvl="1"/>
            <a:r>
              <a:rPr lang="en-US" dirty="0" smtClean="0"/>
              <a:t>November 2014-Feb 2015 in Germany, Netherlands, Italy, UK, Hungary</a:t>
            </a:r>
          </a:p>
          <a:p>
            <a:r>
              <a:rPr lang="en-US" dirty="0" smtClean="0"/>
              <a:t>Taiwan</a:t>
            </a:r>
          </a:p>
          <a:p>
            <a:pPr lvl="1"/>
            <a:r>
              <a:rPr lang="en-US" dirty="0" smtClean="0"/>
              <a:t>January 2015 H5N8, H5N2, and H5N23 in poultry</a:t>
            </a:r>
          </a:p>
          <a:p>
            <a:endParaRPr lang="en-US" dirty="0"/>
          </a:p>
        </p:txBody>
      </p:sp>
    </p:spTree>
    <p:extLst>
      <p:ext uri="{BB962C8B-B14F-4D97-AF65-F5344CB8AC3E}">
        <p14:creationId xmlns:p14="http://schemas.microsoft.com/office/powerpoint/2010/main" val="1635147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fontScale="90000"/>
          </a:bodyPr>
          <a:lstStyle/>
          <a:p>
            <a:r>
              <a:rPr lang="en-US" dirty="0" smtClean="0"/>
              <a:t>Movement of H5N8 into North America</a:t>
            </a:r>
            <a:endParaRPr lang="en-US" dirty="0"/>
          </a:p>
        </p:txBody>
      </p:sp>
      <p:pic>
        <p:nvPicPr>
          <p:cNvPr id="520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050" y="1905000"/>
            <a:ext cx="9371050" cy="403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1116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42899" y="4544291"/>
            <a:ext cx="8458200" cy="252376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000000"/>
                </a:solidFill>
              </a:rPr>
              <a:t>309 detections (4 </a:t>
            </a:r>
            <a:r>
              <a:rPr lang="en-US" sz="2400" b="1" dirty="0">
                <a:solidFill>
                  <a:srgbClr val="000000"/>
                </a:solidFill>
              </a:rPr>
              <a:t>captive wild bird; </a:t>
            </a:r>
            <a:r>
              <a:rPr lang="en-US" sz="2400" b="1" dirty="0" smtClean="0">
                <a:solidFill>
                  <a:srgbClr val="000000"/>
                </a:solidFill>
              </a:rPr>
              <a:t>21 backyard; 209 </a:t>
            </a:r>
            <a:r>
              <a:rPr lang="en-US" sz="2400" b="1" dirty="0">
                <a:solidFill>
                  <a:srgbClr val="000000"/>
                </a:solidFill>
              </a:rPr>
              <a:t>commercial </a:t>
            </a:r>
            <a:r>
              <a:rPr lang="en-US" sz="2400" b="1" dirty="0" smtClean="0">
                <a:solidFill>
                  <a:srgbClr val="000000"/>
                </a:solidFill>
              </a:rPr>
              <a:t>flocks, 75 wild birds) </a:t>
            </a:r>
          </a:p>
          <a:p>
            <a:pPr marL="800100" lvl="1" indent="-342900">
              <a:buFont typeface="Arial" panose="020B0604020202020204" pitchFamily="34" charset="0"/>
              <a:buChar char="•"/>
            </a:pPr>
            <a:r>
              <a:rPr lang="en-US" sz="2200" b="1" dirty="0" smtClean="0">
                <a:solidFill>
                  <a:srgbClr val="000000"/>
                </a:solidFill>
              </a:rPr>
              <a:t>21 states affected (AR </a:t>
            </a:r>
            <a:r>
              <a:rPr lang="en-US" sz="2200" b="1" dirty="0">
                <a:solidFill>
                  <a:srgbClr val="000000"/>
                </a:solidFill>
              </a:rPr>
              <a:t>, CA, IA, ID, IN, KS, KY, MI, MN, MO, MT, NE, ND, NM, NV, OR, SD, UT, WA, WI, </a:t>
            </a:r>
            <a:r>
              <a:rPr lang="en-US" sz="2200" b="1" dirty="0" smtClean="0">
                <a:solidFill>
                  <a:srgbClr val="000000"/>
                </a:solidFill>
              </a:rPr>
              <a:t>WY)</a:t>
            </a:r>
          </a:p>
          <a:p>
            <a:pPr marL="800100" lvl="1" indent="-342900">
              <a:buFont typeface="Arial" panose="020B0604020202020204" pitchFamily="34" charset="0"/>
              <a:buChar char="•"/>
            </a:pPr>
            <a:r>
              <a:rPr lang="en-US" sz="2200" b="1" dirty="0">
                <a:solidFill>
                  <a:srgbClr val="000000"/>
                </a:solidFill>
              </a:rPr>
              <a:t>~ 48.6 </a:t>
            </a:r>
            <a:r>
              <a:rPr lang="en-US" sz="2200" b="1" dirty="0" smtClean="0">
                <a:solidFill>
                  <a:srgbClr val="000000"/>
                </a:solidFill>
              </a:rPr>
              <a:t>million commercial birds: Turkeys ~7.5 million, </a:t>
            </a:r>
            <a:r>
              <a:rPr lang="en-US" sz="2200" b="1" dirty="0">
                <a:solidFill>
                  <a:srgbClr val="000000"/>
                </a:solidFill>
              </a:rPr>
              <a:t>Chickens ~41.1 </a:t>
            </a:r>
            <a:r>
              <a:rPr lang="en-US" sz="2200" b="1" dirty="0" smtClean="0">
                <a:solidFill>
                  <a:srgbClr val="000000"/>
                </a:solidFill>
              </a:rPr>
              <a:t>million </a:t>
            </a:r>
          </a:p>
          <a:p>
            <a:pPr marL="800100" lvl="1" indent="-342900">
              <a:buFont typeface="Arial" panose="020B0604020202020204" pitchFamily="34" charset="0"/>
              <a:buChar char="•"/>
            </a:pPr>
            <a:endParaRPr lang="en-US" sz="2200" b="1" dirty="0">
              <a:solidFill>
                <a:srgbClr val="000000"/>
              </a:solidFill>
            </a:endParaRPr>
          </a:p>
        </p:txBody>
      </p:sp>
      <p:sp>
        <p:nvSpPr>
          <p:cNvPr id="6" name="TextBox 5"/>
          <p:cNvSpPr txBox="1"/>
          <p:nvPr/>
        </p:nvSpPr>
        <p:spPr>
          <a:xfrm>
            <a:off x="1" y="152400"/>
            <a:ext cx="9067800" cy="954107"/>
          </a:xfrm>
          <a:prstGeom prst="rect">
            <a:avLst/>
          </a:prstGeom>
          <a:noFill/>
        </p:spPr>
        <p:txBody>
          <a:bodyPr wrap="square" rtlCol="0">
            <a:spAutoFit/>
          </a:bodyPr>
          <a:lstStyle/>
          <a:p>
            <a:pPr algn="ctr"/>
            <a:r>
              <a:rPr lang="en-US" sz="2800" b="1" dirty="0" smtClean="0">
                <a:solidFill>
                  <a:srgbClr val="000000"/>
                </a:solidFill>
              </a:rPr>
              <a:t>12/8/2015 to 6/12/2015 – H5 HPAIV in wild bird, backyard poultry and commercial poultry</a:t>
            </a:r>
            <a:endParaRPr lang="en-US" sz="2800" b="1" dirty="0">
              <a:solidFill>
                <a:srgbClr val="000000"/>
              </a:solidFill>
            </a:endParaRPr>
          </a:p>
        </p:txBody>
      </p:sp>
      <p:pic>
        <p:nvPicPr>
          <p:cNvPr id="3" name="Picture 2"/>
          <p:cNvPicPr>
            <a:picLocks noChangeAspect="1"/>
          </p:cNvPicPr>
          <p:nvPr/>
        </p:nvPicPr>
        <p:blipFill>
          <a:blip r:embed="rId3"/>
          <a:stretch>
            <a:fillRect/>
          </a:stretch>
        </p:blipFill>
        <p:spPr>
          <a:xfrm>
            <a:off x="647699" y="1106507"/>
            <a:ext cx="7962901" cy="3427716"/>
          </a:xfrm>
          <a:prstGeom prst="rect">
            <a:avLst/>
          </a:prstGeom>
        </p:spPr>
      </p:pic>
    </p:spTree>
    <p:extLst>
      <p:ext uri="{BB962C8B-B14F-4D97-AF65-F5344CB8AC3E}">
        <p14:creationId xmlns:p14="http://schemas.microsoft.com/office/powerpoint/2010/main" val="35482351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SA_Region_West_landcover_location_map.jpg"/>
          <p:cNvPicPr>
            <a:picLocks noGrp="1" noChangeAspect="1"/>
          </p:cNvPicPr>
          <p:nvPr>
            <p:ph idx="1"/>
          </p:nvPr>
        </p:nvPicPr>
        <p:blipFill rotWithShape="1">
          <a:blip r:embed="rId2">
            <a:extLst>
              <a:ext uri="{28A0092B-C50C-407E-A947-70E740481C1C}">
                <a14:useLocalDpi xmlns:a14="http://schemas.microsoft.com/office/drawing/2010/main" val="0"/>
              </a:ext>
            </a:extLst>
          </a:blip>
          <a:srcRect l="-864" t="-3752" r="-956" b="3752"/>
          <a:stretch/>
        </p:blipFill>
        <p:spPr>
          <a:xfrm>
            <a:off x="169332" y="304800"/>
            <a:ext cx="5334001" cy="5867400"/>
          </a:xfrm>
        </p:spPr>
      </p:pic>
      <p:sp>
        <p:nvSpPr>
          <p:cNvPr id="6" name="TextBox 5"/>
          <p:cNvSpPr txBox="1"/>
          <p:nvPr/>
        </p:nvSpPr>
        <p:spPr>
          <a:xfrm>
            <a:off x="5943600" y="533400"/>
            <a:ext cx="3097460" cy="3416320"/>
          </a:xfrm>
          <a:prstGeom prst="rect">
            <a:avLst/>
          </a:prstGeom>
          <a:noFill/>
        </p:spPr>
        <p:txBody>
          <a:bodyPr wrap="none" rtlCol="0">
            <a:spAutoFit/>
          </a:bodyPr>
          <a:lstStyle/>
          <a:p>
            <a:r>
              <a:rPr lang="en-US" dirty="0" smtClean="0"/>
              <a:t>Poultry Outbreaks</a:t>
            </a:r>
          </a:p>
          <a:p>
            <a:r>
              <a:rPr lang="en-US" dirty="0" smtClean="0"/>
              <a:t>1) OR H5N8</a:t>
            </a:r>
            <a:r>
              <a:rPr lang="en-US" dirty="0"/>
              <a:t> </a:t>
            </a:r>
            <a:r>
              <a:rPr lang="en-US" dirty="0" smtClean="0"/>
              <a:t>  Dec 19, 2014</a:t>
            </a:r>
          </a:p>
          <a:p>
            <a:r>
              <a:rPr lang="en-US" dirty="0" smtClean="0"/>
              <a:t>2) WA H5N2   Jan 3, 2015</a:t>
            </a:r>
          </a:p>
          <a:p>
            <a:r>
              <a:rPr lang="en-US" dirty="0" smtClean="0"/>
              <a:t>3) WA H5N2   Jan 9, 2015</a:t>
            </a:r>
          </a:p>
          <a:p>
            <a:r>
              <a:rPr lang="en-US" dirty="0" smtClean="0"/>
              <a:t>4) WA H5N2   Jan 16, 2015</a:t>
            </a:r>
          </a:p>
          <a:p>
            <a:r>
              <a:rPr lang="en-US" dirty="0" smtClean="0"/>
              <a:t>5) ID   H5N2   Jan 16, 2015</a:t>
            </a:r>
          </a:p>
          <a:p>
            <a:r>
              <a:rPr lang="en-US" dirty="0" smtClean="0"/>
              <a:t>6) CA  H5N8</a:t>
            </a:r>
            <a:r>
              <a:rPr lang="en-US" dirty="0"/>
              <a:t> </a:t>
            </a:r>
            <a:r>
              <a:rPr lang="en-US" dirty="0" smtClean="0"/>
              <a:t>  Jan 23, 2015</a:t>
            </a:r>
          </a:p>
          <a:p>
            <a:r>
              <a:rPr lang="en-US" dirty="0" smtClean="0"/>
              <a:t>7) WA  H5N2  Jan 29, 2015</a:t>
            </a:r>
          </a:p>
          <a:p>
            <a:r>
              <a:rPr lang="en-US" dirty="0" smtClean="0"/>
              <a:t>8) WA H5N2   Feb 2, 2015</a:t>
            </a:r>
          </a:p>
          <a:p>
            <a:r>
              <a:rPr lang="en-US" dirty="0" smtClean="0"/>
              <a:t>9) WA H5N2   Feb 3, 2015</a:t>
            </a:r>
          </a:p>
          <a:p>
            <a:r>
              <a:rPr lang="en-US" dirty="0" smtClean="0"/>
              <a:t>10)CA  H5N8</a:t>
            </a:r>
            <a:r>
              <a:rPr lang="en-US" dirty="0"/>
              <a:t> </a:t>
            </a:r>
            <a:r>
              <a:rPr lang="en-US" dirty="0" smtClean="0"/>
              <a:t>  Feb 12, 2015		</a:t>
            </a:r>
            <a:endParaRPr lang="en-US" dirty="0"/>
          </a:p>
        </p:txBody>
      </p:sp>
      <p:sp>
        <p:nvSpPr>
          <p:cNvPr id="7" name="TextBox 6"/>
          <p:cNvSpPr txBox="1"/>
          <p:nvPr/>
        </p:nvSpPr>
        <p:spPr>
          <a:xfrm>
            <a:off x="1447800" y="914400"/>
            <a:ext cx="304800" cy="369332"/>
          </a:xfrm>
          <a:prstGeom prst="rect">
            <a:avLst/>
          </a:prstGeom>
          <a:noFill/>
        </p:spPr>
        <p:txBody>
          <a:bodyPr wrap="square" rtlCol="0">
            <a:spAutoFit/>
          </a:bodyPr>
          <a:lstStyle/>
          <a:p>
            <a:r>
              <a:rPr lang="en-US" dirty="0" smtClean="0"/>
              <a:t>1</a:t>
            </a:r>
            <a:endParaRPr lang="en-US" dirty="0"/>
          </a:p>
        </p:txBody>
      </p:sp>
      <p:sp>
        <p:nvSpPr>
          <p:cNvPr id="8" name="TextBox 7"/>
          <p:cNvSpPr txBox="1"/>
          <p:nvPr/>
        </p:nvSpPr>
        <p:spPr>
          <a:xfrm>
            <a:off x="1524000" y="1143000"/>
            <a:ext cx="313044" cy="369332"/>
          </a:xfrm>
          <a:prstGeom prst="rect">
            <a:avLst/>
          </a:prstGeom>
          <a:noFill/>
        </p:spPr>
        <p:txBody>
          <a:bodyPr wrap="none" rtlCol="0">
            <a:spAutoFit/>
          </a:bodyPr>
          <a:lstStyle/>
          <a:p>
            <a:r>
              <a:rPr lang="en-US" dirty="0" smtClean="0"/>
              <a:t>2</a:t>
            </a:r>
            <a:endParaRPr lang="en-US" dirty="0"/>
          </a:p>
        </p:txBody>
      </p:sp>
      <p:sp>
        <p:nvSpPr>
          <p:cNvPr id="9" name="TextBox 8"/>
          <p:cNvSpPr txBox="1"/>
          <p:nvPr/>
        </p:nvSpPr>
        <p:spPr>
          <a:xfrm flipH="1">
            <a:off x="1752600" y="1143000"/>
            <a:ext cx="228600" cy="369332"/>
          </a:xfrm>
          <a:prstGeom prst="rect">
            <a:avLst/>
          </a:prstGeom>
          <a:noFill/>
        </p:spPr>
        <p:txBody>
          <a:bodyPr wrap="square" rtlCol="0">
            <a:spAutoFit/>
          </a:bodyPr>
          <a:lstStyle/>
          <a:p>
            <a:r>
              <a:rPr lang="en-US" dirty="0" smtClean="0"/>
              <a:t>3</a:t>
            </a:r>
            <a:endParaRPr lang="en-US" dirty="0"/>
          </a:p>
        </p:txBody>
      </p:sp>
      <p:sp>
        <p:nvSpPr>
          <p:cNvPr id="10" name="TextBox 9"/>
          <p:cNvSpPr txBox="1"/>
          <p:nvPr/>
        </p:nvSpPr>
        <p:spPr>
          <a:xfrm>
            <a:off x="457200" y="838200"/>
            <a:ext cx="313044" cy="369332"/>
          </a:xfrm>
          <a:prstGeom prst="rect">
            <a:avLst/>
          </a:prstGeom>
          <a:noFill/>
        </p:spPr>
        <p:txBody>
          <a:bodyPr wrap="none" rtlCol="0">
            <a:spAutoFit/>
          </a:bodyPr>
          <a:lstStyle/>
          <a:p>
            <a:r>
              <a:rPr lang="en-US" dirty="0" smtClean="0"/>
              <a:t>4</a:t>
            </a:r>
            <a:endParaRPr lang="en-US" dirty="0"/>
          </a:p>
        </p:txBody>
      </p:sp>
      <p:sp>
        <p:nvSpPr>
          <p:cNvPr id="11" name="TextBox 10"/>
          <p:cNvSpPr txBox="1"/>
          <p:nvPr/>
        </p:nvSpPr>
        <p:spPr>
          <a:xfrm>
            <a:off x="2057400" y="2133600"/>
            <a:ext cx="313044" cy="369332"/>
          </a:xfrm>
          <a:prstGeom prst="rect">
            <a:avLst/>
          </a:prstGeom>
          <a:noFill/>
        </p:spPr>
        <p:txBody>
          <a:bodyPr wrap="none" rtlCol="0">
            <a:spAutoFit/>
          </a:bodyPr>
          <a:lstStyle/>
          <a:p>
            <a:r>
              <a:rPr lang="en-US" dirty="0" smtClean="0"/>
              <a:t>5</a:t>
            </a:r>
            <a:endParaRPr lang="en-US" dirty="0"/>
          </a:p>
        </p:txBody>
      </p:sp>
      <p:sp>
        <p:nvSpPr>
          <p:cNvPr id="12" name="TextBox 11"/>
          <p:cNvSpPr txBox="1"/>
          <p:nvPr/>
        </p:nvSpPr>
        <p:spPr>
          <a:xfrm>
            <a:off x="914400" y="3352800"/>
            <a:ext cx="313044" cy="369332"/>
          </a:xfrm>
          <a:prstGeom prst="rect">
            <a:avLst/>
          </a:prstGeom>
          <a:noFill/>
        </p:spPr>
        <p:txBody>
          <a:bodyPr wrap="none" rtlCol="0">
            <a:spAutoFit/>
          </a:bodyPr>
          <a:lstStyle/>
          <a:p>
            <a:r>
              <a:rPr lang="en-US" dirty="0" smtClean="0"/>
              <a:t>6</a:t>
            </a:r>
            <a:endParaRPr lang="en-US" dirty="0"/>
          </a:p>
        </p:txBody>
      </p:sp>
      <p:sp>
        <p:nvSpPr>
          <p:cNvPr id="13" name="TextBox 12"/>
          <p:cNvSpPr txBox="1"/>
          <p:nvPr/>
        </p:nvSpPr>
        <p:spPr>
          <a:xfrm>
            <a:off x="1447800" y="609600"/>
            <a:ext cx="313044" cy="369332"/>
          </a:xfrm>
          <a:prstGeom prst="rect">
            <a:avLst/>
          </a:prstGeom>
          <a:noFill/>
        </p:spPr>
        <p:txBody>
          <a:bodyPr wrap="none" rtlCol="0">
            <a:spAutoFit/>
          </a:bodyPr>
          <a:lstStyle/>
          <a:p>
            <a:r>
              <a:rPr lang="en-US" dirty="0" smtClean="0"/>
              <a:t>7</a:t>
            </a:r>
            <a:endParaRPr lang="en-US" dirty="0"/>
          </a:p>
        </p:txBody>
      </p:sp>
      <p:sp>
        <p:nvSpPr>
          <p:cNvPr id="14" name="TextBox 13"/>
          <p:cNvSpPr txBox="1"/>
          <p:nvPr/>
        </p:nvSpPr>
        <p:spPr>
          <a:xfrm>
            <a:off x="1524000" y="609600"/>
            <a:ext cx="313044" cy="369332"/>
          </a:xfrm>
          <a:prstGeom prst="rect">
            <a:avLst/>
          </a:prstGeom>
          <a:noFill/>
        </p:spPr>
        <p:txBody>
          <a:bodyPr wrap="none" rtlCol="0">
            <a:spAutoFit/>
          </a:bodyPr>
          <a:lstStyle/>
          <a:p>
            <a:r>
              <a:rPr lang="en-US" dirty="0" smtClean="0"/>
              <a:t>8</a:t>
            </a:r>
            <a:endParaRPr lang="en-US" dirty="0"/>
          </a:p>
        </p:txBody>
      </p:sp>
      <p:sp>
        <p:nvSpPr>
          <p:cNvPr id="15" name="TextBox 14"/>
          <p:cNvSpPr txBox="1"/>
          <p:nvPr/>
        </p:nvSpPr>
        <p:spPr>
          <a:xfrm>
            <a:off x="609600" y="838200"/>
            <a:ext cx="313044" cy="369332"/>
          </a:xfrm>
          <a:prstGeom prst="rect">
            <a:avLst/>
          </a:prstGeom>
          <a:noFill/>
        </p:spPr>
        <p:txBody>
          <a:bodyPr wrap="none" rtlCol="0">
            <a:spAutoFit/>
          </a:bodyPr>
          <a:lstStyle/>
          <a:p>
            <a:r>
              <a:rPr lang="en-US" dirty="0" smtClean="0"/>
              <a:t>9</a:t>
            </a:r>
            <a:endParaRPr lang="en-US" dirty="0"/>
          </a:p>
        </p:txBody>
      </p:sp>
      <p:sp>
        <p:nvSpPr>
          <p:cNvPr id="16" name="TextBox 15"/>
          <p:cNvSpPr txBox="1"/>
          <p:nvPr/>
        </p:nvSpPr>
        <p:spPr>
          <a:xfrm>
            <a:off x="1371600" y="3962400"/>
            <a:ext cx="441422" cy="369332"/>
          </a:xfrm>
          <a:prstGeom prst="rect">
            <a:avLst/>
          </a:prstGeom>
          <a:noFill/>
        </p:spPr>
        <p:txBody>
          <a:bodyPr wrap="none" rtlCol="0">
            <a:spAutoFit/>
          </a:bodyPr>
          <a:lstStyle/>
          <a:p>
            <a:r>
              <a:rPr lang="en-US" dirty="0" smtClean="0"/>
              <a:t>10</a:t>
            </a:r>
            <a:endParaRPr lang="en-US" dirty="0"/>
          </a:p>
        </p:txBody>
      </p:sp>
      <p:sp>
        <p:nvSpPr>
          <p:cNvPr id="18" name="TextBox 17"/>
          <p:cNvSpPr txBox="1"/>
          <p:nvPr/>
        </p:nvSpPr>
        <p:spPr>
          <a:xfrm>
            <a:off x="6019800" y="4114800"/>
            <a:ext cx="2896158" cy="2031325"/>
          </a:xfrm>
          <a:prstGeom prst="rect">
            <a:avLst/>
          </a:prstGeom>
          <a:noFill/>
        </p:spPr>
        <p:txBody>
          <a:bodyPr wrap="none" rtlCol="0">
            <a:spAutoFit/>
          </a:bodyPr>
          <a:lstStyle/>
          <a:p>
            <a:r>
              <a:rPr lang="en-US" dirty="0" smtClean="0">
                <a:solidFill>
                  <a:srgbClr val="FF0000"/>
                </a:solidFill>
              </a:rPr>
              <a:t>Captive Raptors</a:t>
            </a:r>
          </a:p>
          <a:p>
            <a:r>
              <a:rPr lang="en-US" dirty="0" smtClean="0">
                <a:solidFill>
                  <a:srgbClr val="FF0000"/>
                </a:solidFill>
              </a:rPr>
              <a:t>1) WA H5N8 Dec 14, 2014</a:t>
            </a:r>
          </a:p>
          <a:p>
            <a:r>
              <a:rPr lang="en-US" dirty="0" smtClean="0">
                <a:solidFill>
                  <a:srgbClr val="FF0000"/>
                </a:solidFill>
              </a:rPr>
              <a:t>2) ID H5N2  Jan16, 2015</a:t>
            </a:r>
          </a:p>
          <a:p>
            <a:r>
              <a:rPr lang="en-US" dirty="0" smtClean="0">
                <a:solidFill>
                  <a:srgbClr val="FF0000"/>
                </a:solidFill>
              </a:rPr>
              <a:t>3) ID H5N8   Jan 29, 2015</a:t>
            </a:r>
          </a:p>
          <a:p>
            <a:r>
              <a:rPr lang="en-US" dirty="0" smtClean="0">
                <a:solidFill>
                  <a:srgbClr val="FF0000"/>
                </a:solidFill>
              </a:rPr>
              <a:t>4) ID H5N8   Feb 2, 2015</a:t>
            </a:r>
          </a:p>
          <a:p>
            <a:r>
              <a:rPr lang="en-US" dirty="0" smtClean="0">
                <a:solidFill>
                  <a:srgbClr val="FF0000"/>
                </a:solidFill>
              </a:rPr>
              <a:t>5) ID H5N8   Feb 6, 2015</a:t>
            </a:r>
          </a:p>
          <a:p>
            <a:r>
              <a:rPr lang="en-US" dirty="0" smtClean="0">
                <a:solidFill>
                  <a:srgbClr val="FF0000"/>
                </a:solidFill>
              </a:rPr>
              <a:t>6) ID H5N8   Feb 12, 2015   </a:t>
            </a:r>
            <a:endParaRPr lang="en-US" dirty="0">
              <a:solidFill>
                <a:srgbClr val="FF0000"/>
              </a:solidFill>
            </a:endParaRPr>
          </a:p>
        </p:txBody>
      </p:sp>
      <p:sp>
        <p:nvSpPr>
          <p:cNvPr id="19" name="TextBox 18"/>
          <p:cNvSpPr txBox="1"/>
          <p:nvPr/>
        </p:nvSpPr>
        <p:spPr>
          <a:xfrm>
            <a:off x="914400" y="609600"/>
            <a:ext cx="313044"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20" name="TextBox 19"/>
          <p:cNvSpPr txBox="1"/>
          <p:nvPr/>
        </p:nvSpPr>
        <p:spPr>
          <a:xfrm>
            <a:off x="2133600" y="1143000"/>
            <a:ext cx="698065" cy="369332"/>
          </a:xfrm>
          <a:prstGeom prst="rect">
            <a:avLst/>
          </a:prstGeom>
          <a:noFill/>
        </p:spPr>
        <p:txBody>
          <a:bodyPr wrap="none" rtlCol="0">
            <a:spAutoFit/>
          </a:bodyPr>
          <a:lstStyle/>
          <a:p>
            <a:r>
              <a:rPr lang="en-US" dirty="0" smtClean="0">
                <a:solidFill>
                  <a:srgbClr val="FF0000"/>
                </a:solidFill>
              </a:rPr>
              <a:t>2,4,6</a:t>
            </a:r>
            <a:endParaRPr lang="en-US" dirty="0">
              <a:solidFill>
                <a:srgbClr val="FF0000"/>
              </a:solidFill>
            </a:endParaRPr>
          </a:p>
        </p:txBody>
      </p:sp>
      <p:sp>
        <p:nvSpPr>
          <p:cNvPr id="21" name="TextBox 20"/>
          <p:cNvSpPr txBox="1"/>
          <p:nvPr/>
        </p:nvSpPr>
        <p:spPr>
          <a:xfrm>
            <a:off x="2057400" y="1905000"/>
            <a:ext cx="505555" cy="369332"/>
          </a:xfrm>
          <a:prstGeom prst="rect">
            <a:avLst/>
          </a:prstGeom>
          <a:noFill/>
        </p:spPr>
        <p:txBody>
          <a:bodyPr wrap="none" rtlCol="0">
            <a:spAutoFit/>
          </a:bodyPr>
          <a:lstStyle/>
          <a:p>
            <a:r>
              <a:rPr lang="en-US" dirty="0" smtClean="0">
                <a:solidFill>
                  <a:srgbClr val="FF0000"/>
                </a:solidFill>
              </a:rPr>
              <a:t>3,5</a:t>
            </a:r>
            <a:endParaRPr lang="en-US" dirty="0">
              <a:solidFill>
                <a:srgbClr val="FF0000"/>
              </a:solidFill>
            </a:endParaRPr>
          </a:p>
        </p:txBody>
      </p:sp>
    </p:spTree>
    <p:extLst>
      <p:ext uri="{BB962C8B-B14F-4D97-AF65-F5344CB8AC3E}">
        <p14:creationId xmlns:p14="http://schemas.microsoft.com/office/powerpoint/2010/main" val="846608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699"/>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099"/>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799"/>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3499"/>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1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899"/>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5599"/>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6299"/>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freeworldmaps.net/united-states/midwest/midwest_political_map.gif"/>
          <p:cNvPicPr>
            <a:picLocks noChangeAspect="1" noChangeArrowheads="1"/>
          </p:cNvPicPr>
          <p:nvPr/>
        </p:nvPicPr>
        <p:blipFill rotWithShape="1">
          <a:blip r:embed="rId2">
            <a:extLst>
              <a:ext uri="{28A0092B-C50C-407E-A947-70E740481C1C}">
                <a14:useLocalDpi xmlns:a14="http://schemas.microsoft.com/office/drawing/2010/main" val="0"/>
              </a:ext>
            </a:extLst>
          </a:blip>
          <a:srcRect l="15094" r="7547"/>
          <a:stretch/>
        </p:blipFill>
        <p:spPr bwMode="auto">
          <a:xfrm>
            <a:off x="48611" y="359758"/>
            <a:ext cx="6248400" cy="651762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981200" y="22860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82743" y="990601"/>
            <a:ext cx="2785057" cy="369332"/>
          </a:xfrm>
          <a:prstGeom prst="rect">
            <a:avLst/>
          </a:prstGeom>
          <a:noFill/>
        </p:spPr>
        <p:txBody>
          <a:bodyPr wrap="square" rtlCol="0">
            <a:spAutoFit/>
          </a:bodyPr>
          <a:lstStyle/>
          <a:p>
            <a:r>
              <a:rPr lang="en-US" dirty="0" smtClean="0"/>
              <a:t>March 2-8	1</a:t>
            </a:r>
          </a:p>
        </p:txBody>
      </p:sp>
      <p:grpSp>
        <p:nvGrpSpPr>
          <p:cNvPr id="30" name="Group 29"/>
          <p:cNvGrpSpPr/>
          <p:nvPr/>
        </p:nvGrpSpPr>
        <p:grpSpPr>
          <a:xfrm>
            <a:off x="1345148" y="1307068"/>
            <a:ext cx="7113052" cy="5096767"/>
            <a:chOff x="1345148" y="1307068"/>
            <a:chExt cx="7113052" cy="5096767"/>
          </a:xfrm>
        </p:grpSpPr>
        <p:grpSp>
          <p:nvGrpSpPr>
            <p:cNvPr id="29" name="Group 28"/>
            <p:cNvGrpSpPr/>
            <p:nvPr/>
          </p:nvGrpSpPr>
          <p:grpSpPr>
            <a:xfrm>
              <a:off x="1345148" y="5165317"/>
              <a:ext cx="1741868" cy="1238518"/>
              <a:chOff x="1394517" y="5239019"/>
              <a:chExt cx="1741868" cy="1238518"/>
            </a:xfrm>
          </p:grpSpPr>
          <p:sp>
            <p:nvSpPr>
              <p:cNvPr id="5" name="Oval 4"/>
              <p:cNvSpPr/>
              <p:nvPr/>
            </p:nvSpPr>
            <p:spPr>
              <a:xfrm>
                <a:off x="1394517" y="523901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60185" y="640133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8517" y="5877596"/>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6298634" y="1307068"/>
              <a:ext cx="2159566" cy="369332"/>
            </a:xfrm>
            <a:prstGeom prst="rect">
              <a:avLst/>
            </a:prstGeom>
            <a:noFill/>
          </p:spPr>
          <p:txBody>
            <a:bodyPr wrap="none" rtlCol="0">
              <a:spAutoFit/>
            </a:bodyPr>
            <a:lstStyle/>
            <a:p>
              <a:r>
                <a:rPr lang="en-US" dirty="0"/>
                <a:t>March 9-15	</a:t>
              </a:r>
              <a:r>
                <a:rPr lang="en-US" dirty="0" smtClean="0"/>
                <a:t>4</a:t>
              </a:r>
              <a:endParaRPr lang="en-US" dirty="0"/>
            </a:p>
          </p:txBody>
        </p:sp>
      </p:grpSp>
      <p:sp>
        <p:nvSpPr>
          <p:cNvPr id="27" name="TextBox 26"/>
          <p:cNvSpPr txBox="1"/>
          <p:nvPr/>
        </p:nvSpPr>
        <p:spPr>
          <a:xfrm>
            <a:off x="6311617" y="1641121"/>
            <a:ext cx="2159566" cy="369332"/>
          </a:xfrm>
          <a:prstGeom prst="rect">
            <a:avLst/>
          </a:prstGeom>
          <a:noFill/>
        </p:spPr>
        <p:txBody>
          <a:bodyPr wrap="none" rtlCol="0">
            <a:spAutoFit/>
          </a:bodyPr>
          <a:lstStyle/>
          <a:p>
            <a:r>
              <a:rPr lang="en-US" dirty="0"/>
              <a:t>March </a:t>
            </a:r>
            <a:r>
              <a:rPr lang="en-US" dirty="0" smtClean="0"/>
              <a:t>16-22	0</a:t>
            </a:r>
            <a:endParaRPr lang="en-US" dirty="0"/>
          </a:p>
        </p:txBody>
      </p:sp>
      <p:grpSp>
        <p:nvGrpSpPr>
          <p:cNvPr id="31" name="Group 30"/>
          <p:cNvGrpSpPr/>
          <p:nvPr/>
        </p:nvGrpSpPr>
        <p:grpSpPr>
          <a:xfrm>
            <a:off x="2209800" y="1992867"/>
            <a:ext cx="6272841" cy="826533"/>
            <a:chOff x="2209800" y="1992867"/>
            <a:chExt cx="6272841" cy="826533"/>
          </a:xfrm>
        </p:grpSpPr>
        <p:sp>
          <p:nvSpPr>
            <p:cNvPr id="7" name="Oval 6"/>
            <p:cNvSpPr/>
            <p:nvPr/>
          </p:nvSpPr>
          <p:spPr>
            <a:xfrm>
              <a:off x="2209800" y="27432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23075" y="1992867"/>
              <a:ext cx="2159566" cy="369332"/>
            </a:xfrm>
            <a:prstGeom prst="rect">
              <a:avLst/>
            </a:prstGeom>
            <a:noFill/>
          </p:spPr>
          <p:txBody>
            <a:bodyPr wrap="none" rtlCol="0">
              <a:spAutoFit/>
            </a:bodyPr>
            <a:lstStyle/>
            <a:p>
              <a:r>
                <a:rPr lang="en-US" dirty="0"/>
                <a:t>March </a:t>
              </a:r>
              <a:r>
                <a:rPr lang="en-US" dirty="0" smtClean="0"/>
                <a:t>23-29	1</a:t>
              </a:r>
              <a:endParaRPr lang="en-US" dirty="0"/>
            </a:p>
          </p:txBody>
        </p:sp>
      </p:grpSp>
      <p:grpSp>
        <p:nvGrpSpPr>
          <p:cNvPr id="9217" name="Group 9216"/>
          <p:cNvGrpSpPr/>
          <p:nvPr/>
        </p:nvGrpSpPr>
        <p:grpSpPr>
          <a:xfrm>
            <a:off x="1421348" y="2097577"/>
            <a:ext cx="7061293" cy="882393"/>
            <a:chOff x="1421348" y="2097577"/>
            <a:chExt cx="7061293" cy="882393"/>
          </a:xfrm>
        </p:grpSpPr>
        <p:sp>
          <p:nvSpPr>
            <p:cNvPr id="9" name="Oval 8"/>
            <p:cNvSpPr/>
            <p:nvPr/>
          </p:nvSpPr>
          <p:spPr>
            <a:xfrm>
              <a:off x="2077792" y="242687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90166" y="246497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71700" y="209757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21348" y="28194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 name="TextBox 9215"/>
            <p:cNvSpPr txBox="1"/>
            <p:nvPr/>
          </p:nvSpPr>
          <p:spPr>
            <a:xfrm>
              <a:off x="6323075" y="2333639"/>
              <a:ext cx="2159566" cy="646331"/>
            </a:xfrm>
            <a:prstGeom prst="rect">
              <a:avLst/>
            </a:prstGeom>
            <a:noFill/>
          </p:spPr>
          <p:txBody>
            <a:bodyPr wrap="none" rtlCol="0">
              <a:spAutoFit/>
            </a:bodyPr>
            <a:lstStyle/>
            <a:p>
              <a:r>
                <a:rPr lang="en-US" dirty="0"/>
                <a:t>Mar 30-Apr </a:t>
              </a:r>
              <a:r>
                <a:rPr lang="en-US" dirty="0" smtClean="0"/>
                <a:t>5	4</a:t>
              </a:r>
              <a:endParaRPr lang="en-US" dirty="0"/>
            </a:p>
            <a:p>
              <a:endParaRPr lang="en-US" dirty="0"/>
            </a:p>
          </p:txBody>
        </p:sp>
      </p:grpSp>
      <p:grpSp>
        <p:nvGrpSpPr>
          <p:cNvPr id="9221" name="Group 9220"/>
          <p:cNvGrpSpPr/>
          <p:nvPr/>
        </p:nvGrpSpPr>
        <p:grpSpPr>
          <a:xfrm>
            <a:off x="1749624" y="2171043"/>
            <a:ext cx="6733017" cy="890352"/>
            <a:chOff x="1749624" y="2171043"/>
            <a:chExt cx="6733017" cy="890352"/>
          </a:xfrm>
        </p:grpSpPr>
        <p:sp>
          <p:nvSpPr>
            <p:cNvPr id="13" name="Oval 12"/>
            <p:cNvSpPr/>
            <p:nvPr/>
          </p:nvSpPr>
          <p:spPr>
            <a:xfrm>
              <a:off x="2416935" y="225743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02794" y="217104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78835" y="273092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29308" y="292142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209800" y="233363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53108" y="258943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49624" y="269765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TextBox 9218"/>
            <p:cNvSpPr txBox="1"/>
            <p:nvPr/>
          </p:nvSpPr>
          <p:spPr>
            <a:xfrm>
              <a:off x="6323075" y="2692063"/>
              <a:ext cx="2159566" cy="369332"/>
            </a:xfrm>
            <a:prstGeom prst="rect">
              <a:avLst/>
            </a:prstGeom>
            <a:noFill/>
          </p:spPr>
          <p:txBody>
            <a:bodyPr wrap="none" rtlCol="0">
              <a:spAutoFit/>
            </a:bodyPr>
            <a:lstStyle/>
            <a:p>
              <a:r>
                <a:rPr lang="en-US" dirty="0"/>
                <a:t>April </a:t>
              </a:r>
              <a:r>
                <a:rPr lang="en-US" dirty="0" smtClean="0"/>
                <a:t>6-12	8</a:t>
              </a:r>
              <a:endParaRPr lang="en-US" dirty="0"/>
            </a:p>
          </p:txBody>
        </p:sp>
      </p:grpSp>
      <p:grpSp>
        <p:nvGrpSpPr>
          <p:cNvPr id="9223" name="Group 9222"/>
          <p:cNvGrpSpPr/>
          <p:nvPr/>
        </p:nvGrpSpPr>
        <p:grpSpPr>
          <a:xfrm>
            <a:off x="1607781" y="990386"/>
            <a:ext cx="6991550" cy="2648750"/>
            <a:chOff x="1607781" y="990386"/>
            <a:chExt cx="6991550" cy="2648750"/>
          </a:xfrm>
        </p:grpSpPr>
        <p:sp>
          <p:nvSpPr>
            <p:cNvPr id="20" name="Oval 19"/>
            <p:cNvSpPr/>
            <p:nvPr/>
          </p:nvSpPr>
          <p:spPr>
            <a:xfrm>
              <a:off x="2064981" y="228509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13118" y="254117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07781" y="990386"/>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2" name="TextBox 9221"/>
            <p:cNvSpPr txBox="1"/>
            <p:nvPr/>
          </p:nvSpPr>
          <p:spPr>
            <a:xfrm>
              <a:off x="6311525" y="2992805"/>
              <a:ext cx="2287806" cy="646331"/>
            </a:xfrm>
            <a:prstGeom prst="rect">
              <a:avLst/>
            </a:prstGeom>
            <a:noFill/>
          </p:spPr>
          <p:txBody>
            <a:bodyPr wrap="none" rtlCol="0">
              <a:spAutoFit/>
            </a:bodyPr>
            <a:lstStyle/>
            <a:p>
              <a:r>
                <a:rPr lang="en-US" dirty="0"/>
                <a:t>April </a:t>
              </a:r>
              <a:r>
                <a:rPr lang="en-US" dirty="0" smtClean="0"/>
                <a:t>13-19	16</a:t>
              </a:r>
              <a:endParaRPr lang="en-US" dirty="0"/>
            </a:p>
            <a:p>
              <a:endParaRPr lang="en-US" dirty="0"/>
            </a:p>
          </p:txBody>
        </p:sp>
        <p:sp>
          <p:nvSpPr>
            <p:cNvPr id="42" name="Oval 41"/>
            <p:cNvSpPr/>
            <p:nvPr/>
          </p:nvSpPr>
          <p:spPr>
            <a:xfrm flipH="1" flipV="1">
              <a:off x="1701153" y="2911394"/>
              <a:ext cx="76200" cy="787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981036" y="317419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208563" y="344495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748180" y="2552486"/>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26" name="Group 9225"/>
          <p:cNvGrpSpPr/>
          <p:nvPr/>
        </p:nvGrpSpPr>
        <p:grpSpPr>
          <a:xfrm>
            <a:off x="1153776" y="1515565"/>
            <a:ext cx="7452812" cy="2215904"/>
            <a:chOff x="1153776" y="1515565"/>
            <a:chExt cx="7452812" cy="2215904"/>
          </a:xfrm>
        </p:grpSpPr>
        <p:sp>
          <p:nvSpPr>
            <p:cNvPr id="22" name="Oval 21"/>
            <p:cNvSpPr/>
            <p:nvPr/>
          </p:nvSpPr>
          <p:spPr>
            <a:xfrm>
              <a:off x="1153776" y="151556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912581" y="241647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556723" y="187683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705555" y="206667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064981" y="2299631"/>
              <a:ext cx="304800" cy="25447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445981" y="2363973"/>
              <a:ext cx="152400" cy="1438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00429" y="270244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722081" y="301130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988781" y="304940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284181" y="206667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401982" y="246975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703281" y="220316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p:cNvSpPr/>
            <p:nvPr/>
          </p:nvSpPr>
          <p:spPr>
            <a:xfrm>
              <a:off x="6318782" y="3362137"/>
              <a:ext cx="2287806" cy="369332"/>
            </a:xfrm>
            <a:prstGeom prst="rect">
              <a:avLst/>
            </a:prstGeom>
          </p:spPr>
          <p:txBody>
            <a:bodyPr wrap="none">
              <a:spAutoFit/>
            </a:bodyPr>
            <a:lstStyle/>
            <a:p>
              <a:r>
                <a:rPr lang="en-US" dirty="0"/>
                <a:t>April </a:t>
              </a:r>
              <a:r>
                <a:rPr lang="en-US" dirty="0" smtClean="0"/>
                <a:t>20-26	29</a:t>
              </a:r>
              <a:endParaRPr lang="en-US" dirty="0"/>
            </a:p>
          </p:txBody>
        </p:sp>
      </p:grpSp>
      <p:grpSp>
        <p:nvGrpSpPr>
          <p:cNvPr id="9228" name="Group 9227"/>
          <p:cNvGrpSpPr/>
          <p:nvPr/>
        </p:nvGrpSpPr>
        <p:grpSpPr>
          <a:xfrm>
            <a:off x="1632702" y="2306156"/>
            <a:ext cx="6981143" cy="1715147"/>
            <a:chOff x="1632702" y="2306156"/>
            <a:chExt cx="6981143" cy="1715147"/>
          </a:xfrm>
        </p:grpSpPr>
        <p:sp>
          <p:nvSpPr>
            <p:cNvPr id="55" name="Oval 54"/>
            <p:cNvSpPr/>
            <p:nvPr/>
          </p:nvSpPr>
          <p:spPr>
            <a:xfrm>
              <a:off x="2011701" y="3418413"/>
              <a:ext cx="149103" cy="1491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TextBox 9226"/>
            <p:cNvSpPr txBox="1"/>
            <p:nvPr/>
          </p:nvSpPr>
          <p:spPr>
            <a:xfrm>
              <a:off x="6326039" y="3651971"/>
              <a:ext cx="2287806" cy="369332"/>
            </a:xfrm>
            <a:prstGeom prst="rect">
              <a:avLst/>
            </a:prstGeom>
            <a:noFill/>
          </p:spPr>
          <p:txBody>
            <a:bodyPr wrap="none" rtlCol="0">
              <a:spAutoFit/>
            </a:bodyPr>
            <a:lstStyle/>
            <a:p>
              <a:r>
                <a:rPr lang="en-US" dirty="0"/>
                <a:t>Apr 27-May </a:t>
              </a:r>
              <a:r>
                <a:rPr lang="en-US" dirty="0" smtClean="0"/>
                <a:t>3	26</a:t>
              </a:r>
              <a:endParaRPr lang="en-US" dirty="0"/>
            </a:p>
          </p:txBody>
        </p:sp>
        <p:sp>
          <p:nvSpPr>
            <p:cNvPr id="69" name="Oval 68"/>
            <p:cNvSpPr/>
            <p:nvPr/>
          </p:nvSpPr>
          <p:spPr>
            <a:xfrm>
              <a:off x="3632074" y="261831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670174" y="251655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043728" y="261831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076921" y="252460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30742" y="2306156"/>
              <a:ext cx="172182" cy="1721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208563" y="2486293"/>
              <a:ext cx="187842" cy="1878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632702" y="318981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160804" y="318981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193367" y="346598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30" name="Group 9229"/>
          <p:cNvGrpSpPr/>
          <p:nvPr/>
        </p:nvGrpSpPr>
        <p:grpSpPr>
          <a:xfrm>
            <a:off x="1597516" y="1946150"/>
            <a:ext cx="7001815" cy="2358987"/>
            <a:chOff x="1597516" y="1946150"/>
            <a:chExt cx="7001815" cy="2358987"/>
          </a:xfrm>
        </p:grpSpPr>
        <p:sp>
          <p:nvSpPr>
            <p:cNvPr id="61" name="Oval 60"/>
            <p:cNvSpPr/>
            <p:nvPr/>
          </p:nvSpPr>
          <p:spPr>
            <a:xfrm>
              <a:off x="2271147" y="256199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356952" y="219265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113522" y="2230759"/>
              <a:ext cx="157625" cy="157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980508" y="307612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906924" y="323069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719174" y="319428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597516" y="3306892"/>
              <a:ext cx="197858" cy="1978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925340" y="3398059"/>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9" name="TextBox 9228"/>
            <p:cNvSpPr txBox="1"/>
            <p:nvPr/>
          </p:nvSpPr>
          <p:spPr>
            <a:xfrm>
              <a:off x="6311525" y="3935805"/>
              <a:ext cx="2287806" cy="369332"/>
            </a:xfrm>
            <a:prstGeom prst="rect">
              <a:avLst/>
            </a:prstGeom>
            <a:noFill/>
          </p:spPr>
          <p:txBody>
            <a:bodyPr wrap="none" rtlCol="0">
              <a:spAutoFit/>
            </a:bodyPr>
            <a:lstStyle/>
            <a:p>
              <a:r>
                <a:rPr lang="en-US" dirty="0"/>
                <a:t>May </a:t>
              </a:r>
              <a:r>
                <a:rPr lang="en-US" dirty="0" smtClean="0"/>
                <a:t>4-10	32</a:t>
              </a:r>
              <a:endParaRPr lang="en-US" dirty="0"/>
            </a:p>
          </p:txBody>
        </p:sp>
        <p:sp>
          <p:nvSpPr>
            <p:cNvPr id="80" name="Oval 79"/>
            <p:cNvSpPr/>
            <p:nvPr/>
          </p:nvSpPr>
          <p:spPr>
            <a:xfrm>
              <a:off x="3418922" y="239011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3063681" y="202235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3153059" y="194615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1742444" y="272339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34" name="Group 9233"/>
          <p:cNvGrpSpPr/>
          <p:nvPr/>
        </p:nvGrpSpPr>
        <p:grpSpPr>
          <a:xfrm>
            <a:off x="1459621" y="2292859"/>
            <a:ext cx="7139710" cy="2308947"/>
            <a:chOff x="1459621" y="2292859"/>
            <a:chExt cx="7139710" cy="2308947"/>
          </a:xfrm>
        </p:grpSpPr>
        <p:sp>
          <p:nvSpPr>
            <p:cNvPr id="54" name="Oval 53"/>
            <p:cNvSpPr/>
            <p:nvPr/>
          </p:nvSpPr>
          <p:spPr>
            <a:xfrm>
              <a:off x="2032613" y="356383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1459621" y="267668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1459621" y="371555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1540382" y="375365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2425071" y="229285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2223113" y="360193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1763687" y="3262066"/>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2185013" y="327808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2032613" y="3411431"/>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1" name="TextBox 9230"/>
            <p:cNvSpPr txBox="1"/>
            <p:nvPr/>
          </p:nvSpPr>
          <p:spPr>
            <a:xfrm>
              <a:off x="6311525" y="4232474"/>
              <a:ext cx="2287806" cy="369332"/>
            </a:xfrm>
            <a:prstGeom prst="rect">
              <a:avLst/>
            </a:prstGeom>
            <a:noFill/>
          </p:spPr>
          <p:txBody>
            <a:bodyPr wrap="none" rtlCol="0">
              <a:spAutoFit/>
            </a:bodyPr>
            <a:lstStyle/>
            <a:p>
              <a:r>
                <a:rPr lang="en-US" dirty="0" smtClean="0"/>
                <a:t>May 11-17	21</a:t>
              </a:r>
              <a:endParaRPr lang="en-US" dirty="0"/>
            </a:p>
          </p:txBody>
        </p:sp>
        <p:sp>
          <p:nvSpPr>
            <p:cNvPr id="98" name="Oval 97"/>
            <p:cNvSpPr/>
            <p:nvPr/>
          </p:nvSpPr>
          <p:spPr>
            <a:xfrm>
              <a:off x="2185013" y="3411431"/>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35" name="Group 9234"/>
          <p:cNvGrpSpPr/>
          <p:nvPr/>
        </p:nvGrpSpPr>
        <p:grpSpPr>
          <a:xfrm>
            <a:off x="1720485" y="2237755"/>
            <a:ext cx="6878846" cy="2661087"/>
            <a:chOff x="1720485" y="2237755"/>
            <a:chExt cx="6878846" cy="2661087"/>
          </a:xfrm>
        </p:grpSpPr>
        <p:sp>
          <p:nvSpPr>
            <p:cNvPr id="9232" name="TextBox 9231"/>
            <p:cNvSpPr txBox="1"/>
            <p:nvPr/>
          </p:nvSpPr>
          <p:spPr>
            <a:xfrm>
              <a:off x="6311525" y="4529510"/>
              <a:ext cx="2287806" cy="369332"/>
            </a:xfrm>
            <a:prstGeom prst="rect">
              <a:avLst/>
            </a:prstGeom>
            <a:noFill/>
          </p:spPr>
          <p:txBody>
            <a:bodyPr wrap="none" rtlCol="0">
              <a:spAutoFit/>
            </a:bodyPr>
            <a:lstStyle/>
            <a:p>
              <a:r>
                <a:rPr lang="en-US" dirty="0" smtClean="0"/>
                <a:t>May 18-24	12</a:t>
              </a:r>
              <a:endParaRPr lang="en-US" dirty="0"/>
            </a:p>
          </p:txBody>
        </p:sp>
        <p:sp>
          <p:nvSpPr>
            <p:cNvPr id="100" name="Oval 99"/>
            <p:cNvSpPr/>
            <p:nvPr/>
          </p:nvSpPr>
          <p:spPr>
            <a:xfrm>
              <a:off x="2177685" y="259255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2139585" y="225387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2253885" y="223775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2035481" y="361857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2183588" y="337994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2183588" y="316412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1910985" y="337994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1720485" y="330189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2101485" y="349925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1949085" y="348936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36" name="Group 9235"/>
          <p:cNvGrpSpPr/>
          <p:nvPr/>
        </p:nvGrpSpPr>
        <p:grpSpPr>
          <a:xfrm>
            <a:off x="1815532" y="2394453"/>
            <a:ext cx="6783799" cy="2770864"/>
            <a:chOff x="1815532" y="2394453"/>
            <a:chExt cx="6783799" cy="2770864"/>
          </a:xfrm>
        </p:grpSpPr>
        <p:sp>
          <p:nvSpPr>
            <p:cNvPr id="9233" name="TextBox 9232"/>
            <p:cNvSpPr txBox="1"/>
            <p:nvPr/>
          </p:nvSpPr>
          <p:spPr>
            <a:xfrm>
              <a:off x="6311525" y="4795985"/>
              <a:ext cx="2287806" cy="369332"/>
            </a:xfrm>
            <a:prstGeom prst="rect">
              <a:avLst/>
            </a:prstGeom>
            <a:noFill/>
          </p:spPr>
          <p:txBody>
            <a:bodyPr wrap="none" rtlCol="0">
              <a:spAutoFit/>
            </a:bodyPr>
            <a:lstStyle/>
            <a:p>
              <a:r>
                <a:rPr lang="en-US" dirty="0" smtClean="0"/>
                <a:t>May 25-31	14</a:t>
              </a:r>
              <a:endParaRPr lang="en-US" dirty="0"/>
            </a:p>
          </p:txBody>
        </p:sp>
        <p:sp>
          <p:nvSpPr>
            <p:cNvPr id="116" name="Oval 115"/>
            <p:cNvSpPr/>
            <p:nvPr/>
          </p:nvSpPr>
          <p:spPr>
            <a:xfrm flipH="1" flipV="1">
              <a:off x="2137852" y="2564669"/>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2092239" y="247381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2206539" y="2394453"/>
              <a:ext cx="152400" cy="1835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2101898" y="281648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2063798" y="282804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2054139" y="320205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1891732" y="328499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p:nvPr/>
          </p:nvSpPr>
          <p:spPr>
            <a:xfrm>
              <a:off x="1815532" y="357656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2282739" y="353846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2054139" y="3361198"/>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38" name="Group 9237"/>
          <p:cNvGrpSpPr/>
          <p:nvPr/>
        </p:nvGrpSpPr>
        <p:grpSpPr>
          <a:xfrm>
            <a:off x="1321401" y="2447750"/>
            <a:ext cx="7296054" cy="3014603"/>
            <a:chOff x="1321401" y="2447750"/>
            <a:chExt cx="7296054" cy="3014603"/>
          </a:xfrm>
        </p:grpSpPr>
        <p:sp>
          <p:nvSpPr>
            <p:cNvPr id="85" name="Oval 84"/>
            <p:cNvSpPr/>
            <p:nvPr/>
          </p:nvSpPr>
          <p:spPr>
            <a:xfrm>
              <a:off x="2153108" y="3750914"/>
              <a:ext cx="152400" cy="1195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1848308" y="3467032"/>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2153108" y="349010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1810208" y="331215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2368725" y="357828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2188525" y="329436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1321401" y="289283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7" name="TextBox 9236"/>
            <p:cNvSpPr txBox="1"/>
            <p:nvPr/>
          </p:nvSpPr>
          <p:spPr>
            <a:xfrm>
              <a:off x="6329649" y="5093021"/>
              <a:ext cx="2287806" cy="369332"/>
            </a:xfrm>
            <a:prstGeom prst="rect">
              <a:avLst/>
            </a:prstGeom>
            <a:noFill/>
          </p:spPr>
          <p:txBody>
            <a:bodyPr wrap="none" rtlCol="0">
              <a:spAutoFit/>
            </a:bodyPr>
            <a:lstStyle/>
            <a:p>
              <a:r>
                <a:rPr lang="en-US" dirty="0" smtClean="0"/>
                <a:t>June 1-7		17</a:t>
              </a:r>
              <a:endParaRPr lang="en-US" dirty="0"/>
            </a:p>
          </p:txBody>
        </p:sp>
        <p:sp>
          <p:nvSpPr>
            <p:cNvPr id="128" name="Oval 127"/>
            <p:cNvSpPr/>
            <p:nvPr/>
          </p:nvSpPr>
          <p:spPr>
            <a:xfrm>
              <a:off x="2181549" y="2633776"/>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p:nvPr/>
          </p:nvSpPr>
          <p:spPr>
            <a:xfrm>
              <a:off x="2460250" y="244775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p:cNvSpPr/>
            <p:nvPr/>
          </p:nvSpPr>
          <p:spPr>
            <a:xfrm>
              <a:off x="2076908" y="2462109"/>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p:cNvSpPr/>
            <p:nvPr/>
          </p:nvSpPr>
          <p:spPr>
            <a:xfrm>
              <a:off x="2521936" y="2878661"/>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p:cNvSpPr/>
            <p:nvPr/>
          </p:nvSpPr>
          <p:spPr>
            <a:xfrm>
              <a:off x="2049004" y="2907104"/>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1904627" y="2752325"/>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1948630" y="267328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p:cNvSpPr/>
            <p:nvPr/>
          </p:nvSpPr>
          <p:spPr>
            <a:xfrm>
              <a:off x="2076908" y="2914857"/>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p:cNvSpPr/>
            <p:nvPr/>
          </p:nvSpPr>
          <p:spPr>
            <a:xfrm>
              <a:off x="2151498" y="2795313"/>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40" name="Group 9239"/>
          <p:cNvGrpSpPr/>
          <p:nvPr/>
        </p:nvGrpSpPr>
        <p:grpSpPr>
          <a:xfrm>
            <a:off x="1543996" y="3560391"/>
            <a:ext cx="6927095" cy="2185796"/>
            <a:chOff x="1543996" y="3560391"/>
            <a:chExt cx="6927095" cy="2185796"/>
          </a:xfrm>
        </p:grpSpPr>
        <p:sp>
          <p:nvSpPr>
            <p:cNvPr id="137" name="Oval 136"/>
            <p:cNvSpPr/>
            <p:nvPr/>
          </p:nvSpPr>
          <p:spPr>
            <a:xfrm>
              <a:off x="1543996" y="3842586"/>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p:cNvSpPr/>
            <p:nvPr/>
          </p:nvSpPr>
          <p:spPr>
            <a:xfrm>
              <a:off x="2340735" y="3616384"/>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9" name="TextBox 9238"/>
            <p:cNvSpPr txBox="1"/>
            <p:nvPr/>
          </p:nvSpPr>
          <p:spPr>
            <a:xfrm>
              <a:off x="6311525" y="5376855"/>
              <a:ext cx="2159566" cy="369332"/>
            </a:xfrm>
            <a:prstGeom prst="rect">
              <a:avLst/>
            </a:prstGeom>
            <a:noFill/>
          </p:spPr>
          <p:txBody>
            <a:bodyPr wrap="none" rtlCol="0">
              <a:spAutoFit/>
            </a:bodyPr>
            <a:lstStyle/>
            <a:p>
              <a:r>
                <a:rPr lang="en-US" dirty="0" smtClean="0"/>
                <a:t>June 8-17	3</a:t>
              </a:r>
              <a:endParaRPr lang="en-US" dirty="0"/>
            </a:p>
          </p:txBody>
        </p:sp>
        <p:sp>
          <p:nvSpPr>
            <p:cNvPr id="141" name="Oval 140"/>
            <p:cNvSpPr/>
            <p:nvPr/>
          </p:nvSpPr>
          <p:spPr>
            <a:xfrm>
              <a:off x="2112947" y="3560391"/>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241" name="TextBox 9240"/>
          <p:cNvSpPr txBox="1"/>
          <p:nvPr/>
        </p:nvSpPr>
        <p:spPr>
          <a:xfrm>
            <a:off x="6284132" y="609814"/>
            <a:ext cx="2805576" cy="400110"/>
          </a:xfrm>
          <a:prstGeom prst="rect">
            <a:avLst/>
          </a:prstGeom>
          <a:noFill/>
        </p:spPr>
        <p:txBody>
          <a:bodyPr wrap="none" rtlCol="0">
            <a:spAutoFit/>
          </a:bodyPr>
          <a:lstStyle/>
          <a:p>
            <a:r>
              <a:rPr lang="en-US" sz="2000" dirty="0" smtClean="0"/>
              <a:t>H5N2 2015</a:t>
            </a:r>
            <a:r>
              <a:rPr lang="en-US" sz="2000" dirty="0"/>
              <a:t> </a:t>
            </a:r>
            <a:r>
              <a:rPr lang="en-US" sz="2000" dirty="0" smtClean="0"/>
              <a:t> Outbreaks</a:t>
            </a:r>
            <a:endParaRPr lang="en-US" sz="2000" dirty="0"/>
          </a:p>
        </p:txBody>
      </p:sp>
    </p:spTree>
    <p:extLst>
      <p:ext uri="{BB962C8B-B14F-4D97-AF65-F5344CB8AC3E}">
        <p14:creationId xmlns:p14="http://schemas.microsoft.com/office/powerpoint/2010/main" val="3517453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2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2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2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2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22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2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2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2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23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23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990600"/>
          </a:xfrm>
        </p:spPr>
        <p:txBody>
          <a:bodyPr/>
          <a:lstStyle/>
          <a:p>
            <a:r>
              <a:rPr lang="en-US" dirty="0" smtClean="0"/>
              <a:t>AL Agricultural Commodities 2012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98575732"/>
              </p:ext>
            </p:extLst>
          </p:nvPr>
        </p:nvGraphicFramePr>
        <p:xfrm>
          <a:off x="304800" y="1143000"/>
          <a:ext cx="6096000" cy="5724431"/>
        </p:xfrm>
        <a:graphic>
          <a:graphicData uri="http://schemas.openxmlformats.org/drawingml/2006/table">
            <a:tbl>
              <a:tblPr/>
              <a:tblGrid>
                <a:gridCol w="2590800"/>
                <a:gridCol w="1066800"/>
                <a:gridCol w="533400"/>
                <a:gridCol w="1905000"/>
              </a:tblGrid>
              <a:tr h="163418">
                <a:tc gridSpan="4">
                  <a:txBody>
                    <a:bodyPr/>
                    <a:lstStyle/>
                    <a:p>
                      <a:r>
                        <a:rPr lang="en-US" sz="1200" b="1" dirty="0"/>
                        <a:t>VALUE OF SALES BY COMMODITY GROUP ($1,000)</a:t>
                      </a:r>
                      <a:endParaRPr lang="en-US" sz="1200" dirty="0"/>
                    </a:p>
                  </a:txBody>
                  <a:tcPr marL="39014" marR="39014" marT="19507" marB="19507"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11021">
                <a:tc>
                  <a:txBody>
                    <a:bodyPr/>
                    <a:lstStyle/>
                    <a:p>
                      <a:r>
                        <a:rPr lang="en-US" sz="1200"/>
                        <a:t>Grains, oilseeds, dry beans, and dry peas</a:t>
                      </a:r>
                    </a:p>
                  </a:txBody>
                  <a:tcPr marL="39014" marR="39014" marT="19507" marB="19507" anchor="ctr">
                    <a:lnL>
                      <a:noFill/>
                    </a:lnL>
                    <a:lnR>
                      <a:noFill/>
                    </a:lnR>
                    <a:lnT>
                      <a:noFill/>
                    </a:lnT>
                    <a:lnB>
                      <a:noFill/>
                    </a:lnB>
                  </a:tcPr>
                </a:tc>
                <a:tc>
                  <a:txBody>
                    <a:bodyPr/>
                    <a:lstStyle/>
                    <a:p>
                      <a:r>
                        <a:rPr lang="en-US" sz="1200"/>
                        <a:t>435,465</a:t>
                      </a:r>
                    </a:p>
                  </a:txBody>
                  <a:tcPr marL="39014" marR="39014" marT="19507" marB="19507" anchor="ctr">
                    <a:lnL>
                      <a:noFill/>
                    </a:lnL>
                    <a:lnR>
                      <a:noFill/>
                    </a:lnR>
                    <a:lnT>
                      <a:noFill/>
                    </a:lnT>
                    <a:lnB>
                      <a:noFill/>
                    </a:lnB>
                  </a:tcPr>
                </a:tc>
                <a:tc>
                  <a:txBody>
                    <a:bodyPr/>
                    <a:lstStyle/>
                    <a:p>
                      <a:r>
                        <a:rPr lang="en-US" sz="1200"/>
                        <a:t>33</a:t>
                      </a:r>
                    </a:p>
                  </a:txBody>
                  <a:tcPr marL="39014" marR="39014" marT="19507" marB="19507" anchor="ctr">
                    <a:lnL>
                      <a:noFill/>
                    </a:lnL>
                    <a:lnR>
                      <a:noFill/>
                    </a:lnR>
                    <a:lnT>
                      <a:noFill/>
                    </a:lnT>
                    <a:lnB>
                      <a:noFill/>
                    </a:lnB>
                  </a:tcPr>
                </a:tc>
                <a:tc>
                  <a:txBody>
                    <a:bodyPr/>
                    <a:lstStyle/>
                    <a:p>
                      <a:r>
                        <a:rPr lang="en-US" sz="1200" dirty="0"/>
                        <a:t>50</a:t>
                      </a:r>
                    </a:p>
                  </a:txBody>
                  <a:tcPr marL="39014" marR="39014" marT="19507" marB="19507" anchor="ctr">
                    <a:lnL>
                      <a:noFill/>
                    </a:lnL>
                    <a:lnR>
                      <a:noFill/>
                    </a:lnR>
                    <a:lnT>
                      <a:noFill/>
                    </a:lnT>
                    <a:lnB>
                      <a:noFill/>
                    </a:lnB>
                  </a:tcPr>
                </a:tc>
              </a:tr>
              <a:tr h="163418">
                <a:tc>
                  <a:txBody>
                    <a:bodyPr/>
                    <a:lstStyle/>
                    <a:p>
                      <a:r>
                        <a:rPr lang="en-US" sz="1200"/>
                        <a:t>Tobacco</a:t>
                      </a:r>
                    </a:p>
                  </a:txBody>
                  <a:tcPr marL="39014" marR="39014" marT="19507" marB="19507" anchor="ctr">
                    <a:lnL>
                      <a:noFill/>
                    </a:lnL>
                    <a:lnR>
                      <a:noFill/>
                    </a:lnR>
                    <a:lnT>
                      <a:noFill/>
                    </a:lnT>
                    <a:lnB>
                      <a:noFill/>
                    </a:lnB>
                  </a:tcPr>
                </a:tc>
                <a:tc>
                  <a:txBody>
                    <a:bodyPr/>
                    <a:lstStyle/>
                    <a:p>
                      <a:r>
                        <a:rPr lang="en-US" sz="1200"/>
                        <a:t>(D)</a:t>
                      </a:r>
                    </a:p>
                  </a:txBody>
                  <a:tcPr marL="39014" marR="39014" marT="19507" marB="19507" anchor="ctr">
                    <a:lnL>
                      <a:noFill/>
                    </a:lnL>
                    <a:lnR>
                      <a:noFill/>
                    </a:lnR>
                    <a:lnT>
                      <a:noFill/>
                    </a:lnT>
                    <a:lnB>
                      <a:noFill/>
                    </a:lnB>
                  </a:tcPr>
                </a:tc>
                <a:tc>
                  <a:txBody>
                    <a:bodyPr/>
                    <a:lstStyle/>
                    <a:p>
                      <a:r>
                        <a:rPr lang="en-US" sz="1200"/>
                        <a:t>18</a:t>
                      </a:r>
                    </a:p>
                  </a:txBody>
                  <a:tcPr marL="39014" marR="39014" marT="19507" marB="19507" anchor="ctr">
                    <a:lnL>
                      <a:noFill/>
                    </a:lnL>
                    <a:lnR>
                      <a:noFill/>
                    </a:lnR>
                    <a:lnT>
                      <a:noFill/>
                    </a:lnT>
                    <a:lnB>
                      <a:noFill/>
                    </a:lnB>
                  </a:tcPr>
                </a:tc>
                <a:tc>
                  <a:txBody>
                    <a:bodyPr/>
                    <a:lstStyle/>
                    <a:p>
                      <a:r>
                        <a:rPr lang="en-US" sz="1200"/>
                        <a:t>19</a:t>
                      </a:r>
                    </a:p>
                  </a:txBody>
                  <a:tcPr marL="39014" marR="39014" marT="19507" marB="19507" anchor="ctr">
                    <a:lnL>
                      <a:noFill/>
                    </a:lnL>
                    <a:lnR>
                      <a:noFill/>
                    </a:lnR>
                    <a:lnT>
                      <a:noFill/>
                    </a:lnT>
                    <a:lnB>
                      <a:noFill/>
                    </a:lnB>
                  </a:tcPr>
                </a:tc>
              </a:tr>
              <a:tr h="287220">
                <a:tc>
                  <a:txBody>
                    <a:bodyPr/>
                    <a:lstStyle/>
                    <a:p>
                      <a:r>
                        <a:rPr lang="en-US" sz="1200"/>
                        <a:t>Cotton and cottonseed</a:t>
                      </a:r>
                    </a:p>
                  </a:txBody>
                  <a:tcPr marL="39014" marR="39014" marT="19507" marB="19507" anchor="ctr">
                    <a:lnL>
                      <a:noFill/>
                    </a:lnL>
                    <a:lnR>
                      <a:noFill/>
                    </a:lnR>
                    <a:lnT>
                      <a:noFill/>
                    </a:lnT>
                    <a:lnB>
                      <a:noFill/>
                    </a:lnB>
                  </a:tcPr>
                </a:tc>
                <a:tc>
                  <a:txBody>
                    <a:bodyPr/>
                    <a:lstStyle/>
                    <a:p>
                      <a:r>
                        <a:rPr lang="en-US" sz="1200"/>
                        <a:t>254,506</a:t>
                      </a:r>
                    </a:p>
                  </a:txBody>
                  <a:tcPr marL="39014" marR="39014" marT="19507" marB="19507" anchor="ctr">
                    <a:lnL>
                      <a:noFill/>
                    </a:lnL>
                    <a:lnR>
                      <a:noFill/>
                    </a:lnR>
                    <a:lnT>
                      <a:noFill/>
                    </a:lnT>
                    <a:lnB>
                      <a:noFill/>
                    </a:lnB>
                  </a:tcPr>
                </a:tc>
                <a:tc>
                  <a:txBody>
                    <a:bodyPr/>
                    <a:lstStyle/>
                    <a:p>
                      <a:r>
                        <a:rPr lang="en-US" sz="1200"/>
                        <a:t>7</a:t>
                      </a:r>
                    </a:p>
                  </a:txBody>
                  <a:tcPr marL="39014" marR="39014" marT="19507" marB="19507" anchor="ctr">
                    <a:lnL>
                      <a:noFill/>
                    </a:lnL>
                    <a:lnR>
                      <a:noFill/>
                    </a:lnR>
                    <a:lnT>
                      <a:noFill/>
                    </a:lnT>
                    <a:lnB>
                      <a:noFill/>
                    </a:lnB>
                  </a:tcPr>
                </a:tc>
                <a:tc>
                  <a:txBody>
                    <a:bodyPr/>
                    <a:lstStyle/>
                    <a:p>
                      <a:r>
                        <a:rPr lang="en-US" sz="1200"/>
                        <a:t>17</a:t>
                      </a:r>
                    </a:p>
                  </a:txBody>
                  <a:tcPr marL="39014" marR="39014" marT="19507" marB="19507" anchor="ctr">
                    <a:lnL>
                      <a:noFill/>
                    </a:lnL>
                    <a:lnR>
                      <a:noFill/>
                    </a:lnR>
                    <a:lnT>
                      <a:noFill/>
                    </a:lnT>
                    <a:lnB>
                      <a:noFill/>
                    </a:lnB>
                  </a:tcPr>
                </a:tc>
              </a:tr>
              <a:tr h="534823">
                <a:tc>
                  <a:txBody>
                    <a:bodyPr/>
                    <a:lstStyle/>
                    <a:p>
                      <a:r>
                        <a:rPr lang="en-US" sz="1200"/>
                        <a:t>Vegetables, melons, potatoes and sweet potatoes</a:t>
                      </a:r>
                    </a:p>
                  </a:txBody>
                  <a:tcPr marL="39014" marR="39014" marT="19507" marB="19507" anchor="ctr">
                    <a:lnL>
                      <a:noFill/>
                    </a:lnL>
                    <a:lnR>
                      <a:noFill/>
                    </a:lnR>
                    <a:lnT>
                      <a:noFill/>
                    </a:lnT>
                    <a:lnB>
                      <a:noFill/>
                    </a:lnB>
                  </a:tcPr>
                </a:tc>
                <a:tc>
                  <a:txBody>
                    <a:bodyPr/>
                    <a:lstStyle/>
                    <a:p>
                      <a:r>
                        <a:rPr lang="en-US" sz="1200"/>
                        <a:t>50,332</a:t>
                      </a:r>
                    </a:p>
                  </a:txBody>
                  <a:tcPr marL="39014" marR="39014" marT="19507" marB="19507" anchor="ctr">
                    <a:lnL>
                      <a:noFill/>
                    </a:lnL>
                    <a:lnR>
                      <a:noFill/>
                    </a:lnR>
                    <a:lnT>
                      <a:noFill/>
                    </a:lnT>
                    <a:lnB>
                      <a:noFill/>
                    </a:lnB>
                  </a:tcPr>
                </a:tc>
                <a:tc>
                  <a:txBody>
                    <a:bodyPr/>
                    <a:lstStyle/>
                    <a:p>
                      <a:r>
                        <a:rPr lang="en-US" sz="1200"/>
                        <a:t>33</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287220">
                <a:tc>
                  <a:txBody>
                    <a:bodyPr/>
                    <a:lstStyle/>
                    <a:p>
                      <a:r>
                        <a:rPr lang="en-US" sz="1200"/>
                        <a:t>Fruit, tree nuts, and berries</a:t>
                      </a:r>
                    </a:p>
                  </a:txBody>
                  <a:tcPr marL="39014" marR="39014" marT="19507" marB="19507" anchor="ctr">
                    <a:lnL>
                      <a:noFill/>
                    </a:lnL>
                    <a:lnR>
                      <a:noFill/>
                    </a:lnR>
                    <a:lnT>
                      <a:noFill/>
                    </a:lnT>
                    <a:lnB>
                      <a:noFill/>
                    </a:lnB>
                  </a:tcPr>
                </a:tc>
                <a:tc>
                  <a:txBody>
                    <a:bodyPr/>
                    <a:lstStyle/>
                    <a:p>
                      <a:r>
                        <a:rPr lang="en-US" sz="1200"/>
                        <a:t>23,872</a:t>
                      </a:r>
                    </a:p>
                  </a:txBody>
                  <a:tcPr marL="39014" marR="39014" marT="19507" marB="19507" anchor="ctr">
                    <a:lnL>
                      <a:noFill/>
                    </a:lnL>
                    <a:lnR>
                      <a:noFill/>
                    </a:lnR>
                    <a:lnT>
                      <a:noFill/>
                    </a:lnT>
                    <a:lnB>
                      <a:noFill/>
                    </a:lnB>
                  </a:tcPr>
                </a:tc>
                <a:tc>
                  <a:txBody>
                    <a:bodyPr/>
                    <a:lstStyle/>
                    <a:p>
                      <a:r>
                        <a:rPr lang="en-US" sz="1200" dirty="0"/>
                        <a:t>27</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534823">
                <a:tc>
                  <a:txBody>
                    <a:bodyPr/>
                    <a:lstStyle/>
                    <a:p>
                      <a:r>
                        <a:rPr lang="en-US" sz="1200" dirty="0"/>
                        <a:t>Nursery, greenhouse, floriculture and sod</a:t>
                      </a:r>
                    </a:p>
                  </a:txBody>
                  <a:tcPr marL="39014" marR="39014" marT="19507" marB="19507" anchor="ctr">
                    <a:lnL>
                      <a:noFill/>
                    </a:lnL>
                    <a:lnR>
                      <a:noFill/>
                    </a:lnR>
                    <a:lnT>
                      <a:noFill/>
                    </a:lnT>
                    <a:lnB>
                      <a:noFill/>
                    </a:lnB>
                  </a:tcPr>
                </a:tc>
                <a:tc>
                  <a:txBody>
                    <a:bodyPr/>
                    <a:lstStyle/>
                    <a:p>
                      <a:r>
                        <a:rPr lang="en-US" sz="1200"/>
                        <a:t>242,589</a:t>
                      </a:r>
                    </a:p>
                  </a:txBody>
                  <a:tcPr marL="39014" marR="39014" marT="19507" marB="19507" anchor="ctr">
                    <a:lnL>
                      <a:noFill/>
                    </a:lnL>
                    <a:lnR>
                      <a:noFill/>
                    </a:lnR>
                    <a:lnT>
                      <a:noFill/>
                    </a:lnT>
                    <a:lnB>
                      <a:noFill/>
                    </a:lnB>
                  </a:tcPr>
                </a:tc>
                <a:tc>
                  <a:txBody>
                    <a:bodyPr/>
                    <a:lstStyle/>
                    <a:p>
                      <a:r>
                        <a:rPr lang="en-US" sz="1200"/>
                        <a:t>19</a:t>
                      </a:r>
                    </a:p>
                  </a:txBody>
                  <a:tcPr marL="39014" marR="39014" marT="19507" marB="19507" anchor="ctr">
                    <a:lnL>
                      <a:noFill/>
                    </a:lnL>
                    <a:lnR>
                      <a:noFill/>
                    </a:lnR>
                    <a:lnT>
                      <a:noFill/>
                    </a:lnT>
                    <a:lnB>
                      <a:noFill/>
                    </a:lnB>
                  </a:tcPr>
                </a:tc>
                <a:tc>
                  <a:txBody>
                    <a:bodyPr/>
                    <a:lstStyle/>
                    <a:p>
                      <a:r>
                        <a:rPr lang="en-US" sz="1200" dirty="0"/>
                        <a:t>50</a:t>
                      </a:r>
                    </a:p>
                  </a:txBody>
                  <a:tcPr marL="39014" marR="39014" marT="19507" marB="19507" anchor="ctr">
                    <a:lnL>
                      <a:noFill/>
                    </a:lnL>
                    <a:lnR>
                      <a:noFill/>
                    </a:lnR>
                    <a:lnT>
                      <a:noFill/>
                    </a:lnT>
                    <a:lnB>
                      <a:noFill/>
                    </a:lnB>
                  </a:tcPr>
                </a:tc>
              </a:tr>
              <a:tr h="534823">
                <a:tc>
                  <a:txBody>
                    <a:bodyPr/>
                    <a:lstStyle/>
                    <a:p>
                      <a:r>
                        <a:rPr lang="en-US" sz="1200"/>
                        <a:t>Cut Christmas trees and short rotation woody crops</a:t>
                      </a:r>
                    </a:p>
                  </a:txBody>
                  <a:tcPr marL="39014" marR="39014" marT="19507" marB="19507" anchor="ctr">
                    <a:lnL>
                      <a:noFill/>
                    </a:lnL>
                    <a:lnR>
                      <a:noFill/>
                    </a:lnR>
                    <a:lnT>
                      <a:noFill/>
                    </a:lnT>
                    <a:lnB>
                      <a:noFill/>
                    </a:lnB>
                  </a:tcPr>
                </a:tc>
                <a:tc>
                  <a:txBody>
                    <a:bodyPr/>
                    <a:lstStyle/>
                    <a:p>
                      <a:r>
                        <a:rPr lang="en-US" sz="1200"/>
                        <a:t>(D)</a:t>
                      </a:r>
                    </a:p>
                  </a:txBody>
                  <a:tcPr marL="39014" marR="39014" marT="19507" marB="19507" anchor="ctr">
                    <a:lnL>
                      <a:noFill/>
                    </a:lnL>
                    <a:lnR>
                      <a:noFill/>
                    </a:lnR>
                    <a:lnT>
                      <a:noFill/>
                    </a:lnT>
                    <a:lnB>
                      <a:noFill/>
                    </a:lnB>
                  </a:tcPr>
                </a:tc>
                <a:tc>
                  <a:txBody>
                    <a:bodyPr/>
                    <a:lstStyle/>
                    <a:p>
                      <a:r>
                        <a:rPr lang="en-US" sz="1200"/>
                        <a:t>31</a:t>
                      </a:r>
                    </a:p>
                  </a:txBody>
                  <a:tcPr marL="39014" marR="39014" marT="19507" marB="19507" anchor="ctr">
                    <a:lnL>
                      <a:noFill/>
                    </a:lnL>
                    <a:lnR>
                      <a:noFill/>
                    </a:lnR>
                    <a:lnT>
                      <a:noFill/>
                    </a:lnT>
                    <a:lnB>
                      <a:noFill/>
                    </a:lnB>
                  </a:tcPr>
                </a:tc>
                <a:tc>
                  <a:txBody>
                    <a:bodyPr/>
                    <a:lstStyle/>
                    <a:p>
                      <a:r>
                        <a:rPr lang="en-US" sz="1200" dirty="0"/>
                        <a:t>49</a:t>
                      </a:r>
                    </a:p>
                  </a:txBody>
                  <a:tcPr marL="39014" marR="39014" marT="19507" marB="19507" anchor="ctr">
                    <a:lnL>
                      <a:noFill/>
                    </a:lnL>
                    <a:lnR>
                      <a:noFill/>
                    </a:lnR>
                    <a:lnT>
                      <a:noFill/>
                    </a:lnT>
                    <a:lnB>
                      <a:noFill/>
                    </a:lnB>
                  </a:tcPr>
                </a:tc>
              </a:tr>
              <a:tr h="287220">
                <a:tc>
                  <a:txBody>
                    <a:bodyPr/>
                    <a:lstStyle/>
                    <a:p>
                      <a:r>
                        <a:rPr lang="en-US" sz="1200" dirty="0"/>
                        <a:t>Other crops and hay</a:t>
                      </a:r>
                    </a:p>
                  </a:txBody>
                  <a:tcPr marL="39014" marR="39014" marT="19507" marB="19507" anchor="ctr">
                    <a:lnL>
                      <a:noFill/>
                    </a:lnL>
                    <a:lnR>
                      <a:noFill/>
                    </a:lnR>
                    <a:lnT>
                      <a:noFill/>
                    </a:lnT>
                    <a:lnB>
                      <a:noFill/>
                    </a:lnB>
                  </a:tcPr>
                </a:tc>
                <a:tc>
                  <a:txBody>
                    <a:bodyPr/>
                    <a:lstStyle/>
                    <a:p>
                      <a:r>
                        <a:rPr lang="en-US" sz="1200"/>
                        <a:t>307,345</a:t>
                      </a:r>
                    </a:p>
                  </a:txBody>
                  <a:tcPr marL="39014" marR="39014" marT="19507" marB="19507" anchor="ctr">
                    <a:lnL>
                      <a:noFill/>
                    </a:lnL>
                    <a:lnR>
                      <a:noFill/>
                    </a:lnR>
                    <a:lnT>
                      <a:noFill/>
                    </a:lnT>
                    <a:lnB>
                      <a:noFill/>
                    </a:lnB>
                  </a:tcPr>
                </a:tc>
                <a:tc>
                  <a:txBody>
                    <a:bodyPr/>
                    <a:lstStyle/>
                    <a:p>
                      <a:r>
                        <a:rPr lang="en-US" sz="1200"/>
                        <a:t>17</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163418">
                <a:tc>
                  <a:txBody>
                    <a:bodyPr/>
                    <a:lstStyle/>
                    <a:p>
                      <a:r>
                        <a:rPr lang="en-US" sz="1600" dirty="0">
                          <a:solidFill>
                            <a:srgbClr val="FF0000"/>
                          </a:solidFill>
                        </a:rPr>
                        <a:t>Poultry and eggs</a:t>
                      </a:r>
                    </a:p>
                  </a:txBody>
                  <a:tcPr marL="39014" marR="39014" marT="19507" marB="19507" anchor="ctr">
                    <a:lnL>
                      <a:noFill/>
                    </a:lnL>
                    <a:lnR>
                      <a:noFill/>
                    </a:lnR>
                    <a:lnT>
                      <a:noFill/>
                    </a:lnT>
                    <a:lnB>
                      <a:noFill/>
                    </a:lnB>
                  </a:tcPr>
                </a:tc>
                <a:tc>
                  <a:txBody>
                    <a:bodyPr/>
                    <a:lstStyle/>
                    <a:p>
                      <a:r>
                        <a:rPr lang="en-US" sz="1600" dirty="0">
                          <a:solidFill>
                            <a:srgbClr val="FF0000"/>
                          </a:solidFill>
                        </a:rPr>
                        <a:t>3,624,852</a:t>
                      </a:r>
                    </a:p>
                  </a:txBody>
                  <a:tcPr marL="39014" marR="39014" marT="19507" marB="19507" anchor="ctr">
                    <a:lnL>
                      <a:noFill/>
                    </a:lnL>
                    <a:lnR>
                      <a:noFill/>
                    </a:lnR>
                    <a:lnT>
                      <a:noFill/>
                    </a:lnT>
                    <a:lnB>
                      <a:noFill/>
                    </a:lnB>
                  </a:tcPr>
                </a:tc>
                <a:tc>
                  <a:txBody>
                    <a:bodyPr/>
                    <a:lstStyle/>
                    <a:p>
                      <a:r>
                        <a:rPr lang="en-US" sz="1600" dirty="0">
                          <a:solidFill>
                            <a:srgbClr val="FF0000"/>
                          </a:solidFill>
                        </a:rPr>
                        <a:t>4</a:t>
                      </a:r>
                    </a:p>
                  </a:txBody>
                  <a:tcPr marL="39014" marR="39014" marT="19507" marB="19507" anchor="ctr">
                    <a:lnL>
                      <a:noFill/>
                    </a:lnL>
                    <a:lnR>
                      <a:noFill/>
                    </a:lnR>
                    <a:lnT>
                      <a:noFill/>
                    </a:lnT>
                    <a:lnB>
                      <a:noFill/>
                    </a:lnB>
                  </a:tcPr>
                </a:tc>
                <a:tc>
                  <a:txBody>
                    <a:bodyPr/>
                    <a:lstStyle/>
                    <a:p>
                      <a:r>
                        <a:rPr lang="en-US" sz="1600" dirty="0">
                          <a:solidFill>
                            <a:srgbClr val="FF0000"/>
                          </a:solidFill>
                        </a:rPr>
                        <a:t>50</a:t>
                      </a:r>
                    </a:p>
                  </a:txBody>
                  <a:tcPr marL="39014" marR="39014" marT="19507" marB="19507" anchor="ctr">
                    <a:lnL>
                      <a:noFill/>
                    </a:lnL>
                    <a:lnR>
                      <a:noFill/>
                    </a:lnR>
                    <a:lnT>
                      <a:noFill/>
                    </a:lnT>
                    <a:lnB>
                      <a:noFill/>
                    </a:lnB>
                  </a:tcPr>
                </a:tc>
              </a:tr>
              <a:tr h="163418">
                <a:tc>
                  <a:txBody>
                    <a:bodyPr/>
                    <a:lstStyle/>
                    <a:p>
                      <a:r>
                        <a:rPr lang="en-US" sz="1200"/>
                        <a:t>Cattle and calves</a:t>
                      </a:r>
                    </a:p>
                  </a:txBody>
                  <a:tcPr marL="39014" marR="39014" marT="19507" marB="19507" anchor="ctr">
                    <a:lnL>
                      <a:noFill/>
                    </a:lnL>
                    <a:lnR>
                      <a:noFill/>
                    </a:lnR>
                    <a:lnT>
                      <a:noFill/>
                    </a:lnT>
                    <a:lnB>
                      <a:noFill/>
                    </a:lnB>
                  </a:tcPr>
                </a:tc>
                <a:tc>
                  <a:txBody>
                    <a:bodyPr/>
                    <a:lstStyle/>
                    <a:p>
                      <a:r>
                        <a:rPr lang="en-US" sz="1200"/>
                        <a:t>429,349</a:t>
                      </a:r>
                    </a:p>
                  </a:txBody>
                  <a:tcPr marL="39014" marR="39014" marT="19507" marB="19507" anchor="ctr">
                    <a:lnL>
                      <a:noFill/>
                    </a:lnL>
                    <a:lnR>
                      <a:noFill/>
                    </a:lnR>
                    <a:lnT>
                      <a:noFill/>
                    </a:lnT>
                    <a:lnB>
                      <a:noFill/>
                    </a:lnB>
                  </a:tcPr>
                </a:tc>
                <a:tc>
                  <a:txBody>
                    <a:bodyPr/>
                    <a:lstStyle/>
                    <a:p>
                      <a:r>
                        <a:rPr lang="en-US" sz="1200"/>
                        <a:t>31</a:t>
                      </a:r>
                    </a:p>
                  </a:txBody>
                  <a:tcPr marL="39014" marR="39014" marT="19507" marB="19507" anchor="ctr">
                    <a:lnL>
                      <a:noFill/>
                    </a:lnL>
                    <a:lnR>
                      <a:noFill/>
                    </a:lnR>
                    <a:lnT>
                      <a:noFill/>
                    </a:lnT>
                    <a:lnB>
                      <a:noFill/>
                    </a:lnB>
                  </a:tcPr>
                </a:tc>
                <a:tc>
                  <a:txBody>
                    <a:bodyPr/>
                    <a:lstStyle/>
                    <a:p>
                      <a:r>
                        <a:rPr lang="en-US" sz="1200" dirty="0"/>
                        <a:t>50</a:t>
                      </a:r>
                    </a:p>
                  </a:txBody>
                  <a:tcPr marL="39014" marR="39014" marT="19507" marB="19507" anchor="ctr">
                    <a:lnL>
                      <a:noFill/>
                    </a:lnL>
                    <a:lnR>
                      <a:noFill/>
                    </a:lnR>
                    <a:lnT>
                      <a:noFill/>
                    </a:lnT>
                    <a:lnB>
                      <a:noFill/>
                    </a:lnB>
                  </a:tcPr>
                </a:tc>
              </a:tr>
              <a:tr h="163418">
                <a:tc>
                  <a:txBody>
                    <a:bodyPr/>
                    <a:lstStyle/>
                    <a:p>
                      <a:r>
                        <a:rPr lang="en-US" sz="1200"/>
                        <a:t>Milk from cows</a:t>
                      </a:r>
                    </a:p>
                  </a:txBody>
                  <a:tcPr marL="39014" marR="39014" marT="19507" marB="19507" anchor="ctr">
                    <a:lnL>
                      <a:noFill/>
                    </a:lnL>
                    <a:lnR>
                      <a:noFill/>
                    </a:lnR>
                    <a:lnT>
                      <a:noFill/>
                    </a:lnT>
                    <a:lnB>
                      <a:noFill/>
                    </a:lnB>
                  </a:tcPr>
                </a:tc>
                <a:tc>
                  <a:txBody>
                    <a:bodyPr/>
                    <a:lstStyle/>
                    <a:p>
                      <a:r>
                        <a:rPr lang="en-US" sz="1200"/>
                        <a:t>28,113</a:t>
                      </a:r>
                    </a:p>
                  </a:txBody>
                  <a:tcPr marL="39014" marR="39014" marT="19507" marB="19507" anchor="ctr">
                    <a:lnL>
                      <a:noFill/>
                    </a:lnL>
                    <a:lnR>
                      <a:noFill/>
                    </a:lnR>
                    <a:lnT>
                      <a:noFill/>
                    </a:lnT>
                    <a:lnB>
                      <a:noFill/>
                    </a:lnB>
                  </a:tcPr>
                </a:tc>
                <a:tc>
                  <a:txBody>
                    <a:bodyPr/>
                    <a:lstStyle/>
                    <a:p>
                      <a:r>
                        <a:rPr lang="en-US" sz="1200"/>
                        <a:t>44</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163418">
                <a:tc>
                  <a:txBody>
                    <a:bodyPr/>
                    <a:lstStyle/>
                    <a:p>
                      <a:r>
                        <a:rPr lang="en-US" sz="1200"/>
                        <a:t>Hogs and pigs</a:t>
                      </a:r>
                    </a:p>
                  </a:txBody>
                  <a:tcPr marL="39014" marR="39014" marT="19507" marB="19507" anchor="ctr">
                    <a:lnL>
                      <a:noFill/>
                    </a:lnL>
                    <a:lnR>
                      <a:noFill/>
                    </a:lnR>
                    <a:lnT>
                      <a:noFill/>
                    </a:lnT>
                    <a:lnB>
                      <a:noFill/>
                    </a:lnB>
                  </a:tcPr>
                </a:tc>
                <a:tc>
                  <a:txBody>
                    <a:bodyPr/>
                    <a:lstStyle/>
                    <a:p>
                      <a:r>
                        <a:rPr lang="en-US" sz="1200"/>
                        <a:t>33,424</a:t>
                      </a:r>
                    </a:p>
                  </a:txBody>
                  <a:tcPr marL="39014" marR="39014" marT="19507" marB="19507" anchor="ctr">
                    <a:lnL>
                      <a:noFill/>
                    </a:lnL>
                    <a:lnR>
                      <a:noFill/>
                    </a:lnR>
                    <a:lnT>
                      <a:noFill/>
                    </a:lnT>
                    <a:lnB>
                      <a:noFill/>
                    </a:lnB>
                  </a:tcPr>
                </a:tc>
                <a:tc>
                  <a:txBody>
                    <a:bodyPr/>
                    <a:lstStyle/>
                    <a:p>
                      <a:r>
                        <a:rPr lang="en-US" sz="1200"/>
                        <a:t>31</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411021">
                <a:tc>
                  <a:txBody>
                    <a:bodyPr/>
                    <a:lstStyle/>
                    <a:p>
                      <a:r>
                        <a:rPr lang="en-US" sz="1200"/>
                        <a:t>Sheep, goats, wool, mohair, and milk</a:t>
                      </a:r>
                    </a:p>
                  </a:txBody>
                  <a:tcPr marL="39014" marR="39014" marT="19507" marB="19507" anchor="ctr">
                    <a:lnL>
                      <a:noFill/>
                    </a:lnL>
                    <a:lnR>
                      <a:noFill/>
                    </a:lnR>
                    <a:lnT>
                      <a:noFill/>
                    </a:lnT>
                    <a:lnB>
                      <a:noFill/>
                    </a:lnB>
                  </a:tcPr>
                </a:tc>
                <a:tc>
                  <a:txBody>
                    <a:bodyPr/>
                    <a:lstStyle/>
                    <a:p>
                      <a:r>
                        <a:rPr lang="en-US" sz="1200"/>
                        <a:t>5,675</a:t>
                      </a:r>
                    </a:p>
                  </a:txBody>
                  <a:tcPr marL="39014" marR="39014" marT="19507" marB="19507" anchor="ctr">
                    <a:lnL>
                      <a:noFill/>
                    </a:lnL>
                    <a:lnR>
                      <a:noFill/>
                    </a:lnR>
                    <a:lnT>
                      <a:noFill/>
                    </a:lnT>
                    <a:lnB>
                      <a:noFill/>
                    </a:lnB>
                  </a:tcPr>
                </a:tc>
                <a:tc>
                  <a:txBody>
                    <a:bodyPr/>
                    <a:lstStyle/>
                    <a:p>
                      <a:r>
                        <a:rPr lang="en-US" sz="1200"/>
                        <a:t>33</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411021">
                <a:tc>
                  <a:txBody>
                    <a:bodyPr/>
                    <a:lstStyle/>
                    <a:p>
                      <a:r>
                        <a:rPr lang="en-US" sz="1200"/>
                        <a:t>Horses, ponies, mules, burros, and donkeys</a:t>
                      </a:r>
                    </a:p>
                  </a:txBody>
                  <a:tcPr marL="39014" marR="39014" marT="19507" marB="19507" anchor="ctr">
                    <a:lnL>
                      <a:noFill/>
                    </a:lnL>
                    <a:lnR>
                      <a:noFill/>
                    </a:lnR>
                    <a:lnT>
                      <a:noFill/>
                    </a:lnT>
                    <a:lnB>
                      <a:noFill/>
                    </a:lnB>
                  </a:tcPr>
                </a:tc>
                <a:tc>
                  <a:txBody>
                    <a:bodyPr/>
                    <a:lstStyle/>
                    <a:p>
                      <a:r>
                        <a:rPr lang="en-US" sz="1200"/>
                        <a:t>13,402</a:t>
                      </a:r>
                    </a:p>
                  </a:txBody>
                  <a:tcPr marL="39014" marR="39014" marT="19507" marB="19507" anchor="ctr">
                    <a:lnL>
                      <a:noFill/>
                    </a:lnL>
                    <a:lnR>
                      <a:noFill/>
                    </a:lnR>
                    <a:lnT>
                      <a:noFill/>
                    </a:lnT>
                    <a:lnB>
                      <a:noFill/>
                    </a:lnB>
                  </a:tcPr>
                </a:tc>
                <a:tc>
                  <a:txBody>
                    <a:bodyPr/>
                    <a:lstStyle/>
                    <a:p>
                      <a:r>
                        <a:rPr lang="en-US" sz="1200"/>
                        <a:t>31</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163418">
                <a:tc>
                  <a:txBody>
                    <a:bodyPr/>
                    <a:lstStyle/>
                    <a:p>
                      <a:r>
                        <a:rPr lang="en-US" sz="1200"/>
                        <a:t>Aquaculture</a:t>
                      </a:r>
                    </a:p>
                  </a:txBody>
                  <a:tcPr marL="39014" marR="39014" marT="19507" marB="19507" anchor="ctr">
                    <a:lnL>
                      <a:noFill/>
                    </a:lnL>
                    <a:lnR>
                      <a:noFill/>
                    </a:lnR>
                    <a:lnT>
                      <a:noFill/>
                    </a:lnT>
                    <a:lnB>
                      <a:noFill/>
                    </a:lnB>
                  </a:tcPr>
                </a:tc>
                <a:tc>
                  <a:txBody>
                    <a:bodyPr/>
                    <a:lstStyle/>
                    <a:p>
                      <a:r>
                        <a:rPr lang="en-US" sz="1200"/>
                        <a:t>117,920</a:t>
                      </a:r>
                    </a:p>
                  </a:txBody>
                  <a:tcPr marL="39014" marR="39014" marT="19507" marB="19507" anchor="ctr">
                    <a:lnL>
                      <a:noFill/>
                    </a:lnL>
                    <a:lnR>
                      <a:noFill/>
                    </a:lnR>
                    <a:lnT>
                      <a:noFill/>
                    </a:lnT>
                    <a:lnB>
                      <a:noFill/>
                    </a:lnB>
                  </a:tcPr>
                </a:tc>
                <a:tc>
                  <a:txBody>
                    <a:bodyPr/>
                    <a:lstStyle/>
                    <a:p>
                      <a:r>
                        <a:rPr lang="en-US" sz="1200"/>
                        <a:t>4</a:t>
                      </a:r>
                    </a:p>
                  </a:txBody>
                  <a:tcPr marL="39014" marR="39014" marT="19507" marB="19507" anchor="ctr">
                    <a:lnL>
                      <a:noFill/>
                    </a:lnL>
                    <a:lnR>
                      <a:noFill/>
                    </a:lnR>
                    <a:lnT>
                      <a:noFill/>
                    </a:lnT>
                    <a:lnB>
                      <a:noFill/>
                    </a:lnB>
                  </a:tcPr>
                </a:tc>
                <a:tc>
                  <a:txBody>
                    <a:bodyPr/>
                    <a:lstStyle/>
                    <a:p>
                      <a:r>
                        <a:rPr lang="en-US" sz="1200"/>
                        <a:t>50</a:t>
                      </a:r>
                    </a:p>
                  </a:txBody>
                  <a:tcPr marL="39014" marR="39014" marT="19507" marB="19507" anchor="ctr">
                    <a:lnL>
                      <a:noFill/>
                    </a:lnL>
                    <a:lnR>
                      <a:noFill/>
                    </a:lnR>
                    <a:lnT>
                      <a:noFill/>
                    </a:lnT>
                    <a:lnB>
                      <a:noFill/>
                    </a:lnB>
                  </a:tcPr>
                </a:tc>
              </a:tr>
              <a:tr h="411021">
                <a:tc>
                  <a:txBody>
                    <a:bodyPr/>
                    <a:lstStyle/>
                    <a:p>
                      <a:r>
                        <a:rPr lang="en-US" sz="1200"/>
                        <a:t>Other animals and other animal products</a:t>
                      </a:r>
                    </a:p>
                  </a:txBody>
                  <a:tcPr marL="39014" marR="39014" marT="19507" marB="19507" anchor="ctr">
                    <a:lnL>
                      <a:noFill/>
                    </a:lnL>
                    <a:lnR>
                      <a:noFill/>
                    </a:lnR>
                    <a:lnT>
                      <a:noFill/>
                    </a:lnT>
                    <a:lnB>
                      <a:noFill/>
                    </a:lnB>
                  </a:tcPr>
                </a:tc>
                <a:tc>
                  <a:txBody>
                    <a:bodyPr/>
                    <a:lstStyle/>
                    <a:p>
                      <a:r>
                        <a:rPr lang="en-US" sz="1200"/>
                        <a:t>3,467</a:t>
                      </a:r>
                    </a:p>
                  </a:txBody>
                  <a:tcPr marL="39014" marR="39014" marT="19507" marB="19507" anchor="ctr">
                    <a:lnL>
                      <a:noFill/>
                    </a:lnL>
                    <a:lnR>
                      <a:noFill/>
                    </a:lnR>
                    <a:lnT>
                      <a:noFill/>
                    </a:lnT>
                    <a:lnB>
                      <a:noFill/>
                    </a:lnB>
                  </a:tcPr>
                </a:tc>
                <a:tc>
                  <a:txBody>
                    <a:bodyPr/>
                    <a:lstStyle/>
                    <a:p>
                      <a:r>
                        <a:rPr lang="en-US" sz="1200"/>
                        <a:t>42</a:t>
                      </a:r>
                    </a:p>
                  </a:txBody>
                  <a:tcPr marL="39014" marR="39014" marT="19507" marB="19507" anchor="ctr">
                    <a:lnL>
                      <a:noFill/>
                    </a:lnL>
                    <a:lnR>
                      <a:noFill/>
                    </a:lnR>
                    <a:lnT>
                      <a:noFill/>
                    </a:lnT>
                    <a:lnB>
                      <a:noFill/>
                    </a:lnB>
                  </a:tcPr>
                </a:tc>
                <a:tc>
                  <a:txBody>
                    <a:bodyPr/>
                    <a:lstStyle/>
                    <a:p>
                      <a:r>
                        <a:rPr lang="en-US" sz="1200" dirty="0"/>
                        <a:t>50</a:t>
                      </a:r>
                    </a:p>
                  </a:txBody>
                  <a:tcPr marL="39014" marR="39014" marT="19507" marB="19507" anchor="ctr">
                    <a:lnL>
                      <a:noFill/>
                    </a:lnL>
                    <a:lnR>
                      <a:noFill/>
                    </a:lnR>
                    <a:lnT>
                      <a:noFill/>
                    </a:lnT>
                    <a:lnB>
                      <a:noFill/>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69514510"/>
              </p:ext>
            </p:extLst>
          </p:nvPr>
        </p:nvGraphicFramePr>
        <p:xfrm>
          <a:off x="5067299" y="1195589"/>
          <a:ext cx="3886201" cy="3650892"/>
        </p:xfrm>
        <a:graphic>
          <a:graphicData uri="http://schemas.openxmlformats.org/drawingml/2006/table">
            <a:tbl>
              <a:tblPr/>
              <a:tblGrid>
                <a:gridCol w="1676400"/>
                <a:gridCol w="1447800"/>
                <a:gridCol w="533400"/>
                <a:gridCol w="228601"/>
              </a:tblGrid>
              <a:tr h="341746">
                <a:tc gridSpan="4">
                  <a:txBody>
                    <a:bodyPr/>
                    <a:lstStyle/>
                    <a:p>
                      <a:r>
                        <a:rPr lang="en-US" sz="1700" b="1"/>
                        <a:t>TOP LIVESTOCK INVENTORY ITEMS (number)</a:t>
                      </a:r>
                      <a:endParaRPr lang="en-US" sz="1700"/>
                    </a:p>
                  </a:txBody>
                  <a:tcPr marL="87782" marR="87782" marT="43891" marB="43891"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854363">
                <a:tc>
                  <a:txBody>
                    <a:bodyPr/>
                    <a:lstStyle/>
                    <a:p>
                      <a:r>
                        <a:rPr lang="en-US" sz="1700"/>
                        <a:t>Broilers and other meat-type chickens</a:t>
                      </a:r>
                    </a:p>
                  </a:txBody>
                  <a:tcPr marL="87782" marR="87782" marT="43891" marB="43891" anchor="ctr">
                    <a:lnL>
                      <a:noFill/>
                    </a:lnL>
                    <a:lnR>
                      <a:noFill/>
                    </a:lnR>
                    <a:lnT>
                      <a:noFill/>
                    </a:lnT>
                    <a:lnB>
                      <a:noFill/>
                    </a:lnB>
                  </a:tcPr>
                </a:tc>
                <a:tc>
                  <a:txBody>
                    <a:bodyPr/>
                    <a:lstStyle/>
                    <a:p>
                      <a:r>
                        <a:rPr lang="en-US" sz="1700"/>
                        <a:t>172,955,409</a:t>
                      </a:r>
                    </a:p>
                  </a:txBody>
                  <a:tcPr marL="87782" marR="87782" marT="43891" marB="43891" anchor="ctr">
                    <a:lnL>
                      <a:noFill/>
                    </a:lnL>
                    <a:lnR>
                      <a:noFill/>
                    </a:lnR>
                    <a:lnT>
                      <a:noFill/>
                    </a:lnT>
                    <a:lnB>
                      <a:noFill/>
                    </a:lnB>
                  </a:tcPr>
                </a:tc>
                <a:tc>
                  <a:txBody>
                    <a:bodyPr/>
                    <a:lstStyle/>
                    <a:p>
                      <a:r>
                        <a:rPr lang="en-US" sz="1700"/>
                        <a:t>2</a:t>
                      </a:r>
                    </a:p>
                  </a:txBody>
                  <a:tcPr marL="87782" marR="87782" marT="43891" marB="43891" anchor="ctr">
                    <a:lnL>
                      <a:noFill/>
                    </a:lnL>
                    <a:lnR>
                      <a:noFill/>
                    </a:lnR>
                    <a:lnT>
                      <a:noFill/>
                    </a:lnT>
                    <a:lnB>
                      <a:noFill/>
                    </a:lnB>
                  </a:tcPr>
                </a:tc>
                <a:tc>
                  <a:txBody>
                    <a:bodyPr/>
                    <a:lstStyle/>
                    <a:p>
                      <a:endParaRPr lang="en-US" sz="1700" dirty="0"/>
                    </a:p>
                  </a:txBody>
                  <a:tcPr marL="87782" marR="87782" marT="43891" marB="43891" anchor="ctr">
                    <a:lnL>
                      <a:noFill/>
                    </a:lnL>
                    <a:lnR>
                      <a:noFill/>
                    </a:lnR>
                    <a:lnT>
                      <a:noFill/>
                    </a:lnT>
                    <a:lnB>
                      <a:noFill/>
                    </a:lnB>
                  </a:tcPr>
                </a:tc>
              </a:tr>
              <a:tr h="341746">
                <a:tc>
                  <a:txBody>
                    <a:bodyPr/>
                    <a:lstStyle/>
                    <a:p>
                      <a:r>
                        <a:rPr lang="en-US" sz="1700"/>
                        <a:t>Layers</a:t>
                      </a:r>
                    </a:p>
                  </a:txBody>
                  <a:tcPr marL="87782" marR="87782" marT="43891" marB="43891" anchor="ctr">
                    <a:lnL>
                      <a:noFill/>
                    </a:lnL>
                    <a:lnR>
                      <a:noFill/>
                    </a:lnR>
                    <a:lnT>
                      <a:noFill/>
                    </a:lnT>
                    <a:lnB>
                      <a:noFill/>
                    </a:lnB>
                  </a:tcPr>
                </a:tc>
                <a:tc>
                  <a:txBody>
                    <a:bodyPr/>
                    <a:lstStyle/>
                    <a:p>
                      <a:r>
                        <a:rPr lang="en-US" sz="1700"/>
                        <a:t>9,435,605</a:t>
                      </a:r>
                    </a:p>
                  </a:txBody>
                  <a:tcPr marL="87782" marR="87782" marT="43891" marB="43891" anchor="ctr">
                    <a:lnL>
                      <a:noFill/>
                    </a:lnL>
                    <a:lnR>
                      <a:noFill/>
                    </a:lnR>
                    <a:lnT>
                      <a:noFill/>
                    </a:lnT>
                    <a:lnB>
                      <a:noFill/>
                    </a:lnB>
                  </a:tcPr>
                </a:tc>
                <a:tc>
                  <a:txBody>
                    <a:bodyPr/>
                    <a:lstStyle/>
                    <a:p>
                      <a:r>
                        <a:rPr lang="en-US" sz="1700"/>
                        <a:t>12</a:t>
                      </a:r>
                    </a:p>
                  </a:txBody>
                  <a:tcPr marL="87782" marR="87782" marT="43891" marB="43891" anchor="ctr">
                    <a:lnL>
                      <a:noFill/>
                    </a:lnL>
                    <a:lnR>
                      <a:noFill/>
                    </a:lnR>
                    <a:lnT>
                      <a:noFill/>
                    </a:lnT>
                    <a:lnB>
                      <a:noFill/>
                    </a:lnB>
                  </a:tcPr>
                </a:tc>
                <a:tc>
                  <a:txBody>
                    <a:bodyPr/>
                    <a:lstStyle/>
                    <a:p>
                      <a:endParaRPr lang="en-US" sz="1700" dirty="0"/>
                    </a:p>
                  </a:txBody>
                  <a:tcPr marL="87782" marR="87782" marT="43891" marB="43891" anchor="ctr">
                    <a:lnL>
                      <a:noFill/>
                    </a:lnL>
                    <a:lnR>
                      <a:noFill/>
                    </a:lnR>
                    <a:lnT>
                      <a:noFill/>
                    </a:lnT>
                    <a:lnB>
                      <a:noFill/>
                    </a:lnB>
                  </a:tcPr>
                </a:tc>
              </a:tr>
              <a:tr h="598054">
                <a:tc>
                  <a:txBody>
                    <a:bodyPr/>
                    <a:lstStyle/>
                    <a:p>
                      <a:r>
                        <a:rPr lang="en-US" sz="1700"/>
                        <a:t>Pullets for laying flock replacement</a:t>
                      </a:r>
                    </a:p>
                  </a:txBody>
                  <a:tcPr marL="87782" marR="87782" marT="43891" marB="43891" anchor="ctr">
                    <a:lnL>
                      <a:noFill/>
                    </a:lnL>
                    <a:lnR>
                      <a:noFill/>
                    </a:lnR>
                    <a:lnT>
                      <a:noFill/>
                    </a:lnT>
                    <a:lnB>
                      <a:noFill/>
                    </a:lnB>
                  </a:tcPr>
                </a:tc>
                <a:tc>
                  <a:txBody>
                    <a:bodyPr/>
                    <a:lstStyle/>
                    <a:p>
                      <a:r>
                        <a:rPr lang="en-US" sz="1700"/>
                        <a:t>5,457,121</a:t>
                      </a:r>
                    </a:p>
                  </a:txBody>
                  <a:tcPr marL="87782" marR="87782" marT="43891" marB="43891" anchor="ctr">
                    <a:lnL>
                      <a:noFill/>
                    </a:lnL>
                    <a:lnR>
                      <a:noFill/>
                    </a:lnR>
                    <a:lnT>
                      <a:noFill/>
                    </a:lnT>
                    <a:lnB>
                      <a:noFill/>
                    </a:lnB>
                  </a:tcPr>
                </a:tc>
                <a:tc>
                  <a:txBody>
                    <a:bodyPr/>
                    <a:lstStyle/>
                    <a:p>
                      <a:r>
                        <a:rPr lang="en-US" sz="1700"/>
                        <a:t>9</a:t>
                      </a:r>
                    </a:p>
                  </a:txBody>
                  <a:tcPr marL="87782" marR="87782" marT="43891" marB="43891" anchor="ctr">
                    <a:lnL>
                      <a:noFill/>
                    </a:lnL>
                    <a:lnR>
                      <a:noFill/>
                    </a:lnR>
                    <a:lnT>
                      <a:noFill/>
                    </a:lnT>
                    <a:lnB>
                      <a:noFill/>
                    </a:lnB>
                  </a:tcPr>
                </a:tc>
                <a:tc>
                  <a:txBody>
                    <a:bodyPr/>
                    <a:lstStyle/>
                    <a:p>
                      <a:endParaRPr lang="en-US" sz="1700" dirty="0"/>
                    </a:p>
                  </a:txBody>
                  <a:tcPr marL="87782" marR="87782" marT="43891" marB="43891" anchor="ctr">
                    <a:lnL>
                      <a:noFill/>
                    </a:lnL>
                    <a:lnR>
                      <a:noFill/>
                    </a:lnR>
                    <a:lnT>
                      <a:noFill/>
                    </a:lnT>
                    <a:lnB>
                      <a:noFill/>
                    </a:lnB>
                  </a:tcPr>
                </a:tc>
              </a:tr>
              <a:tr h="341746">
                <a:tc>
                  <a:txBody>
                    <a:bodyPr/>
                    <a:lstStyle/>
                    <a:p>
                      <a:r>
                        <a:rPr lang="en-US" sz="1700"/>
                        <a:t>Cattle and calves</a:t>
                      </a:r>
                    </a:p>
                  </a:txBody>
                  <a:tcPr marL="87782" marR="87782" marT="43891" marB="43891" anchor="ctr">
                    <a:lnL>
                      <a:noFill/>
                    </a:lnL>
                    <a:lnR>
                      <a:noFill/>
                    </a:lnR>
                    <a:lnT>
                      <a:noFill/>
                    </a:lnT>
                    <a:lnB>
                      <a:noFill/>
                    </a:lnB>
                  </a:tcPr>
                </a:tc>
                <a:tc>
                  <a:txBody>
                    <a:bodyPr/>
                    <a:lstStyle/>
                    <a:p>
                      <a:r>
                        <a:rPr lang="en-US" sz="1700"/>
                        <a:t>1,236,467</a:t>
                      </a:r>
                    </a:p>
                  </a:txBody>
                  <a:tcPr marL="87782" marR="87782" marT="43891" marB="43891" anchor="ctr">
                    <a:lnL>
                      <a:noFill/>
                    </a:lnL>
                    <a:lnR>
                      <a:noFill/>
                    </a:lnR>
                    <a:lnT>
                      <a:noFill/>
                    </a:lnT>
                    <a:lnB>
                      <a:noFill/>
                    </a:lnB>
                  </a:tcPr>
                </a:tc>
                <a:tc>
                  <a:txBody>
                    <a:bodyPr/>
                    <a:lstStyle/>
                    <a:p>
                      <a:r>
                        <a:rPr lang="en-US" sz="1700"/>
                        <a:t>26</a:t>
                      </a:r>
                    </a:p>
                  </a:txBody>
                  <a:tcPr marL="87782" marR="87782" marT="43891" marB="43891" anchor="ctr">
                    <a:lnL>
                      <a:noFill/>
                    </a:lnL>
                    <a:lnR>
                      <a:noFill/>
                    </a:lnR>
                    <a:lnT>
                      <a:noFill/>
                    </a:lnT>
                    <a:lnB>
                      <a:noFill/>
                    </a:lnB>
                  </a:tcPr>
                </a:tc>
                <a:tc>
                  <a:txBody>
                    <a:bodyPr/>
                    <a:lstStyle/>
                    <a:p>
                      <a:endParaRPr lang="en-US" dirty="0"/>
                    </a:p>
                  </a:txBody>
                  <a:tcPr marL="87782" marR="87782" marT="43891" marB="43891" anchor="ctr">
                    <a:lnL>
                      <a:noFill/>
                    </a:lnL>
                    <a:lnR>
                      <a:noFill/>
                    </a:lnR>
                    <a:lnT>
                      <a:noFill/>
                    </a:lnT>
                    <a:lnB>
                      <a:noFill/>
                    </a:lnB>
                  </a:tcPr>
                </a:tc>
              </a:tr>
              <a:tr h="341746">
                <a:tc>
                  <a:txBody>
                    <a:bodyPr/>
                    <a:lstStyle/>
                    <a:p>
                      <a:r>
                        <a:rPr lang="en-US" sz="1700"/>
                        <a:t>Quail</a:t>
                      </a:r>
                    </a:p>
                  </a:txBody>
                  <a:tcPr marL="87782" marR="87782" marT="43891" marB="43891" anchor="ctr">
                    <a:lnL>
                      <a:noFill/>
                    </a:lnL>
                    <a:lnR>
                      <a:noFill/>
                    </a:lnR>
                    <a:lnT>
                      <a:noFill/>
                    </a:lnT>
                    <a:lnB>
                      <a:noFill/>
                    </a:lnB>
                  </a:tcPr>
                </a:tc>
                <a:tc>
                  <a:txBody>
                    <a:bodyPr/>
                    <a:lstStyle/>
                    <a:p>
                      <a:r>
                        <a:rPr lang="en-US" sz="1700"/>
                        <a:t>1,104,670</a:t>
                      </a:r>
                    </a:p>
                  </a:txBody>
                  <a:tcPr marL="87782" marR="87782" marT="43891" marB="43891" anchor="ctr">
                    <a:lnL>
                      <a:noFill/>
                    </a:lnL>
                    <a:lnR>
                      <a:noFill/>
                    </a:lnR>
                    <a:lnT>
                      <a:noFill/>
                    </a:lnT>
                    <a:lnB>
                      <a:noFill/>
                    </a:lnB>
                  </a:tcPr>
                </a:tc>
                <a:tc>
                  <a:txBody>
                    <a:bodyPr/>
                    <a:lstStyle/>
                    <a:p>
                      <a:r>
                        <a:rPr lang="en-US" sz="1700"/>
                        <a:t>2</a:t>
                      </a:r>
                    </a:p>
                  </a:txBody>
                  <a:tcPr marL="87782" marR="87782" marT="43891" marB="43891" anchor="ctr">
                    <a:lnL>
                      <a:noFill/>
                    </a:lnL>
                    <a:lnR>
                      <a:noFill/>
                    </a:lnR>
                    <a:lnT>
                      <a:noFill/>
                    </a:lnT>
                    <a:lnB>
                      <a:noFill/>
                    </a:lnB>
                  </a:tcPr>
                </a:tc>
                <a:tc>
                  <a:txBody>
                    <a:bodyPr/>
                    <a:lstStyle/>
                    <a:p>
                      <a:endParaRPr lang="en-US" dirty="0"/>
                    </a:p>
                  </a:txBody>
                  <a:tcPr marL="87782" marR="87782" marT="43891" marB="43891" anchor="ctr">
                    <a:lnL>
                      <a:noFill/>
                    </a:lnL>
                    <a:lnR>
                      <a:noFill/>
                    </a:lnR>
                    <a:lnT>
                      <a:noFill/>
                    </a:lnT>
                    <a:lnB>
                      <a:noFill/>
                    </a:lnB>
                  </a:tcPr>
                </a:tc>
              </a:tr>
            </a:tbl>
          </a:graphicData>
        </a:graphic>
      </p:graphicFrame>
    </p:spTree>
    <p:extLst>
      <p:ext uri="{BB962C8B-B14F-4D97-AF65-F5344CB8AC3E}">
        <p14:creationId xmlns:p14="http://schemas.microsoft.com/office/powerpoint/2010/main" val="22744173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41321"/>
            <a:ext cx="4467387" cy="4916679"/>
          </a:xfrm>
          <a:prstGeom prst="rect">
            <a:avLst/>
          </a:prstGeom>
        </p:spPr>
      </p:pic>
      <p:pic>
        <p:nvPicPr>
          <p:cNvPr id="5" name="Picture 4"/>
          <p:cNvPicPr>
            <a:picLocks noChangeAspect="1"/>
          </p:cNvPicPr>
          <p:nvPr/>
        </p:nvPicPr>
        <p:blipFill rotWithShape="1">
          <a:blip r:embed="rId3"/>
          <a:srcRect r="30693"/>
          <a:stretch/>
        </p:blipFill>
        <p:spPr>
          <a:xfrm>
            <a:off x="4659138" y="2188929"/>
            <a:ext cx="4476276" cy="4636874"/>
          </a:xfrm>
          <a:prstGeom prst="rect">
            <a:avLst/>
          </a:prstGeom>
        </p:spPr>
      </p:pic>
      <p:sp>
        <p:nvSpPr>
          <p:cNvPr id="6" name="TextBox 5"/>
          <p:cNvSpPr txBox="1"/>
          <p:nvPr/>
        </p:nvSpPr>
        <p:spPr>
          <a:xfrm>
            <a:off x="228601" y="685799"/>
            <a:ext cx="8382000" cy="954107"/>
          </a:xfrm>
          <a:prstGeom prst="rect">
            <a:avLst/>
          </a:prstGeom>
          <a:noFill/>
        </p:spPr>
        <p:txBody>
          <a:bodyPr wrap="square" rtlCol="0">
            <a:spAutoFit/>
          </a:bodyPr>
          <a:lstStyle/>
          <a:p>
            <a:pPr algn="ctr"/>
            <a:r>
              <a:rPr lang="en-US" sz="2800" dirty="0" smtClean="0"/>
              <a:t>Why the difference in the Pacific Outbreak and the Midwest Outbreak?</a:t>
            </a:r>
            <a:endParaRPr lang="en-US" sz="2800" dirty="0"/>
          </a:p>
        </p:txBody>
      </p:sp>
    </p:spTree>
    <p:extLst>
      <p:ext uri="{BB962C8B-B14F-4D97-AF65-F5344CB8AC3E}">
        <p14:creationId xmlns:p14="http://schemas.microsoft.com/office/powerpoint/2010/main" val="36028853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swayne.SEP\Recent Documents\Swayne Mac Docs\INFLUENZ\H5N8\Network analysis\1-28-2015\Figu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9067"/>
            <a:ext cx="9134177" cy="704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471294"/>
            <a:ext cx="3029612" cy="307777"/>
          </a:xfrm>
          <a:prstGeom prst="rect">
            <a:avLst/>
          </a:prstGeom>
          <a:noFill/>
        </p:spPr>
        <p:txBody>
          <a:bodyPr wrap="none" rtlCol="0">
            <a:spAutoFit/>
          </a:bodyPr>
          <a:lstStyle/>
          <a:p>
            <a:r>
              <a:rPr lang="en-US" sz="1400" b="1" dirty="0" smtClean="0">
                <a:solidFill>
                  <a:srgbClr val="000000"/>
                </a:solidFill>
              </a:rPr>
              <a:t>Lee et al., J </a:t>
            </a:r>
            <a:r>
              <a:rPr lang="en-US" sz="1400" b="1" dirty="0" err="1" smtClean="0">
                <a:solidFill>
                  <a:srgbClr val="000000"/>
                </a:solidFill>
              </a:rPr>
              <a:t>Virol</a:t>
            </a:r>
            <a:r>
              <a:rPr lang="en-US" sz="1400" b="1" dirty="0">
                <a:solidFill>
                  <a:srgbClr val="000000"/>
                </a:solidFill>
              </a:rPr>
              <a:t> </a:t>
            </a:r>
            <a:r>
              <a:rPr lang="en-US" sz="1400" b="1" dirty="0" smtClean="0">
                <a:solidFill>
                  <a:srgbClr val="000000"/>
                </a:solidFill>
              </a:rPr>
              <a:t>89:6521–6524, 2015</a:t>
            </a:r>
            <a:endParaRPr lang="en-US" sz="1400" b="1" dirty="0">
              <a:solidFill>
                <a:srgbClr val="000000"/>
              </a:solidFill>
            </a:endParaRPr>
          </a:p>
        </p:txBody>
      </p:sp>
      <p:sp>
        <p:nvSpPr>
          <p:cNvPr id="2" name="TextBox 1"/>
          <p:cNvSpPr txBox="1"/>
          <p:nvPr/>
        </p:nvSpPr>
        <p:spPr>
          <a:xfrm>
            <a:off x="1143000" y="1828800"/>
            <a:ext cx="1401025" cy="369332"/>
          </a:xfrm>
          <a:prstGeom prst="rect">
            <a:avLst/>
          </a:prstGeom>
          <a:noFill/>
          <a:ln>
            <a:solidFill>
              <a:schemeClr val="tx1"/>
            </a:solidFill>
          </a:ln>
        </p:spPr>
        <p:txBody>
          <a:bodyPr wrap="none" rtlCol="0">
            <a:spAutoFit/>
          </a:bodyPr>
          <a:lstStyle/>
          <a:p>
            <a:r>
              <a:rPr lang="en-US" b="1" dirty="0" smtClean="0">
                <a:solidFill>
                  <a:srgbClr val="000000"/>
                </a:solidFill>
                <a:latin typeface="Times New Roman" panose="02020603050405020304" pitchFamily="18" charset="0"/>
                <a:cs typeface="Times New Roman" panose="02020603050405020304" pitchFamily="18" charset="0"/>
              </a:rPr>
              <a:t>Winter 2014</a:t>
            </a:r>
            <a:endParaRPr lang="en-US"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38799" y="-76200"/>
            <a:ext cx="2806697" cy="369332"/>
          </a:xfrm>
          <a:prstGeom prst="rect">
            <a:avLst/>
          </a:prstGeom>
          <a:noFill/>
          <a:ln>
            <a:solidFill>
              <a:schemeClr val="tx1"/>
            </a:solidFill>
          </a:ln>
        </p:spPr>
        <p:txBody>
          <a:bodyPr wrap="square" rtlCol="0">
            <a:spAutoFit/>
          </a:bodyPr>
          <a:lstStyle/>
          <a:p>
            <a:r>
              <a:rPr lang="en-US" b="1" dirty="0" smtClean="0">
                <a:solidFill>
                  <a:srgbClr val="000000"/>
                </a:solidFill>
                <a:latin typeface="Times New Roman" panose="02020603050405020304" pitchFamily="18" charset="0"/>
                <a:cs typeface="Times New Roman" panose="02020603050405020304" pitchFamily="18" charset="0"/>
              </a:rPr>
              <a:t>Fall 2014 – Winter 2015</a:t>
            </a:r>
            <a:endParaRPr lang="en-US" b="1"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324600" y="3470876"/>
            <a:ext cx="2544102" cy="338554"/>
          </a:xfrm>
          <a:prstGeom prst="rect">
            <a:avLst/>
          </a:prstGeom>
          <a:noFill/>
        </p:spPr>
        <p:txBody>
          <a:bodyPr wrap="square" rtlCol="0">
            <a:spAutoFit/>
          </a:bodyPr>
          <a:lstStyle/>
          <a:p>
            <a:r>
              <a:rPr lang="en-US" sz="1600" b="1" dirty="0" smtClean="0">
                <a:solidFill>
                  <a:srgbClr val="000000"/>
                </a:solidFill>
                <a:latin typeface="Times New Roman" panose="02020603050405020304" pitchFamily="18" charset="0"/>
                <a:ea typeface="ＭＳ Ｐゴシック" pitchFamily="34" charset="-128"/>
                <a:cs typeface="Times New Roman" panose="02020603050405020304" pitchFamily="18" charset="0"/>
              </a:rPr>
              <a:t>Russia, Europe, Japan</a:t>
            </a:r>
            <a:endParaRPr lang="en-US" sz="1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315200" y="1371600"/>
            <a:ext cx="1553502" cy="830997"/>
          </a:xfrm>
          <a:prstGeom prst="rect">
            <a:avLst/>
          </a:prstGeom>
          <a:noFill/>
        </p:spPr>
        <p:txBody>
          <a:bodyPr wrap="none" rtlCol="0">
            <a:spAutoFit/>
          </a:bodyPr>
          <a:lstStyle/>
          <a:p>
            <a:r>
              <a:rPr lang="en-US" sz="1600" b="1" dirty="0">
                <a:solidFill>
                  <a:srgbClr val="000000"/>
                </a:solidFill>
                <a:latin typeface="Times New Roman" panose="02020603050405020304" pitchFamily="18" charset="0"/>
                <a:ea typeface="ＭＳ Ｐゴシック" pitchFamily="34" charset="-128"/>
                <a:cs typeface="Times New Roman" panose="02020603050405020304" pitchFamily="18" charset="0"/>
              </a:rPr>
              <a:t>North America</a:t>
            </a:r>
            <a:r>
              <a:rPr lang="en-US" sz="1600" b="1" dirty="0" smtClean="0">
                <a:solidFill>
                  <a:srgbClr val="000000"/>
                </a:solidFill>
                <a:latin typeface="Times New Roman" panose="02020603050405020304" pitchFamily="18" charset="0"/>
                <a:ea typeface="ＭＳ Ｐゴシック" pitchFamily="34" charset="-128"/>
                <a:cs typeface="Times New Roman" panose="02020603050405020304" pitchFamily="18" charset="0"/>
              </a:rPr>
              <a:t>,</a:t>
            </a:r>
          </a:p>
          <a:p>
            <a:r>
              <a:rPr lang="en-US" sz="1600" b="1" dirty="0" smtClean="0">
                <a:solidFill>
                  <a:srgbClr val="000000"/>
                </a:solidFill>
                <a:latin typeface="Times New Roman" panose="02020603050405020304" pitchFamily="18" charset="0"/>
                <a:ea typeface="ＭＳ Ｐゴシック" pitchFamily="34" charset="-128"/>
                <a:cs typeface="Times New Roman" panose="02020603050405020304" pitchFamily="18" charset="0"/>
              </a:rPr>
              <a:t>Japan </a:t>
            </a:r>
          </a:p>
          <a:p>
            <a:r>
              <a:rPr lang="en-US" sz="1600" b="1" dirty="0" smtClean="0">
                <a:solidFill>
                  <a:srgbClr val="000000"/>
                </a:solidFill>
                <a:latin typeface="Times New Roman" panose="02020603050405020304" pitchFamily="18" charset="0"/>
                <a:ea typeface="ＭＳ Ｐゴシック" pitchFamily="34" charset="-128"/>
                <a:cs typeface="Times New Roman" panose="02020603050405020304" pitchFamily="18" charset="0"/>
              </a:rPr>
              <a:t>Chinese </a:t>
            </a:r>
            <a:r>
              <a:rPr lang="en-US" sz="1600" b="1" dirty="0">
                <a:solidFill>
                  <a:srgbClr val="000000"/>
                </a:solidFill>
                <a:latin typeface="Times New Roman" panose="02020603050405020304" pitchFamily="18" charset="0"/>
                <a:ea typeface="ＭＳ Ｐゴシック" pitchFamily="34" charset="-128"/>
                <a:cs typeface="Times New Roman" panose="02020603050405020304" pitchFamily="18" charset="0"/>
              </a:rPr>
              <a:t>Taipei</a:t>
            </a:r>
            <a:endParaRPr lang="en-US" sz="16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58000" y="6172200"/>
            <a:ext cx="1538691" cy="338554"/>
          </a:xfrm>
          <a:prstGeom prst="rect">
            <a:avLst/>
          </a:prstGeom>
          <a:noFill/>
        </p:spPr>
        <p:txBody>
          <a:bodyPr wrap="none" rtlCol="0">
            <a:spAutoFit/>
          </a:bodyPr>
          <a:lstStyle/>
          <a:p>
            <a:r>
              <a:rPr lang="en-US" sz="1600" b="1" dirty="0">
                <a:solidFill>
                  <a:srgbClr val="000000"/>
                </a:solidFill>
                <a:latin typeface="Times New Roman" panose="02020603050405020304" pitchFamily="18" charset="0"/>
                <a:ea typeface="ＭＳ Ｐゴシック" pitchFamily="34" charset="-128"/>
                <a:cs typeface="Times New Roman" panose="02020603050405020304" pitchFamily="18" charset="0"/>
              </a:rPr>
              <a:t>Japan &amp; Korea</a:t>
            </a:r>
            <a:endParaRPr lang="en-US" sz="1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00200" y="4495800"/>
            <a:ext cx="146290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Korea/Japan</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14400" y="457200"/>
            <a:ext cx="1923860" cy="954107"/>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Group </a:t>
            </a:r>
            <a:r>
              <a:rPr lang="en-US" sz="2800" b="1" dirty="0" err="1" smtClean="0">
                <a:latin typeface="Times New Roman" panose="02020603050405020304" pitchFamily="18" charset="0"/>
                <a:cs typeface="Times New Roman" panose="02020603050405020304" pitchFamily="18" charset="0"/>
              </a:rPr>
              <a:t>icA</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2.3.4.4 HA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9459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28599"/>
            <a:ext cx="9070975" cy="601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pPr>
              <a:defRPr/>
            </a:pPr>
            <a:r>
              <a:rPr lang="en-US" dirty="0" smtClean="0">
                <a:solidFill>
                  <a:prstClr val="black">
                    <a:tint val="75000"/>
                  </a:prstClr>
                </a:solidFill>
              </a:rPr>
              <a:t>ver09May2015</a:t>
            </a:r>
            <a:endParaRPr lang="en-US" dirty="0">
              <a:solidFill>
                <a:prstClr val="black">
                  <a:tint val="75000"/>
                </a:prstClr>
              </a:solidFill>
            </a:endParaRPr>
          </a:p>
        </p:txBody>
      </p:sp>
      <p:sp>
        <p:nvSpPr>
          <p:cNvPr id="115716" name="TextBox 4"/>
          <p:cNvSpPr txBox="1">
            <a:spLocks noChangeArrowheads="1"/>
          </p:cNvSpPr>
          <p:nvPr/>
        </p:nvSpPr>
        <p:spPr bwMode="auto">
          <a:xfrm>
            <a:off x="202185" y="3867834"/>
            <a:ext cx="2486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269 viruses, 3 genes (HA, M, PB2)</a:t>
            </a:r>
          </a:p>
        </p:txBody>
      </p:sp>
      <p:cxnSp>
        <p:nvCxnSpPr>
          <p:cNvPr id="11" name="Straight Connector 10"/>
          <p:cNvCxnSpPr/>
          <p:nvPr/>
        </p:nvCxnSpPr>
        <p:spPr>
          <a:xfrm flipH="1">
            <a:off x="2667000" y="2754312"/>
            <a:ext cx="3352800" cy="26558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019800" y="192087"/>
            <a:ext cx="255588" cy="25511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5724" name="TextBox 14"/>
          <p:cNvSpPr txBox="1">
            <a:spLocks noChangeArrowheads="1"/>
          </p:cNvSpPr>
          <p:nvPr/>
        </p:nvSpPr>
        <p:spPr bwMode="auto">
          <a:xfrm>
            <a:off x="2971800" y="620712"/>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rPr>
              <a:t>Pacific Flyway</a:t>
            </a:r>
          </a:p>
        </p:txBody>
      </p:sp>
      <p:sp>
        <p:nvSpPr>
          <p:cNvPr id="115725" name="TextBox 15"/>
          <p:cNvSpPr txBox="1">
            <a:spLocks noChangeArrowheads="1"/>
          </p:cNvSpPr>
          <p:nvPr/>
        </p:nvSpPr>
        <p:spPr bwMode="auto">
          <a:xfrm>
            <a:off x="6630988" y="304800"/>
            <a:ext cx="2454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rPr>
              <a:t>Central &amp; MS Flyways</a:t>
            </a:r>
          </a:p>
        </p:txBody>
      </p:sp>
      <p:sp>
        <p:nvSpPr>
          <p:cNvPr id="15" name="Title 8"/>
          <p:cNvSpPr>
            <a:spLocks noGrp="1"/>
          </p:cNvSpPr>
          <p:nvPr>
            <p:ph type="title"/>
          </p:nvPr>
        </p:nvSpPr>
        <p:spPr>
          <a:xfrm>
            <a:off x="-246306" y="142875"/>
            <a:ext cx="4267200" cy="563562"/>
          </a:xfrm>
        </p:spPr>
        <p:txBody>
          <a:bodyPr>
            <a:noAutofit/>
          </a:bodyPr>
          <a:lstStyle/>
          <a:p>
            <a:pPr algn="r"/>
            <a:r>
              <a:rPr lang="en-US" sz="3200" dirty="0" smtClean="0"/>
              <a:t>H5Nx North America</a:t>
            </a:r>
            <a:endParaRPr lang="en-US" sz="3200" dirty="0"/>
          </a:p>
        </p:txBody>
      </p:sp>
      <p:sp>
        <p:nvSpPr>
          <p:cNvPr id="10" name="TextBox 9"/>
          <p:cNvSpPr txBox="1">
            <a:spLocks noChangeArrowheads="1"/>
          </p:cNvSpPr>
          <p:nvPr/>
        </p:nvSpPr>
        <p:spPr bwMode="auto">
          <a:xfrm>
            <a:off x="2165809" y="5722203"/>
            <a:ext cx="5911391" cy="830997"/>
          </a:xfrm>
          <a:prstGeom prst="rect">
            <a:avLst/>
          </a:prstGeom>
          <a:solidFill>
            <a:schemeClr val="bg1"/>
          </a:solidFill>
          <a:ln>
            <a:noFill/>
          </a:ln>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400" b="1" dirty="0"/>
              <a:t>Initial spread by wild waterfowl</a:t>
            </a:r>
          </a:p>
          <a:p>
            <a:pPr eaLnBrk="1" hangingPunct="1">
              <a:spcBef>
                <a:spcPct val="0"/>
              </a:spcBef>
            </a:pPr>
            <a:r>
              <a:rPr lang="en-US" altLang="en-US" sz="2400" b="1" dirty="0"/>
              <a:t>Later, farm-to-farm human activity</a:t>
            </a:r>
          </a:p>
        </p:txBody>
      </p:sp>
    </p:spTree>
    <p:extLst>
      <p:ext uri="{BB962C8B-B14F-4D97-AF65-F5344CB8AC3E}">
        <p14:creationId xmlns:p14="http://schemas.microsoft.com/office/powerpoint/2010/main" val="3910309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this outbreak so much different than previous outbreaks</a:t>
            </a:r>
            <a:endParaRPr lang="en-US" dirty="0"/>
          </a:p>
        </p:txBody>
      </p:sp>
      <p:sp>
        <p:nvSpPr>
          <p:cNvPr id="3" name="Content Placeholder 2"/>
          <p:cNvSpPr>
            <a:spLocks noGrp="1"/>
          </p:cNvSpPr>
          <p:nvPr>
            <p:ph idx="1"/>
          </p:nvPr>
        </p:nvSpPr>
        <p:spPr/>
        <p:txBody>
          <a:bodyPr>
            <a:normAutofit/>
          </a:bodyPr>
          <a:lstStyle/>
          <a:p>
            <a:r>
              <a:rPr lang="en-US" dirty="0" smtClean="0"/>
              <a:t>Wild bird reservoir</a:t>
            </a:r>
          </a:p>
          <a:p>
            <a:pPr lvl="1"/>
            <a:r>
              <a:rPr lang="en-US" dirty="0" smtClean="0"/>
              <a:t>First time in U.S. dealing with wild bird reservoir of HPAIV</a:t>
            </a:r>
          </a:p>
          <a:p>
            <a:pPr lvl="1"/>
            <a:r>
              <a:rPr lang="en-US" dirty="0" smtClean="0"/>
              <a:t>The prevalence of infection in some wild duck species is higher than would normally be expected for a low pathogenic isolate</a:t>
            </a:r>
          </a:p>
          <a:p>
            <a:pPr lvl="1"/>
            <a:r>
              <a:rPr lang="en-US" dirty="0" smtClean="0"/>
              <a:t>Allowed exposure of poultry to HPAIV in over 20 states</a:t>
            </a:r>
          </a:p>
          <a:p>
            <a:r>
              <a:rPr lang="en-US" dirty="0" smtClean="0"/>
              <a:t>Size of farms</a:t>
            </a:r>
          </a:p>
          <a:p>
            <a:pPr lvl="1"/>
            <a:r>
              <a:rPr lang="en-US" dirty="0" smtClean="0"/>
              <a:t>Egg layer operations in </a:t>
            </a:r>
            <a:r>
              <a:rPr lang="en-US" dirty="0" err="1" smtClean="0"/>
              <a:t>midwest</a:t>
            </a:r>
            <a:r>
              <a:rPr lang="en-US" dirty="0" smtClean="0"/>
              <a:t> are typically a million+ bird operation and have lots of movement on and off the farms</a:t>
            </a:r>
          </a:p>
          <a:p>
            <a:pPr lvl="1"/>
            <a:r>
              <a:rPr lang="en-US" dirty="0" smtClean="0"/>
              <a:t>Once virus introduced onto farm, the virus will adapt</a:t>
            </a:r>
          </a:p>
          <a:p>
            <a:r>
              <a:rPr lang="en-US" dirty="0" smtClean="0"/>
              <a:t>Logistical issues </a:t>
            </a:r>
          </a:p>
          <a:p>
            <a:pPr lvl="1"/>
            <a:r>
              <a:rPr lang="en-US" dirty="0" smtClean="0"/>
              <a:t>Difficult to depopulate that large of numbers of birds </a:t>
            </a:r>
          </a:p>
          <a:p>
            <a:pPr lvl="1"/>
            <a:r>
              <a:rPr lang="en-US" dirty="0" smtClean="0"/>
              <a:t>Difficult to dispose of that large of number of birds</a:t>
            </a:r>
          </a:p>
          <a:p>
            <a:pPr lvl="1"/>
            <a:r>
              <a:rPr lang="en-US" dirty="0" smtClean="0"/>
              <a:t>Budget cuts at USDA reduced numbers of veterinarians </a:t>
            </a:r>
            <a:endParaRPr lang="en-US" dirty="0"/>
          </a:p>
        </p:txBody>
      </p:sp>
    </p:spTree>
    <p:extLst>
      <p:ext uri="{BB962C8B-B14F-4D97-AF65-F5344CB8AC3E}">
        <p14:creationId xmlns:p14="http://schemas.microsoft.com/office/powerpoint/2010/main" val="32202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Depopulation and Disposal</a:t>
            </a:r>
            <a:endParaRPr lang="en-US" dirty="0"/>
          </a:p>
        </p:txBody>
      </p:sp>
      <p:sp>
        <p:nvSpPr>
          <p:cNvPr id="3" name="Content Placeholder 2"/>
          <p:cNvSpPr>
            <a:spLocks noGrp="1"/>
          </p:cNvSpPr>
          <p:nvPr>
            <p:ph idx="1"/>
          </p:nvPr>
        </p:nvSpPr>
        <p:spPr/>
        <p:txBody>
          <a:bodyPr/>
          <a:lstStyle/>
          <a:p>
            <a:r>
              <a:rPr lang="en-US" smtClean="0"/>
              <a:t>3 depopulation methods </a:t>
            </a:r>
            <a:r>
              <a:rPr lang="en-US" dirty="0" smtClean="0"/>
              <a:t>used</a:t>
            </a:r>
          </a:p>
          <a:p>
            <a:pPr lvl="1"/>
            <a:r>
              <a:rPr lang="en-US" dirty="0" smtClean="0"/>
              <a:t>CO2 gas (used most commonly for layer hens)</a:t>
            </a:r>
          </a:p>
          <a:p>
            <a:pPr lvl="1"/>
            <a:r>
              <a:rPr lang="en-US" dirty="0" smtClean="0"/>
              <a:t>Firefighter foam (used most commonly with birds on the floor)</a:t>
            </a:r>
          </a:p>
          <a:p>
            <a:pPr lvl="1"/>
            <a:r>
              <a:rPr lang="en-US" dirty="0" smtClean="0"/>
              <a:t>Ventilation shutdown (used towards end of outbreak, but may be used more in future)</a:t>
            </a:r>
          </a:p>
          <a:p>
            <a:r>
              <a:rPr lang="en-US" dirty="0" smtClean="0"/>
              <a:t>Disposal</a:t>
            </a:r>
          </a:p>
          <a:p>
            <a:pPr lvl="1"/>
            <a:r>
              <a:rPr lang="en-US" dirty="0" smtClean="0"/>
              <a:t>Composting (used most commonly)</a:t>
            </a:r>
          </a:p>
          <a:p>
            <a:pPr lvl="1"/>
            <a:r>
              <a:rPr lang="en-US" dirty="0" smtClean="0"/>
              <a:t>Landfill (difficult to get landfills to accept birds)</a:t>
            </a:r>
          </a:p>
          <a:p>
            <a:pPr lvl="1"/>
            <a:r>
              <a:rPr lang="en-US" dirty="0" smtClean="0"/>
              <a:t>Incineration (expensive, difficult to implement, and costly)</a:t>
            </a:r>
          </a:p>
          <a:p>
            <a:pPr lvl="1"/>
            <a:r>
              <a:rPr lang="en-US" dirty="0" smtClean="0"/>
              <a:t>Burial on site (environmental issues and perception issues)</a:t>
            </a:r>
          </a:p>
          <a:p>
            <a:r>
              <a:rPr lang="en-US" dirty="0" smtClean="0"/>
              <a:t>Both issues delayed depopulation and contributed to spread of outbreak</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40411270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Public Health</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803497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pPr algn="ctr"/>
            <a:r>
              <a:rPr lang="en-US" sz="3200" b="1" dirty="0" smtClean="0">
                <a:solidFill>
                  <a:schemeClr val="tx2">
                    <a:lumMod val="75000"/>
                  </a:schemeClr>
                </a:solidFill>
                <a:latin typeface="Times New Roman" panose="02020603050405020304" pitchFamily="18" charset="0"/>
                <a:cs typeface="Times New Roman" panose="02020603050405020304" pitchFamily="18" charset="0"/>
              </a:rPr>
              <a:t>Pathogenesis and Transmission</a:t>
            </a:r>
            <a:endParaRPr 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38200"/>
            <a:ext cx="8229600" cy="1143000"/>
          </a:xfrm>
        </p:spPr>
        <p:txBody>
          <a:bodyPr>
            <a:noAutofit/>
          </a:bodyPr>
          <a:lstStyle/>
          <a:p>
            <a:pPr marL="0" indent="0" algn="ctr">
              <a:buNone/>
            </a:pPr>
            <a:r>
              <a:rPr lang="en-US" sz="2300" b="1" dirty="0" smtClean="0">
                <a:latin typeface="Times New Roman" panose="02020603050405020304" pitchFamily="18" charset="0"/>
                <a:cs typeface="Times New Roman" panose="02020603050405020304" pitchFamily="18" charset="0"/>
              </a:rPr>
              <a:t>Determine any differences in infectivity, transmissibility &amp; pathogenesis of </a:t>
            </a:r>
            <a:r>
              <a:rPr lang="en-US" sz="2300" b="1" dirty="0">
                <a:latin typeface="Times New Roman" panose="02020603050405020304" pitchFamily="18" charset="0"/>
                <a:cs typeface="Times New Roman" panose="02020603050405020304" pitchFamily="18" charset="0"/>
              </a:rPr>
              <a:t>the intercontinental </a:t>
            </a:r>
            <a:r>
              <a:rPr lang="en-US" sz="2300" b="1" dirty="0" smtClean="0">
                <a:latin typeface="Times New Roman" panose="02020603050405020304" pitchFamily="18" charset="0"/>
                <a:cs typeface="Times New Roman" panose="02020603050405020304" pitchFamily="18" charset="0"/>
              </a:rPr>
              <a:t>H5Nx </a:t>
            </a:r>
            <a:r>
              <a:rPr lang="en-US" sz="2300" b="1" dirty="0">
                <a:latin typeface="Times New Roman" panose="02020603050405020304" pitchFamily="18" charset="0"/>
                <a:cs typeface="Times New Roman" panose="02020603050405020304" pitchFamily="18" charset="0"/>
              </a:rPr>
              <a:t>clade 2.3.4.4 HPAIV </a:t>
            </a:r>
            <a:r>
              <a:rPr lang="en-US" sz="2300" b="1" dirty="0" smtClean="0">
                <a:latin typeface="Times New Roman" panose="02020603050405020304" pitchFamily="18" charset="0"/>
                <a:cs typeface="Times New Roman" panose="02020603050405020304" pitchFamily="18" charset="0"/>
              </a:rPr>
              <a:t>for gallinaceous poultry and mallard ducks</a:t>
            </a:r>
          </a:p>
        </p:txBody>
      </p:sp>
      <p:sp>
        <p:nvSpPr>
          <p:cNvPr id="6" name="Title 1"/>
          <p:cNvSpPr txBox="1">
            <a:spLocks/>
          </p:cNvSpPr>
          <p:nvPr/>
        </p:nvSpPr>
        <p:spPr>
          <a:xfrm>
            <a:off x="609600" y="17526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200" b="1" dirty="0" smtClean="0">
                <a:solidFill>
                  <a:schemeClr val="tx2">
                    <a:lumMod val="75000"/>
                  </a:schemeClr>
                </a:solidFill>
                <a:latin typeface="Times New Roman" panose="02020603050405020304" pitchFamily="18" charset="0"/>
                <a:cs typeface="Times New Roman" panose="02020603050405020304" pitchFamily="18" charset="0"/>
              </a:rPr>
              <a:t>Approach</a:t>
            </a:r>
            <a:endParaRPr lang="en-US" sz="3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a:xfrm>
            <a:off x="457200" y="251460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300" b="1" dirty="0" smtClean="0">
                <a:latin typeface="Times New Roman" panose="02020603050405020304" pitchFamily="18" charset="0"/>
                <a:cs typeface="Times New Roman" panose="02020603050405020304" pitchFamily="18" charset="0"/>
              </a:rPr>
              <a:t>Used two earliest USA isolates:</a:t>
            </a:r>
          </a:p>
          <a:p>
            <a:pPr lvl="1"/>
            <a:r>
              <a:rPr lang="en-US" b="1" dirty="0" smtClean="0">
                <a:solidFill>
                  <a:srgbClr val="C00000"/>
                </a:solidFill>
                <a:latin typeface="Times New Roman" panose="02020603050405020304" pitchFamily="18" charset="0"/>
                <a:cs typeface="Times New Roman" panose="02020603050405020304" pitchFamily="18" charset="0"/>
              </a:rPr>
              <a:t>A/Gyrfalcon/Washington/41088/2014 (H5N8)</a:t>
            </a:r>
          </a:p>
          <a:p>
            <a:pPr lvl="1"/>
            <a:r>
              <a:rPr lang="en-US" b="1" dirty="0" smtClean="0">
                <a:solidFill>
                  <a:srgbClr val="1306BA"/>
                </a:solidFill>
                <a:latin typeface="Times New Roman" panose="02020603050405020304" pitchFamily="18" charset="0"/>
                <a:cs typeface="Times New Roman" panose="02020603050405020304" pitchFamily="18" charset="0"/>
              </a:rPr>
              <a:t>A/Northern Pintail/Washington/40964/2014 (H5N2)</a:t>
            </a:r>
            <a:endParaRPr lang="en-US" b="1" dirty="0" smtClean="0">
              <a:latin typeface="Times New Roman" panose="02020603050405020304" pitchFamily="18" charset="0"/>
              <a:cs typeface="Times New Roman" panose="02020603050405020304" pitchFamily="18" charset="0"/>
            </a:endParaRPr>
          </a:p>
          <a:p>
            <a:r>
              <a:rPr lang="en-US" sz="2300" b="1" dirty="0" smtClean="0">
                <a:latin typeface="Times New Roman" panose="02020603050405020304" pitchFamily="18" charset="0"/>
                <a:cs typeface="Times New Roman" panose="02020603050405020304" pitchFamily="18" charset="0"/>
              </a:rPr>
              <a:t>Intranasal infectious dose and contact transmission </a:t>
            </a:r>
          </a:p>
          <a:p>
            <a:pPr lvl="1"/>
            <a:r>
              <a:rPr lang="en-US" b="1" dirty="0" smtClean="0">
                <a:latin typeface="Times New Roman" panose="02020603050405020304" pitchFamily="18" charset="0"/>
                <a:cs typeface="Times New Roman" panose="02020603050405020304" pitchFamily="18" charset="0"/>
              </a:rPr>
              <a:t>SPF White Leghorn chickens </a:t>
            </a:r>
          </a:p>
          <a:p>
            <a:pPr lvl="1"/>
            <a:r>
              <a:rPr lang="en-US" b="1" dirty="0" smtClean="0">
                <a:latin typeface="Times New Roman" panose="02020603050405020304" pitchFamily="18" charset="0"/>
                <a:cs typeface="Times New Roman" panose="02020603050405020304" pitchFamily="18" charset="0"/>
              </a:rPr>
              <a:t>Commercial broad-breasted white turkeys</a:t>
            </a:r>
          </a:p>
          <a:p>
            <a:pPr lvl="1"/>
            <a:r>
              <a:rPr lang="en-US" b="1" dirty="0" smtClean="0">
                <a:latin typeface="Times New Roman" panose="02020603050405020304" pitchFamily="18" charset="0"/>
                <a:cs typeface="Times New Roman" panose="02020603050405020304" pitchFamily="18" charset="0"/>
              </a:rPr>
              <a:t>Commercial Japanese quail, pheasant, Bob-white quail</a:t>
            </a:r>
          </a:p>
          <a:p>
            <a:pPr lvl="1"/>
            <a:r>
              <a:rPr lang="en-US" b="1" dirty="0" smtClean="0">
                <a:latin typeface="Times New Roman" panose="02020603050405020304" pitchFamily="18" charset="0"/>
                <a:cs typeface="Times New Roman" panose="02020603050405020304" pitchFamily="18" charset="0"/>
              </a:rPr>
              <a:t>Mallard ducks</a:t>
            </a:r>
          </a:p>
          <a:p>
            <a:r>
              <a:rPr lang="en-US" sz="2300" b="1" dirty="0" smtClean="0">
                <a:latin typeface="Times New Roman" panose="02020603050405020304" pitchFamily="18" charset="0"/>
                <a:cs typeface="Times New Roman" panose="02020603050405020304" pitchFamily="18" charset="0"/>
              </a:rPr>
              <a:t>Pathogenesis studies: preclinical, clinical &amp; dead birds for virus shedding, histopathology and IHC-virus distribution</a:t>
            </a:r>
          </a:p>
          <a:p>
            <a:pPr marL="0" indent="0">
              <a:buFont typeface="Arial" pitchFamily="34" charset="0"/>
              <a:buNone/>
            </a:pPr>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83883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990600"/>
          </a:xfrm>
        </p:spPr>
        <p:txBody>
          <a:bodyPr>
            <a:noAutofi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Infectious dose and </a:t>
            </a:r>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virus transmission </a:t>
            </a:r>
            <a:r>
              <a:rPr lang="en-US" sz="2800" b="1" dirty="0">
                <a:solidFill>
                  <a:schemeClr val="accent1">
                    <a:lumMod val="75000"/>
                  </a:schemeClr>
                </a:solidFill>
                <a:latin typeface="Times New Roman" panose="02020603050405020304" pitchFamily="18" charset="0"/>
                <a:cs typeface="Times New Roman" panose="02020603050405020304" pitchFamily="18" charset="0"/>
              </a:rPr>
              <a:t>in </a:t>
            </a:r>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chickens, turkeys and quail</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2754313" y="3103784"/>
            <a:ext cx="5780088"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Down Arrow 4"/>
          <p:cNvSpPr/>
          <p:nvPr/>
        </p:nvSpPr>
        <p:spPr>
          <a:xfrm>
            <a:off x="2678113" y="2672428"/>
            <a:ext cx="293688" cy="355156"/>
          </a:xfrm>
          <a:prstGeom prst="downArrow">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4"/>
          <p:cNvSpPr txBox="1">
            <a:spLocks noChangeArrowheads="1"/>
          </p:cNvSpPr>
          <p:nvPr/>
        </p:nvSpPr>
        <p:spPr bwMode="auto">
          <a:xfrm>
            <a:off x="2678113" y="3179984"/>
            <a:ext cx="6161087" cy="523220"/>
          </a:xfrm>
          <a:prstGeom prst="rect">
            <a:avLst/>
          </a:prstGeom>
          <a:noFill/>
          <a:ln w="9525">
            <a:noFill/>
            <a:miter lim="800000"/>
            <a:headEnd/>
            <a:tailEnd/>
          </a:ln>
        </p:spPr>
        <p:txBody>
          <a:bodyPr wrap="square">
            <a:spAutoFit/>
          </a:bodyPr>
          <a:lstStyle/>
          <a:p>
            <a:r>
              <a:rPr lang="en-US" sz="1400" dirty="0">
                <a:latin typeface="Arial" charset="0"/>
                <a:cs typeface="Arial" charset="0"/>
              </a:rPr>
              <a:t>0       1       2       3       4       5       6       7       8        9      </a:t>
            </a:r>
            <a:r>
              <a:rPr lang="en-US" sz="1400" dirty="0" smtClean="0">
                <a:latin typeface="Arial" charset="0"/>
                <a:cs typeface="Arial" charset="0"/>
              </a:rPr>
              <a:t> </a:t>
            </a:r>
            <a:r>
              <a:rPr lang="en-US" sz="1400" dirty="0">
                <a:latin typeface="Arial" charset="0"/>
                <a:cs typeface="Arial" charset="0"/>
              </a:rPr>
              <a:t>10      </a:t>
            </a:r>
            <a:r>
              <a:rPr lang="en-US" sz="1400" dirty="0" smtClean="0">
                <a:latin typeface="Arial" charset="0"/>
                <a:cs typeface="Arial" charset="0"/>
              </a:rPr>
              <a:t>11-14     </a:t>
            </a:r>
            <a:r>
              <a:rPr lang="en-US" sz="1400" dirty="0">
                <a:latin typeface="Arial" charset="0"/>
                <a:cs typeface="Arial" charset="0"/>
              </a:rPr>
              <a:t>days</a:t>
            </a:r>
          </a:p>
        </p:txBody>
      </p:sp>
      <p:sp>
        <p:nvSpPr>
          <p:cNvPr id="7" name="TextBox 5"/>
          <p:cNvSpPr txBox="1">
            <a:spLocks noChangeArrowheads="1"/>
          </p:cNvSpPr>
          <p:nvPr/>
        </p:nvSpPr>
        <p:spPr bwMode="auto">
          <a:xfrm>
            <a:off x="621753" y="1711094"/>
            <a:ext cx="2350048" cy="923330"/>
          </a:xfrm>
          <a:prstGeom prst="rect">
            <a:avLst/>
          </a:prstGeom>
          <a:noFill/>
          <a:ln w="19050">
            <a:solidFill>
              <a:schemeClr val="accent1"/>
            </a:solidFill>
            <a:miter lim="800000"/>
            <a:headEnd/>
            <a:tailEnd/>
          </a:ln>
        </p:spPr>
        <p:txBody>
          <a:bodyPr wrap="square">
            <a:spAutoFit/>
          </a:bodyPr>
          <a:lstStyle/>
          <a:p>
            <a:pPr algn="ctr"/>
            <a:r>
              <a:rPr lang="en-US" b="1" dirty="0" smtClean="0"/>
              <a:t>Challenge with 10</a:t>
            </a:r>
            <a:r>
              <a:rPr lang="en-US" b="1" baseline="30000" dirty="0"/>
              <a:t>2</a:t>
            </a:r>
            <a:r>
              <a:rPr lang="en-US" b="1" dirty="0" smtClean="0"/>
              <a:t> 10</a:t>
            </a:r>
            <a:r>
              <a:rPr lang="en-US" b="1" baseline="30000" dirty="0" smtClean="0"/>
              <a:t>4</a:t>
            </a:r>
            <a:r>
              <a:rPr lang="en-US" b="1" dirty="0" smtClean="0"/>
              <a:t>,10</a:t>
            </a:r>
            <a:r>
              <a:rPr lang="en-US" b="1" baseline="30000" dirty="0"/>
              <a:t>6</a:t>
            </a:r>
            <a:r>
              <a:rPr lang="en-US" b="1" dirty="0" smtClean="0"/>
              <a:t> EID</a:t>
            </a:r>
            <a:r>
              <a:rPr lang="en-US" b="1" baseline="-25000" dirty="0" smtClean="0"/>
              <a:t>50</a:t>
            </a:r>
            <a:r>
              <a:rPr lang="en-US" b="1" dirty="0" smtClean="0"/>
              <a:t> of </a:t>
            </a:r>
            <a:r>
              <a:rPr lang="en-US" b="1" dirty="0" smtClean="0">
                <a:solidFill>
                  <a:srgbClr val="C00000"/>
                </a:solidFill>
              </a:rPr>
              <a:t>H5N8</a:t>
            </a:r>
            <a:r>
              <a:rPr lang="en-US" b="1" dirty="0" smtClean="0"/>
              <a:t> and </a:t>
            </a:r>
            <a:r>
              <a:rPr lang="en-US" b="1" dirty="0" smtClean="0">
                <a:solidFill>
                  <a:srgbClr val="1306BA"/>
                </a:solidFill>
              </a:rPr>
              <a:t>H5N2</a:t>
            </a:r>
            <a:endParaRPr lang="en-US" b="1" dirty="0">
              <a:solidFill>
                <a:srgbClr val="1306BA"/>
              </a:solidFill>
            </a:endParaRPr>
          </a:p>
        </p:txBody>
      </p:sp>
      <p:sp>
        <p:nvSpPr>
          <p:cNvPr id="11" name="Down Arrow 10"/>
          <p:cNvSpPr/>
          <p:nvPr/>
        </p:nvSpPr>
        <p:spPr>
          <a:xfrm>
            <a:off x="3592513" y="3484784"/>
            <a:ext cx="228600" cy="3048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Down Arrow 15"/>
          <p:cNvSpPr/>
          <p:nvPr/>
        </p:nvSpPr>
        <p:spPr>
          <a:xfrm>
            <a:off x="4495801" y="3484784"/>
            <a:ext cx="228600" cy="3048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2819401" y="3854116"/>
            <a:ext cx="5558414"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err="1" smtClean="0">
                <a:solidFill>
                  <a:schemeClr val="tx1"/>
                </a:solidFill>
                <a:latin typeface="Arial" pitchFamily="34" charset="0"/>
                <a:cs typeface="Arial" pitchFamily="34" charset="0"/>
              </a:rPr>
              <a:t>Oropharyngeal</a:t>
            </a:r>
            <a:r>
              <a:rPr lang="en-US" sz="1400" b="1" dirty="0" smtClean="0">
                <a:solidFill>
                  <a:schemeClr val="tx1"/>
                </a:solidFill>
                <a:latin typeface="Arial" pitchFamily="34" charset="0"/>
                <a:cs typeface="Arial" pitchFamily="34" charset="0"/>
              </a:rPr>
              <a:t> </a:t>
            </a:r>
            <a:r>
              <a:rPr lang="en-US" sz="1400" b="1" dirty="0">
                <a:solidFill>
                  <a:schemeClr val="tx1"/>
                </a:solidFill>
                <a:latin typeface="Arial" pitchFamily="34" charset="0"/>
                <a:cs typeface="Arial" pitchFamily="34" charset="0"/>
              </a:rPr>
              <a:t>and </a:t>
            </a:r>
            <a:r>
              <a:rPr lang="en-US" sz="1400" b="1" dirty="0" err="1">
                <a:solidFill>
                  <a:schemeClr val="tx1"/>
                </a:solidFill>
                <a:latin typeface="Arial" pitchFamily="34" charset="0"/>
                <a:cs typeface="Arial" pitchFamily="34" charset="0"/>
              </a:rPr>
              <a:t>cloacal</a:t>
            </a:r>
            <a:r>
              <a:rPr lang="en-US" sz="1400" b="1" dirty="0">
                <a:solidFill>
                  <a:schemeClr val="tx1"/>
                </a:solidFill>
                <a:latin typeface="Arial" pitchFamily="34" charset="0"/>
                <a:cs typeface="Arial" pitchFamily="34" charset="0"/>
              </a:rPr>
              <a:t> </a:t>
            </a:r>
            <a:r>
              <a:rPr lang="en-US" sz="1400" b="1" dirty="0" smtClean="0">
                <a:solidFill>
                  <a:schemeClr val="tx1"/>
                </a:solidFill>
                <a:latin typeface="Arial" pitchFamily="34" charset="0"/>
                <a:cs typeface="Arial" pitchFamily="34" charset="0"/>
              </a:rPr>
              <a:t>swabs collected for virus detection</a:t>
            </a:r>
            <a:endParaRPr lang="en-US" sz="1400" b="1" dirty="0">
              <a:solidFill>
                <a:schemeClr val="tx1"/>
              </a:solidFill>
              <a:latin typeface="Arial" pitchFamily="34" charset="0"/>
              <a:cs typeface="Arial" pitchFamily="34" charset="0"/>
            </a:endParaRPr>
          </a:p>
        </p:txBody>
      </p:sp>
      <p:sp>
        <p:nvSpPr>
          <p:cNvPr id="18" name="Down Arrow 17"/>
          <p:cNvSpPr/>
          <p:nvPr/>
        </p:nvSpPr>
        <p:spPr>
          <a:xfrm>
            <a:off x="7772401" y="3484784"/>
            <a:ext cx="228600" cy="3048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Down Arrow 33"/>
          <p:cNvSpPr/>
          <p:nvPr/>
        </p:nvSpPr>
        <p:spPr>
          <a:xfrm>
            <a:off x="5377657" y="3484784"/>
            <a:ext cx="228600" cy="3048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p:cNvSpPr txBox="1"/>
          <p:nvPr/>
        </p:nvSpPr>
        <p:spPr>
          <a:xfrm>
            <a:off x="7472265" y="4688005"/>
            <a:ext cx="1366936" cy="954107"/>
          </a:xfrm>
          <a:prstGeom prst="rect">
            <a:avLst/>
          </a:prstGeom>
          <a:noFill/>
          <a:ln w="19050">
            <a:solidFill>
              <a:schemeClr val="accent1"/>
            </a:solidFill>
          </a:ln>
        </p:spPr>
        <p:txBody>
          <a:bodyPr wrap="square" rtlCol="0">
            <a:spAutoFit/>
          </a:bodyPr>
          <a:lstStyle/>
          <a:p>
            <a:pPr algn="ctr"/>
            <a:r>
              <a:rPr lang="en-US" sz="1400" b="1" dirty="0" smtClean="0">
                <a:latin typeface="Arial" pitchFamily="34" charset="0"/>
                <a:cs typeface="Arial" pitchFamily="34" charset="0"/>
              </a:rPr>
              <a:t>Serology to determine infection status</a:t>
            </a:r>
            <a:endParaRPr lang="en-US" sz="1400" b="1" dirty="0">
              <a:latin typeface="Arial" pitchFamily="34" charset="0"/>
              <a:cs typeface="Arial" pitchFamily="34" charset="0"/>
            </a:endParaRPr>
          </a:p>
        </p:txBody>
      </p:sp>
      <p:sp>
        <p:nvSpPr>
          <p:cNvPr id="40" name="Down Arrow 39"/>
          <p:cNvSpPr/>
          <p:nvPr/>
        </p:nvSpPr>
        <p:spPr>
          <a:xfrm>
            <a:off x="7772401" y="4311316"/>
            <a:ext cx="228600" cy="304800"/>
          </a:xfrm>
          <a:prstGeom prst="downArrow">
            <a:avLst/>
          </a:prstGeom>
          <a:solidFill>
            <a:srgbClr val="3366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28600" y="5867400"/>
            <a:ext cx="8763000" cy="369332"/>
          </a:xfrm>
          <a:prstGeom prst="rect">
            <a:avLst/>
          </a:prstGeom>
        </p:spPr>
        <p:txBody>
          <a:bodyPr wrap="square">
            <a:spAutoFit/>
          </a:bodyPr>
          <a:lstStyle/>
          <a:p>
            <a:r>
              <a:rPr lang="en-US" dirty="0"/>
              <a:t>Virus </a:t>
            </a:r>
            <a:r>
              <a:rPr lang="en-US" dirty="0" smtClean="0"/>
              <a:t>detected </a:t>
            </a:r>
            <a:r>
              <a:rPr lang="en-US" dirty="0"/>
              <a:t>by quantitative real-time RT-PCR </a:t>
            </a:r>
            <a:r>
              <a:rPr lang="en-US" dirty="0" smtClean="0"/>
              <a:t>assay and virus isolation</a:t>
            </a:r>
            <a:endParaRPr lang="en-US" dirty="0"/>
          </a:p>
        </p:txBody>
      </p:sp>
      <p:pic>
        <p:nvPicPr>
          <p:cNvPr id="49" name="Picture 28" descr="chicken1"/>
          <p:cNvPicPr>
            <a:picLocks noChangeAspect="1" noChangeArrowheads="1"/>
          </p:cNvPicPr>
          <p:nvPr/>
        </p:nvPicPr>
        <p:blipFill>
          <a:blip r:embed="rId2" cstate="print"/>
          <a:srcRect l="14172" r="9750"/>
          <a:stretch>
            <a:fillRect/>
          </a:stretch>
        </p:blipFill>
        <p:spPr bwMode="auto">
          <a:xfrm>
            <a:off x="1629153" y="3830574"/>
            <a:ext cx="428247" cy="499669"/>
          </a:xfrm>
          <a:prstGeom prst="rect">
            <a:avLst/>
          </a:prstGeom>
          <a:ln>
            <a:noFill/>
          </a:ln>
          <a:effectLst>
            <a:outerShdw blurRad="292100" dist="139700" dir="2700000" algn="tl" rotWithShape="0">
              <a:srgbClr val="333333">
                <a:alpha val="65000"/>
              </a:srgbClr>
            </a:outerShdw>
          </a:effectLst>
        </p:spPr>
      </p:pic>
      <p:pic>
        <p:nvPicPr>
          <p:cNvPr id="35" name="Picture 28" descr="chicken1"/>
          <p:cNvPicPr>
            <a:picLocks noChangeAspect="1" noChangeArrowheads="1"/>
          </p:cNvPicPr>
          <p:nvPr/>
        </p:nvPicPr>
        <p:blipFill>
          <a:blip r:embed="rId2" cstate="print"/>
          <a:srcRect l="14172" r="9750"/>
          <a:stretch>
            <a:fillRect/>
          </a:stretch>
        </p:blipFill>
        <p:spPr bwMode="auto">
          <a:xfrm>
            <a:off x="497120" y="3078777"/>
            <a:ext cx="382766" cy="446603"/>
          </a:xfrm>
          <a:prstGeom prst="rect">
            <a:avLst/>
          </a:prstGeom>
          <a:ln>
            <a:noFill/>
          </a:ln>
          <a:effectLst>
            <a:outerShdw blurRad="292100" dist="139700" dir="2700000" algn="tl" rotWithShape="0">
              <a:srgbClr val="333333">
                <a:alpha val="65000"/>
              </a:srgbClr>
            </a:outerShdw>
          </a:effectLst>
        </p:spPr>
      </p:pic>
      <p:pic>
        <p:nvPicPr>
          <p:cNvPr id="36" name="Picture 28" descr="chicken1"/>
          <p:cNvPicPr>
            <a:picLocks noChangeAspect="1" noChangeArrowheads="1"/>
          </p:cNvPicPr>
          <p:nvPr/>
        </p:nvPicPr>
        <p:blipFill>
          <a:blip r:embed="rId2" cstate="print"/>
          <a:srcRect l="14172" r="9750"/>
          <a:stretch>
            <a:fillRect/>
          </a:stretch>
        </p:blipFill>
        <p:spPr bwMode="auto">
          <a:xfrm>
            <a:off x="1664869" y="3203812"/>
            <a:ext cx="392531" cy="457997"/>
          </a:xfrm>
          <a:prstGeom prst="rect">
            <a:avLst/>
          </a:prstGeom>
          <a:ln>
            <a:noFill/>
          </a:ln>
          <a:effectLst>
            <a:outerShdw blurRad="292100" dist="139700" dir="2700000" algn="tl" rotWithShape="0">
              <a:srgbClr val="333333">
                <a:alpha val="65000"/>
              </a:srgbClr>
            </a:outerShdw>
          </a:effectLst>
        </p:spPr>
      </p:pic>
      <p:pic>
        <p:nvPicPr>
          <p:cNvPr id="37" name="Picture 28" descr="chicken1"/>
          <p:cNvPicPr>
            <a:picLocks noChangeAspect="1" noChangeArrowheads="1"/>
          </p:cNvPicPr>
          <p:nvPr/>
        </p:nvPicPr>
        <p:blipFill>
          <a:blip r:embed="rId2" cstate="print"/>
          <a:srcRect l="14172" r="9750"/>
          <a:stretch>
            <a:fillRect/>
          </a:stretch>
        </p:blipFill>
        <p:spPr bwMode="auto">
          <a:xfrm>
            <a:off x="1030521" y="3427511"/>
            <a:ext cx="424502" cy="495300"/>
          </a:xfrm>
          <a:prstGeom prst="rect">
            <a:avLst/>
          </a:prstGeom>
          <a:ln>
            <a:noFill/>
          </a:ln>
          <a:effectLst>
            <a:outerShdw blurRad="292100" dist="139700" dir="2700000" algn="tl" rotWithShape="0">
              <a:srgbClr val="333333">
                <a:alpha val="65000"/>
              </a:srgbClr>
            </a:outerShdw>
          </a:effectLst>
        </p:spPr>
      </p:pic>
      <p:pic>
        <p:nvPicPr>
          <p:cNvPr id="38" name="Picture 28" descr="chicken1"/>
          <p:cNvPicPr>
            <a:picLocks noChangeAspect="1" noChangeArrowheads="1"/>
          </p:cNvPicPr>
          <p:nvPr/>
        </p:nvPicPr>
        <p:blipFill>
          <a:blip r:embed="rId2" cstate="print"/>
          <a:srcRect l="14172" r="9750"/>
          <a:stretch>
            <a:fillRect/>
          </a:stretch>
        </p:blipFill>
        <p:spPr bwMode="auto">
          <a:xfrm>
            <a:off x="1039114" y="2787667"/>
            <a:ext cx="415909" cy="48527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200400" y="2020692"/>
            <a:ext cx="1881626" cy="523220"/>
          </a:xfrm>
          <a:prstGeom prst="rect">
            <a:avLst/>
          </a:prstGeom>
          <a:noFill/>
          <a:ln w="19050">
            <a:solidFill>
              <a:schemeClr val="accent1"/>
            </a:solidFill>
          </a:ln>
        </p:spPr>
        <p:txBody>
          <a:bodyPr wrap="square" rtlCol="0">
            <a:spAutoFit/>
          </a:bodyPr>
          <a:lstStyle/>
          <a:p>
            <a:r>
              <a:rPr lang="en-US" sz="1400" b="1" dirty="0" smtClean="0"/>
              <a:t>Add 3 contacts to each dose group </a:t>
            </a:r>
            <a:endParaRPr lang="en-US" sz="1400" b="1" dirty="0"/>
          </a:p>
        </p:txBody>
      </p:sp>
      <p:sp>
        <p:nvSpPr>
          <p:cNvPr id="41" name="Down Arrow 40"/>
          <p:cNvSpPr/>
          <p:nvPr/>
        </p:nvSpPr>
        <p:spPr>
          <a:xfrm>
            <a:off x="3124200" y="2577643"/>
            <a:ext cx="293688" cy="468868"/>
          </a:xfrm>
          <a:prstGeom prst="downArrow">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2" name="Picture 28" descr="chicken1"/>
          <p:cNvPicPr>
            <a:picLocks noChangeAspect="1" noChangeArrowheads="1"/>
          </p:cNvPicPr>
          <p:nvPr/>
        </p:nvPicPr>
        <p:blipFill>
          <a:blip r:embed="rId2" cstate="print"/>
          <a:srcRect l="14172" r="9750"/>
          <a:stretch>
            <a:fillRect/>
          </a:stretch>
        </p:blipFill>
        <p:spPr bwMode="auto">
          <a:xfrm>
            <a:off x="5029823" y="1464032"/>
            <a:ext cx="428247" cy="499669"/>
          </a:xfrm>
          <a:prstGeom prst="rect">
            <a:avLst/>
          </a:prstGeom>
          <a:ln>
            <a:noFill/>
          </a:ln>
          <a:effectLst>
            <a:outerShdw blurRad="292100" dist="139700" dir="2700000" algn="tl" rotWithShape="0">
              <a:srgbClr val="333333">
                <a:alpha val="65000"/>
              </a:srgbClr>
            </a:outerShdw>
          </a:effectLst>
        </p:spPr>
      </p:pic>
      <p:pic>
        <p:nvPicPr>
          <p:cNvPr id="43" name="Picture 28" descr="chicken1"/>
          <p:cNvPicPr>
            <a:picLocks noChangeAspect="1" noChangeArrowheads="1"/>
          </p:cNvPicPr>
          <p:nvPr/>
        </p:nvPicPr>
        <p:blipFill>
          <a:blip r:embed="rId2" cstate="print"/>
          <a:srcRect l="14172" r="9750"/>
          <a:stretch>
            <a:fillRect/>
          </a:stretch>
        </p:blipFill>
        <p:spPr bwMode="auto">
          <a:xfrm>
            <a:off x="5278551" y="2172759"/>
            <a:ext cx="428247" cy="499669"/>
          </a:xfrm>
          <a:prstGeom prst="rect">
            <a:avLst/>
          </a:prstGeom>
          <a:ln>
            <a:noFill/>
          </a:ln>
          <a:effectLst>
            <a:outerShdw blurRad="292100" dist="139700" dir="2700000" algn="tl" rotWithShape="0">
              <a:srgbClr val="333333">
                <a:alpha val="65000"/>
              </a:srgbClr>
            </a:outerShdw>
          </a:effectLst>
        </p:spPr>
      </p:pic>
      <p:pic>
        <p:nvPicPr>
          <p:cNvPr id="45" name="Picture 28" descr="chicken1"/>
          <p:cNvPicPr>
            <a:picLocks noChangeAspect="1" noChangeArrowheads="1"/>
          </p:cNvPicPr>
          <p:nvPr/>
        </p:nvPicPr>
        <p:blipFill>
          <a:blip r:embed="rId2" cstate="print"/>
          <a:srcRect l="14172" r="9750"/>
          <a:stretch>
            <a:fillRect/>
          </a:stretch>
        </p:blipFill>
        <p:spPr bwMode="auto">
          <a:xfrm>
            <a:off x="5644357" y="1557855"/>
            <a:ext cx="428247" cy="499669"/>
          </a:xfrm>
          <a:prstGeom prst="rect">
            <a:avLst/>
          </a:prstGeom>
          <a:ln>
            <a:noFill/>
          </a:ln>
          <a:effectLst>
            <a:outerShdw blurRad="292100" dist="139700" dir="2700000" algn="tl" rotWithShape="0">
              <a:srgbClr val="333333">
                <a:alpha val="65000"/>
              </a:srgbClr>
            </a:outerShdw>
          </a:effectLst>
        </p:spPr>
      </p:pic>
      <p:sp>
        <p:nvSpPr>
          <p:cNvPr id="46" name="Line 4"/>
          <p:cNvSpPr>
            <a:spLocks noChangeShapeType="1"/>
          </p:cNvSpPr>
          <p:nvPr/>
        </p:nvSpPr>
        <p:spPr bwMode="auto">
          <a:xfrm>
            <a:off x="0" y="6445250"/>
            <a:ext cx="9144000" cy="0"/>
          </a:xfrm>
          <a:prstGeom prst="line">
            <a:avLst/>
          </a:prstGeom>
          <a:noFill/>
          <a:ln w="57150">
            <a:solidFill>
              <a:schemeClr val="accent1"/>
            </a:solidFill>
            <a:round/>
            <a:headEnd/>
            <a:tailEnd/>
          </a:ln>
        </p:spPr>
        <p:txBody>
          <a:bodyPr/>
          <a:lstStyle/>
          <a:p>
            <a:endParaRPr lang="en-US"/>
          </a:p>
        </p:txBody>
      </p:sp>
      <p:pic>
        <p:nvPicPr>
          <p:cNvPr id="48" name="Picture 8" descr="C:\Users\mpantin-jackwood\Downloads\USDAARSIdentity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752" y="6320003"/>
            <a:ext cx="1527048" cy="47391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a:spLocks noChangeArrowheads="1"/>
          </p:cNvSpPr>
          <p:nvPr/>
        </p:nvSpPr>
        <p:spPr bwMode="auto">
          <a:xfrm>
            <a:off x="6581154" y="1590124"/>
            <a:ext cx="2210422" cy="738664"/>
          </a:xfrm>
          <a:prstGeom prst="rect">
            <a:avLst/>
          </a:prstGeom>
          <a:noFill/>
          <a:ln w="19050">
            <a:solidFill>
              <a:schemeClr val="accent1"/>
            </a:solidFill>
            <a:miter lim="800000"/>
            <a:headEnd/>
            <a:tailEnd/>
          </a:ln>
        </p:spPr>
        <p:txBody>
          <a:bodyPr wrap="square">
            <a:spAutoFit/>
          </a:bodyPr>
          <a:lstStyle/>
          <a:p>
            <a:pPr algn="ctr"/>
            <a:r>
              <a:rPr lang="en-US" sz="1400" b="1" dirty="0" smtClean="0">
                <a:latin typeface="Arial" charset="0"/>
                <a:cs typeface="Arial" charset="0"/>
              </a:rPr>
              <a:t>Daily: Record mortality, clinical signs, gross lesions</a:t>
            </a:r>
          </a:p>
        </p:txBody>
      </p:sp>
      <p:sp>
        <p:nvSpPr>
          <p:cNvPr id="28" name="TextBox 27"/>
          <p:cNvSpPr txBox="1">
            <a:spLocks noChangeArrowheads="1"/>
          </p:cNvSpPr>
          <p:nvPr/>
        </p:nvSpPr>
        <p:spPr bwMode="auto">
          <a:xfrm>
            <a:off x="1207466" y="4688005"/>
            <a:ext cx="2210422" cy="738664"/>
          </a:xfrm>
          <a:prstGeom prst="rect">
            <a:avLst/>
          </a:prstGeom>
          <a:noFill/>
          <a:ln w="19050">
            <a:solidFill>
              <a:schemeClr val="accent1"/>
            </a:solidFill>
            <a:miter lim="800000"/>
            <a:headEnd/>
            <a:tailEnd/>
          </a:ln>
        </p:spPr>
        <p:txBody>
          <a:bodyPr wrap="square">
            <a:spAutoFit/>
          </a:bodyPr>
          <a:lstStyle/>
          <a:p>
            <a:pPr algn="ctr"/>
            <a:r>
              <a:rPr lang="en-US" sz="1400" b="1" dirty="0" smtClean="0">
                <a:latin typeface="Arial" charset="0"/>
                <a:cs typeface="Arial" charset="0"/>
              </a:rPr>
              <a:t>Exposure by simulated respiratory (natural) route of infection.</a:t>
            </a:r>
          </a:p>
        </p:txBody>
      </p:sp>
    </p:spTree>
    <p:extLst>
      <p:ext uri="{BB962C8B-B14F-4D97-AF65-F5344CB8AC3E}">
        <p14:creationId xmlns:p14="http://schemas.microsoft.com/office/powerpoint/2010/main" val="48661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2400" y="76200"/>
            <a:ext cx="8839200" cy="990600"/>
          </a:xfrm>
        </p:spPr>
        <p:txBody>
          <a:bodyPr>
            <a:noAutofit/>
          </a:bodyPr>
          <a:lstStyle/>
          <a:p>
            <a:pPr algn="ctr"/>
            <a:r>
              <a:rPr lang="en-US" sz="3200" b="1" dirty="0" smtClean="0">
                <a:solidFill>
                  <a:schemeClr val="accent1">
                    <a:lumMod val="75000"/>
                  </a:schemeClr>
                </a:solidFill>
                <a:latin typeface="Times New Roman" panose="02020603050405020304" pitchFamily="18" charset="0"/>
                <a:cs typeface="Times New Roman" panose="02020603050405020304" pitchFamily="18" charset="0"/>
              </a:rPr>
              <a:t>Chickens: Infectious </a:t>
            </a:r>
            <a:r>
              <a:rPr lang="en-US" sz="3200" b="1" dirty="0">
                <a:solidFill>
                  <a:schemeClr val="accent1">
                    <a:lumMod val="75000"/>
                  </a:schemeClr>
                </a:solidFill>
                <a:latin typeface="Times New Roman" panose="02020603050405020304" pitchFamily="18" charset="0"/>
                <a:cs typeface="Times New Roman" panose="02020603050405020304" pitchFamily="18" charset="0"/>
              </a:rPr>
              <a:t>dose and </a:t>
            </a:r>
            <a:r>
              <a:rPr lang="en-US" sz="3200" b="1" dirty="0" smtClean="0">
                <a:solidFill>
                  <a:schemeClr val="accent1">
                    <a:lumMod val="75000"/>
                  </a:schemeClr>
                </a:solidFill>
                <a:latin typeface="Times New Roman" panose="02020603050405020304" pitchFamily="18" charset="0"/>
                <a:cs typeface="Times New Roman" panose="02020603050405020304" pitchFamily="18" charset="0"/>
              </a:rPr>
              <a:t>transmission </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356038986"/>
              </p:ext>
            </p:extLst>
          </p:nvPr>
        </p:nvGraphicFramePr>
        <p:xfrm>
          <a:off x="685800" y="1219200"/>
          <a:ext cx="7543800" cy="4953000"/>
        </p:xfrm>
        <a:graphic>
          <a:graphicData uri="http://schemas.openxmlformats.org/drawingml/2006/table">
            <a:tbl>
              <a:tblPr firstRow="1">
                <a:tableStyleId>{5C22544A-7EE6-4342-B048-85BDC9FD1C3A}</a:tableStyleId>
              </a:tblPr>
              <a:tblGrid>
                <a:gridCol w="2749178"/>
                <a:gridCol w="836705"/>
                <a:gridCol w="1338729"/>
                <a:gridCol w="1309594"/>
                <a:gridCol w="1309594"/>
              </a:tblGrid>
              <a:tr h="838200">
                <a:tc>
                  <a:txBody>
                    <a:bodyPr/>
                    <a:lstStyle/>
                    <a:p>
                      <a:pPr algn="ctr"/>
                      <a:endParaRPr lang="en-US" sz="1600" dirty="0">
                        <a:latin typeface="Times New Roman" panose="02020603050405020304" pitchFamily="18" charset="0"/>
                        <a:cs typeface="Times New Roman" panose="02020603050405020304" pitchFamily="18" charset="0"/>
                      </a:endParaRPr>
                    </a:p>
                  </a:txBody>
                  <a:tcPr anchor="b"/>
                </a:tc>
                <a:tc>
                  <a:txBody>
                    <a:bodyPr/>
                    <a:lstStyle/>
                    <a:p>
                      <a:pPr algn="ctr"/>
                      <a:r>
                        <a:rPr lang="en-US" sz="1600" dirty="0" smtClean="0">
                          <a:latin typeface="Times New Roman" panose="02020603050405020304" pitchFamily="18" charset="0"/>
                          <a:cs typeface="Times New Roman" panose="02020603050405020304" pitchFamily="18" charset="0"/>
                        </a:rPr>
                        <a:t>Log 10 Dose</a:t>
                      </a:r>
                      <a:endParaRPr lang="en-US" sz="1600" dirty="0">
                        <a:latin typeface="Times New Roman" panose="02020603050405020304" pitchFamily="18" charset="0"/>
                        <a:cs typeface="Times New Roman" panose="02020603050405020304" pitchFamily="18" charset="0"/>
                      </a:endParaRPr>
                    </a:p>
                  </a:txBody>
                  <a:tcPr anchor="b"/>
                </a:tc>
                <a:tc>
                  <a:txBody>
                    <a:bodyPr/>
                    <a:lstStyle/>
                    <a:p>
                      <a:pPr algn="ctr"/>
                      <a:r>
                        <a:rPr lang="en-US" sz="1600" dirty="0" smtClean="0">
                          <a:latin typeface="Times New Roman" panose="02020603050405020304" pitchFamily="18" charset="0"/>
                          <a:cs typeface="Times New Roman" panose="02020603050405020304" pitchFamily="18" charset="0"/>
                        </a:rPr>
                        <a:t>Inoculated dead/total</a:t>
                      </a:r>
                    </a:p>
                    <a:p>
                      <a:pPr algn="ctr"/>
                      <a:r>
                        <a:rPr lang="en-US" sz="1600" dirty="0" smtClean="0">
                          <a:latin typeface="Times New Roman" panose="02020603050405020304" pitchFamily="18" charset="0"/>
                          <a:cs typeface="Times New Roman" panose="02020603050405020304" pitchFamily="18" charset="0"/>
                        </a:rPr>
                        <a:t>(MDT)</a:t>
                      </a:r>
                      <a:endParaRPr lang="en-US" sz="1600" dirty="0">
                        <a:latin typeface="Times New Roman" panose="02020603050405020304" pitchFamily="18" charset="0"/>
                        <a:cs typeface="Times New Roman" panose="02020603050405020304" pitchFamily="18" charset="0"/>
                      </a:endParaRPr>
                    </a:p>
                  </a:txBody>
                  <a:tcPr anchor="b"/>
                </a:tc>
                <a:tc>
                  <a:txBody>
                    <a:bodyPr/>
                    <a:lstStyle/>
                    <a:p>
                      <a:pPr algn="ctr"/>
                      <a:r>
                        <a:rPr lang="en-US" sz="1600" dirty="0" smtClean="0">
                          <a:latin typeface="Times New Roman" panose="02020603050405020304" pitchFamily="18" charset="0"/>
                          <a:cs typeface="Times New Roman" panose="02020603050405020304" pitchFamily="18" charset="0"/>
                        </a:rPr>
                        <a:t>Contact dead/total</a:t>
                      </a:r>
                    </a:p>
                    <a:p>
                      <a:pPr algn="ctr"/>
                      <a:r>
                        <a:rPr lang="en-US" sz="1600" dirty="0" smtClean="0">
                          <a:latin typeface="Times New Roman" panose="02020603050405020304" pitchFamily="18" charset="0"/>
                          <a:cs typeface="Times New Roman" panose="02020603050405020304" pitchFamily="18" charset="0"/>
                        </a:rPr>
                        <a:t>(MDT)</a:t>
                      </a:r>
                      <a:endParaRPr lang="en-US" sz="1600" dirty="0">
                        <a:latin typeface="Times New Roman" panose="02020603050405020304" pitchFamily="18" charset="0"/>
                        <a:cs typeface="Times New Roman" panose="02020603050405020304" pitchFamily="18" charset="0"/>
                      </a:endParaRPr>
                    </a:p>
                  </a:txBody>
                  <a:tcPr anchor="b"/>
                </a:tc>
                <a:tc>
                  <a:txBody>
                    <a:bodyPr/>
                    <a:lstStyle/>
                    <a:p>
                      <a:pPr algn="ctr"/>
                      <a:r>
                        <a:rPr lang="en-US" sz="1600" dirty="0" smtClean="0">
                          <a:latin typeface="Times New Roman" panose="02020603050405020304" pitchFamily="18" charset="0"/>
                          <a:cs typeface="Times New Roman" panose="02020603050405020304" pitchFamily="18" charset="0"/>
                        </a:rPr>
                        <a:t>CLD50</a:t>
                      </a:r>
                    </a:p>
                    <a:p>
                      <a:pPr algn="ctr"/>
                      <a:r>
                        <a:rPr lang="en-US" sz="1600" dirty="0" smtClean="0">
                          <a:latin typeface="Times New Roman" panose="02020603050405020304" pitchFamily="18" charset="0"/>
                          <a:cs typeface="Times New Roman" panose="02020603050405020304" pitchFamily="18" charset="0"/>
                        </a:rPr>
                        <a:t>Log 10</a:t>
                      </a:r>
                      <a:endParaRPr lang="en-US" sz="1600" dirty="0">
                        <a:latin typeface="Times New Roman" panose="02020603050405020304" pitchFamily="18" charset="0"/>
                        <a:cs typeface="Times New Roman" panose="02020603050405020304" pitchFamily="18" charset="0"/>
                      </a:endParaRPr>
                    </a:p>
                  </a:txBody>
                  <a:tcPr anchor="b"/>
                </a:tc>
              </a:tr>
              <a:tr h="330200">
                <a:tc rowSpan="3">
                  <a:txBody>
                    <a:bodyPr/>
                    <a:lstStyle/>
                    <a:p>
                      <a:pPr algn="ctr"/>
                      <a:r>
                        <a:rPr lang="en-US" sz="1600" b="0" dirty="0" smtClean="0">
                          <a:solidFill>
                            <a:schemeClr val="tx1"/>
                          </a:solidFill>
                          <a:latin typeface="Times New Roman"/>
                          <a:cs typeface="Times New Roman"/>
                        </a:rPr>
                        <a:t>A/Gyrfalcon/Washington/41088/2014 H5N8</a:t>
                      </a:r>
                    </a:p>
                    <a:p>
                      <a:pPr algn="ctr"/>
                      <a:r>
                        <a:rPr lang="en-US" sz="1600" b="0" dirty="0" smtClean="0">
                          <a:solidFill>
                            <a:schemeClr val="tx1"/>
                          </a:solidFill>
                          <a:latin typeface="Times New Roman"/>
                          <a:cs typeface="Times New Roman"/>
                        </a:rPr>
                        <a:t>Dec 2014</a:t>
                      </a:r>
                      <a:endParaRPr lang="en-US" sz="1600" b="0" dirty="0">
                        <a:solidFill>
                          <a:schemeClr val="tx1"/>
                        </a:solidFill>
                        <a:latin typeface="Times New Roman"/>
                        <a:cs typeface="Times New Roman"/>
                      </a:endParaRPr>
                    </a:p>
                  </a:txBody>
                  <a:tcPr/>
                </a:tc>
                <a:tc>
                  <a:txBody>
                    <a:bodyPr/>
                    <a:lstStyle/>
                    <a:p>
                      <a:pPr algn="ctr"/>
                      <a:r>
                        <a:rPr lang="en-US" sz="1600" dirty="0" smtClean="0">
                          <a:solidFill>
                            <a:srgbClr val="234271"/>
                          </a:solidFill>
                          <a:latin typeface="Times New Roman" panose="02020603050405020304" pitchFamily="18" charset="0"/>
                          <a:cs typeface="Times New Roman" panose="02020603050405020304" pitchFamily="18" charset="0"/>
                        </a:rPr>
                        <a:t>2</a:t>
                      </a:r>
                      <a:endParaRPr lang="en-US" sz="1600" dirty="0">
                        <a:solidFill>
                          <a:srgbClr val="234271"/>
                        </a:solidFill>
                        <a:latin typeface="Times New Roman" panose="02020603050405020304" pitchFamily="18" charset="0"/>
                        <a:cs typeface="Times New Roman" panose="02020603050405020304" pitchFamily="18" charset="0"/>
                      </a:endParaRPr>
                    </a:p>
                  </a:txBody>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30200">
                <a:tc vMerge="1">
                  <a:txBody>
                    <a:bodyPr/>
                    <a:lstStyle/>
                    <a:p>
                      <a:pPr algn="ctr"/>
                      <a:endParaRPr lang="en-US" dirty="0">
                        <a:solidFill>
                          <a:srgbClr val="FF0000"/>
                        </a:solidFill>
                      </a:endParaRPr>
                    </a:p>
                  </a:txBody>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4</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fontAlgn="b"/>
                      <a:r>
                        <a:rPr lang="en-US" sz="1600" u="none" strike="noStrike" dirty="0" smtClean="0">
                          <a:solidFill>
                            <a:srgbClr val="FF0000"/>
                          </a:solidFill>
                          <a:effectLst/>
                          <a:latin typeface="Times New Roman" panose="02020603050405020304" pitchFamily="18" charset="0"/>
                          <a:cs typeface="Times New Roman" panose="02020603050405020304" pitchFamily="18" charset="0"/>
                        </a:rPr>
                        <a:t>2/5 (4d)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4.3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30200">
                <a:tc vMerge="1">
                  <a:txBody>
                    <a:bodyPr/>
                    <a:lstStyle/>
                    <a:p>
                      <a:pPr algn="ctr"/>
                      <a:endParaRPr lang="en-US" dirty="0">
                        <a:solidFill>
                          <a:srgbClr val="FF0000"/>
                        </a:solidFill>
                      </a:endParaRPr>
                    </a:p>
                  </a:txBody>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6</a:t>
                      </a:r>
                      <a:endParaRPr lang="en-US" sz="16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fontAlgn="b"/>
                      <a:r>
                        <a:rPr lang="en-US" sz="1600" u="none" strike="noStrike" dirty="0" smtClean="0">
                          <a:solidFill>
                            <a:srgbClr val="FF0000"/>
                          </a:solidFill>
                          <a:effectLst/>
                          <a:latin typeface="Times New Roman" panose="02020603050405020304" pitchFamily="18" charset="0"/>
                          <a:cs typeface="Times New Roman" panose="02020603050405020304" pitchFamily="18" charset="0"/>
                        </a:rPr>
                        <a:t>5/5</a:t>
                      </a:r>
                      <a:r>
                        <a:rPr lang="en-US" sz="1600" u="none" strike="noStrike" baseline="0" dirty="0" smtClean="0">
                          <a:solidFill>
                            <a:srgbClr val="FF0000"/>
                          </a:solidFill>
                          <a:effectLst/>
                          <a:latin typeface="Times New Roman" panose="02020603050405020304" pitchFamily="18" charset="0"/>
                          <a:cs typeface="Times New Roman" panose="02020603050405020304" pitchFamily="18" charset="0"/>
                        </a:rPr>
                        <a:t> </a:t>
                      </a:r>
                      <a:r>
                        <a:rPr lang="en-US" sz="1600" u="none" strike="noStrike" dirty="0" smtClean="0">
                          <a:solidFill>
                            <a:srgbClr val="FF0000"/>
                          </a:solidFill>
                          <a:effectLst/>
                          <a:latin typeface="Times New Roman" panose="02020603050405020304" pitchFamily="18" charset="0"/>
                          <a:cs typeface="Times New Roman" panose="02020603050405020304" pitchFamily="18" charset="0"/>
                        </a:rPr>
                        <a:t>(4.1d)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smtClean="0">
                          <a:effectLst/>
                          <a:latin typeface="Times New Roman"/>
                          <a:cs typeface="Times New Roman"/>
                        </a:rPr>
                        <a:t>0/</a:t>
                      </a:r>
                      <a:r>
                        <a:rPr lang="en-US" sz="1600" u="none" strike="noStrike" dirty="0">
                          <a:effectLst/>
                          <a:latin typeface="Times New Roman"/>
                          <a:cs typeface="Times New Roman"/>
                        </a:rPr>
                        <a:t>3</a:t>
                      </a:r>
                      <a:endParaRPr lang="en-US" sz="1600" b="0" i="0" u="none" strike="noStrike" dirty="0">
                        <a:solidFill>
                          <a:srgbClr val="000000"/>
                        </a:solidFill>
                        <a:effectLst/>
                        <a:latin typeface="Times New Roman"/>
                        <a:cs typeface="Times New Roman"/>
                      </a:endParaRPr>
                    </a:p>
                  </a:txBody>
                  <a:tcPr marL="9525" marR="9525" marT="9525" marB="0" anchor="b"/>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r>
              <a:tr h="330200">
                <a:tc rowSpan="3">
                  <a:txBody>
                    <a:bodyPr/>
                    <a:lstStyle/>
                    <a:p>
                      <a:pPr algn="ctr"/>
                      <a:r>
                        <a:rPr lang="en-US" sz="1600" b="0" dirty="0" smtClean="0">
                          <a:solidFill>
                            <a:schemeClr val="tx1"/>
                          </a:solidFill>
                          <a:latin typeface="Times New Roman"/>
                          <a:cs typeface="Times New Roman"/>
                        </a:rPr>
                        <a:t>A/Northern Pintail/Washington/40964/2014 H5N2</a:t>
                      </a:r>
                    </a:p>
                    <a:p>
                      <a:pPr algn="ctr"/>
                      <a:r>
                        <a:rPr lang="en-US" sz="1600" b="0" dirty="0" smtClean="0">
                          <a:solidFill>
                            <a:schemeClr val="tx1"/>
                          </a:solidFill>
                          <a:latin typeface="Times New Roman"/>
                          <a:cs typeface="Times New Roman"/>
                        </a:rPr>
                        <a:t>Dec 2014</a:t>
                      </a:r>
                      <a:endParaRPr lang="en-US" sz="1600" b="0" dirty="0">
                        <a:solidFill>
                          <a:schemeClr val="tx1"/>
                        </a:solidFill>
                        <a:latin typeface="Times New Roman"/>
                        <a:cs typeface="Times New Roman"/>
                      </a:endParaRPr>
                    </a:p>
                  </a:txBody>
                  <a:tcPr>
                    <a:solidFill>
                      <a:srgbClr val="CFDCF0"/>
                    </a:solidFill>
                  </a:tcPr>
                </a:tc>
                <a:tc>
                  <a:txBody>
                    <a:bodyPr/>
                    <a:lstStyle/>
                    <a:p>
                      <a:pPr algn="ctr"/>
                      <a:r>
                        <a:rPr lang="en-US" sz="1600" dirty="0" smtClean="0">
                          <a:solidFill>
                            <a:srgbClr val="234271"/>
                          </a:solidFill>
                          <a:latin typeface="Times New Roman" panose="02020603050405020304" pitchFamily="18" charset="0"/>
                          <a:cs typeface="Times New Roman" panose="02020603050405020304" pitchFamily="18" charset="0"/>
                        </a:rPr>
                        <a:t>2</a:t>
                      </a:r>
                      <a:endParaRPr lang="en-US" sz="1600" dirty="0">
                        <a:solidFill>
                          <a:srgbClr val="234271"/>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u="none" strike="noStrike" dirty="0" smtClean="0">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fontAlgn="b"/>
                      <a:r>
                        <a:rPr lang="en-US" sz="1600" u="none" strike="noStrike" dirty="0">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solidFill>
                      <a:srgbClr val="CFDCF0"/>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r h="330200">
                <a:tc vMerge="1">
                  <a:txBody>
                    <a:bodyPr/>
                    <a:lstStyle/>
                    <a:p>
                      <a:pPr algn="ctr"/>
                      <a:endParaRPr lang="en-US" dirty="0">
                        <a:solidFill>
                          <a:srgbClr val="FF0000"/>
                        </a:solidFill>
                      </a:endParaRPr>
                    </a:p>
                  </a:txBody>
                  <a:tcPr/>
                </a:tc>
                <a:tc>
                  <a:txBody>
                    <a:bodyPr/>
                    <a:lstStyle/>
                    <a:p>
                      <a:pPr algn="ctr"/>
                      <a:r>
                        <a:rPr lang="en-US" sz="1600" dirty="0" smtClean="0">
                          <a:solidFill>
                            <a:srgbClr val="234271"/>
                          </a:solidFill>
                          <a:latin typeface="Times New Roman" panose="02020603050405020304" pitchFamily="18" charset="0"/>
                          <a:cs typeface="Times New Roman" panose="02020603050405020304" pitchFamily="18" charset="0"/>
                        </a:rPr>
                        <a:t>4</a:t>
                      </a:r>
                      <a:endParaRPr lang="en-US" sz="1600" dirty="0">
                        <a:solidFill>
                          <a:srgbClr val="234271"/>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u="none" strike="noStrike" dirty="0" smtClean="0">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fontAlgn="b"/>
                      <a:r>
                        <a:rPr lang="en-US" sz="1600" u="none" strike="noStrike" dirty="0">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solidFill>
                      <a:srgbClr val="CFDCF0"/>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r h="330200">
                <a:tc vMerge="1">
                  <a:txBody>
                    <a:bodyPr/>
                    <a:lstStyle/>
                    <a:p>
                      <a:pPr algn="ctr"/>
                      <a:endParaRPr lang="en-US" dirty="0">
                        <a:solidFill>
                          <a:srgbClr val="FF0000"/>
                        </a:solidFill>
                      </a:endParaRPr>
                    </a:p>
                  </a:txBody>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6</a:t>
                      </a:r>
                      <a:endParaRPr lang="en-US" sz="1600" dirty="0">
                        <a:solidFill>
                          <a:srgbClr val="FF0000"/>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u="none" strike="noStrike" dirty="0" smtClean="0">
                          <a:solidFill>
                            <a:srgbClr val="FF0000"/>
                          </a:solidFill>
                          <a:effectLst/>
                          <a:latin typeface="Times New Roman" panose="02020603050405020304" pitchFamily="18" charset="0"/>
                          <a:cs typeface="Times New Roman" panose="02020603050405020304" pitchFamily="18" charset="0"/>
                        </a:rPr>
                        <a:t>3/5 (3d)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fontAlgn="b"/>
                      <a:r>
                        <a:rPr lang="en-US" sz="1600" u="none" strike="noStrike" dirty="0">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solidFill>
                      <a:srgbClr val="CFDCF0"/>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r h="330200">
                <a:tc rowSpan="3">
                  <a:txBody>
                    <a:bodyPr/>
                    <a:lstStyle/>
                    <a:p>
                      <a:r>
                        <a:rPr lang="en-US" sz="1600" b="0" i="0" u="none" strike="noStrike" kern="1200" baseline="0" dirty="0" smtClean="0">
                          <a:solidFill>
                            <a:schemeClr val="dk1"/>
                          </a:solidFill>
                          <a:latin typeface="Times New Roman"/>
                          <a:ea typeface="+mn-ea"/>
                          <a:cs typeface="Times New Roman"/>
                        </a:rPr>
                        <a:t>A/</a:t>
                      </a:r>
                      <a:r>
                        <a:rPr lang="en-US" sz="1600" b="0" i="0" u="none" strike="noStrike" kern="1200" baseline="0" dirty="0" err="1" smtClean="0">
                          <a:solidFill>
                            <a:schemeClr val="dk1"/>
                          </a:solidFill>
                          <a:latin typeface="Times New Roman"/>
                          <a:ea typeface="+mn-ea"/>
                          <a:cs typeface="Times New Roman"/>
                        </a:rPr>
                        <a:t>Tk</a:t>
                      </a:r>
                      <a:r>
                        <a:rPr lang="en-US" sz="1600" b="0" i="0" u="none" strike="noStrike" kern="1200" baseline="0" dirty="0" smtClean="0">
                          <a:solidFill>
                            <a:schemeClr val="dk1"/>
                          </a:solidFill>
                          <a:latin typeface="Times New Roman"/>
                          <a:ea typeface="+mn-ea"/>
                          <a:cs typeface="Times New Roman"/>
                        </a:rPr>
                        <a:t>/AR/7791/2015 H5N2</a:t>
                      </a:r>
                    </a:p>
                    <a:p>
                      <a:r>
                        <a:rPr lang="en-US" sz="1600" b="0" i="0" u="none" strike="noStrike" kern="1200" baseline="0" dirty="0" smtClean="0">
                          <a:solidFill>
                            <a:schemeClr val="dk1"/>
                          </a:solidFill>
                          <a:latin typeface="Times New Roman"/>
                          <a:ea typeface="+mn-ea"/>
                          <a:cs typeface="Times New Roman"/>
                        </a:rPr>
                        <a:t>              March 2015</a:t>
                      </a:r>
                    </a:p>
                    <a:p>
                      <a:r>
                        <a:rPr lang="en-US" sz="1600" b="0" i="0" u="none" strike="noStrike" kern="1200" baseline="0" dirty="0" smtClean="0">
                          <a:solidFill>
                            <a:schemeClr val="dk1"/>
                          </a:solidFill>
                          <a:latin typeface="Times New Roman"/>
                          <a:ea typeface="+mn-ea"/>
                          <a:cs typeface="Times New Roman"/>
                        </a:rPr>
                        <a:t>	</a:t>
                      </a:r>
                    </a:p>
                  </a:txBody>
                  <a:tcPr>
                    <a:solidFill>
                      <a:schemeClr val="accent2">
                        <a:lumMod val="20000"/>
                        <a:lumOff val="80000"/>
                        <a:alpha val="33000"/>
                      </a:schemeClr>
                    </a:solidFill>
                  </a:tcPr>
                </a:tc>
                <a:tc>
                  <a:txBody>
                    <a:bodyPr/>
                    <a:lstStyle/>
                    <a:p>
                      <a:pPr algn="ctr"/>
                      <a:r>
                        <a:rPr lang="en-US" sz="1600" dirty="0" smtClean="0">
                          <a:solidFill>
                            <a:srgbClr val="000000"/>
                          </a:solidFill>
                          <a:latin typeface="Times New Roman" panose="02020603050405020304" pitchFamily="18" charset="0"/>
                          <a:cs typeface="Times New Roman" panose="02020603050405020304" pitchFamily="18" charset="0"/>
                        </a:rPr>
                        <a:t>2</a:t>
                      </a:r>
                      <a:endParaRPr lang="en-US" sz="1600" dirty="0">
                        <a:solidFill>
                          <a:srgbClr val="000000"/>
                        </a:solidFill>
                        <a:latin typeface="Times New Roman" panose="02020603050405020304" pitchFamily="18" charset="0"/>
                        <a:cs typeface="Times New Roman" panose="02020603050405020304" pitchFamily="18" charset="0"/>
                      </a:endParaRPr>
                    </a:p>
                  </a:txBody>
                  <a:tcPr>
                    <a:solidFill>
                      <a:schemeClr val="accent2">
                        <a:lumMod val="20000"/>
                        <a:lumOff val="80000"/>
                        <a:alpha val="33000"/>
                      </a:schemeClr>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20000"/>
                        <a:lumOff val="80000"/>
                        <a:alpha val="33000"/>
                      </a:schemeClr>
                    </a:solidFill>
                  </a:tcPr>
                </a:tc>
                <a:tc>
                  <a:txBody>
                    <a:bodyPr/>
                    <a:lstStyle/>
                    <a:p>
                      <a:pPr algn="ctr" fontAlgn="b"/>
                      <a:r>
                        <a:rPr lang="en-US" sz="1600" b="0" i="0" u="none" strike="noStrike" dirty="0" smtClean="0">
                          <a:solidFill>
                            <a:srgbClr val="000000"/>
                          </a:solidFill>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solidFill>
                      <a:schemeClr val="accent2">
                        <a:lumMod val="20000"/>
                        <a:lumOff val="80000"/>
                        <a:alpha val="33000"/>
                      </a:schemeClr>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20000"/>
                        <a:lumOff val="80000"/>
                        <a:alpha val="33000"/>
                      </a:schemeClr>
                    </a:solidFill>
                  </a:tcPr>
                </a:tc>
              </a:tr>
              <a:tr h="330200">
                <a:tc vMerge="1">
                  <a:txBody>
                    <a:bodyPr/>
                    <a:lstStyle/>
                    <a:p>
                      <a:pPr algn="ctr"/>
                      <a:endParaRPr lang="en-US" sz="1600" b="0" dirty="0">
                        <a:solidFill>
                          <a:srgbClr val="234271"/>
                        </a:solidFill>
                        <a:latin typeface="Times New Roman"/>
                        <a:cs typeface="Times New Roman"/>
                      </a:endParaRPr>
                    </a:p>
                  </a:txBody>
                  <a:tcPr>
                    <a:solidFill>
                      <a:schemeClr val="accent2">
                        <a:lumMod val="20000"/>
                        <a:lumOff val="80000"/>
                        <a:alpha val="33000"/>
                      </a:schemeClr>
                    </a:solidFill>
                  </a:tcPr>
                </a:tc>
                <a:tc>
                  <a:txBody>
                    <a:bodyPr/>
                    <a:lstStyle/>
                    <a:p>
                      <a:pPr algn="ctr"/>
                      <a:r>
                        <a:rPr lang="en-US" sz="1600" dirty="0" smtClean="0">
                          <a:solidFill>
                            <a:srgbClr val="000000"/>
                          </a:solidFill>
                          <a:latin typeface="Times New Roman" panose="02020603050405020304" pitchFamily="18" charset="0"/>
                          <a:cs typeface="Times New Roman" panose="02020603050405020304" pitchFamily="18" charset="0"/>
                        </a:rPr>
                        <a:t>4</a:t>
                      </a:r>
                      <a:endParaRPr lang="en-US" sz="1600" dirty="0">
                        <a:solidFill>
                          <a:srgbClr val="000000"/>
                        </a:solidFill>
                        <a:latin typeface="Times New Roman" panose="02020603050405020304" pitchFamily="18" charset="0"/>
                        <a:cs typeface="Times New Roman" panose="02020603050405020304" pitchFamily="18" charset="0"/>
                      </a:endParaRPr>
                    </a:p>
                  </a:txBody>
                  <a:tcPr>
                    <a:solidFill>
                      <a:schemeClr val="accent2">
                        <a:lumMod val="20000"/>
                        <a:lumOff val="80000"/>
                        <a:alpha val="33000"/>
                      </a:schemeClr>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20000"/>
                        <a:lumOff val="80000"/>
                        <a:alpha val="33000"/>
                      </a:schemeClr>
                    </a:solidFill>
                  </a:tcPr>
                </a:tc>
                <a:tc>
                  <a:txBody>
                    <a:bodyPr/>
                    <a:lstStyle/>
                    <a:p>
                      <a:pPr algn="ctr" fontAlgn="b"/>
                      <a:r>
                        <a:rPr lang="en-US" sz="1600" b="0" i="0" u="none" strike="noStrike" dirty="0" smtClean="0">
                          <a:solidFill>
                            <a:srgbClr val="000000"/>
                          </a:solidFill>
                          <a:effectLst/>
                          <a:latin typeface="Times New Roman"/>
                          <a:cs typeface="Times New Roman"/>
                        </a:rPr>
                        <a:t>0/3</a:t>
                      </a:r>
                      <a:endParaRPr lang="en-US" sz="1600" b="0" i="0" u="none" strike="noStrike" dirty="0">
                        <a:solidFill>
                          <a:srgbClr val="000000"/>
                        </a:solidFill>
                        <a:effectLst/>
                        <a:latin typeface="Times New Roman"/>
                        <a:cs typeface="Times New Roman"/>
                      </a:endParaRPr>
                    </a:p>
                  </a:txBody>
                  <a:tcPr marL="9525" marR="9525" marT="9525" marB="0" anchor="b">
                    <a:solidFill>
                      <a:schemeClr val="accent2">
                        <a:lumMod val="20000"/>
                        <a:lumOff val="80000"/>
                        <a:alpha val="33000"/>
                      </a:schemeClr>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5.1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2">
                        <a:lumMod val="20000"/>
                        <a:lumOff val="80000"/>
                        <a:alpha val="33000"/>
                      </a:schemeClr>
                    </a:solidFill>
                  </a:tcPr>
                </a:tc>
              </a:tr>
              <a:tr h="330200">
                <a:tc vMerge="1">
                  <a:txBody>
                    <a:bodyPr/>
                    <a:lstStyle/>
                    <a:p>
                      <a:pPr algn="ctr"/>
                      <a:endParaRPr lang="en-US" sz="1600" b="0" dirty="0">
                        <a:solidFill>
                          <a:srgbClr val="234271"/>
                        </a:solidFill>
                        <a:latin typeface="Times New Roman"/>
                        <a:cs typeface="Times New Roman"/>
                      </a:endParaRPr>
                    </a:p>
                  </a:txBody>
                  <a:tcPr>
                    <a:solidFill>
                      <a:srgbClr val="CFDCF0"/>
                    </a:solidFill>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6</a:t>
                      </a:r>
                      <a:endParaRPr lang="en-US" sz="1600" dirty="0">
                        <a:solidFill>
                          <a:srgbClr val="FF0000"/>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fontAlgn="b"/>
                      <a:r>
                        <a:rPr lang="en-US" sz="1600" b="0" i="0" u="none" strike="noStrike" dirty="0" smtClean="0">
                          <a:solidFill>
                            <a:srgbClr val="FF0000"/>
                          </a:solidFill>
                          <a:effectLst/>
                          <a:latin typeface="Times New Roman" panose="02020603050405020304" pitchFamily="18" charset="0"/>
                          <a:cs typeface="Times New Roman" panose="02020603050405020304" pitchFamily="18" charset="0"/>
                        </a:rPr>
                        <a:t>8/9 (2.3d)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lumMod val="95000"/>
                      </a:schemeClr>
                    </a:solidFill>
                  </a:tcPr>
                </a:tc>
                <a:tc>
                  <a:txBody>
                    <a:bodyPr/>
                    <a:lstStyle/>
                    <a:p>
                      <a:pPr algn="ctr" fontAlgn="b"/>
                      <a:r>
                        <a:rPr lang="en-US" sz="1600" b="0" i="0" u="none" strike="noStrike" dirty="0" smtClean="0">
                          <a:solidFill>
                            <a:srgbClr val="000000"/>
                          </a:solidFill>
                          <a:effectLst/>
                          <a:latin typeface="Times New Roman"/>
                          <a:cs typeface="Times New Roman"/>
                        </a:rPr>
                        <a:t>0/2</a:t>
                      </a:r>
                      <a:endParaRPr lang="en-US" sz="1600" b="0" i="0" u="none" strike="noStrike" dirty="0">
                        <a:solidFill>
                          <a:srgbClr val="000000"/>
                        </a:solidFill>
                        <a:effectLst/>
                        <a:latin typeface="Times New Roman"/>
                        <a:cs typeface="Times New Roman"/>
                      </a:endParaRPr>
                    </a:p>
                  </a:txBody>
                  <a:tcPr marL="9525" marR="9525" marT="9525" marB="0" anchor="b">
                    <a:solidFill>
                      <a:schemeClr val="bg1">
                        <a:lumMod val="95000"/>
                      </a:schemeClr>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lumMod val="95000"/>
                      </a:schemeClr>
                    </a:solidFill>
                  </a:tcPr>
                </a:tc>
              </a:tr>
              <a:tr h="330200">
                <a:tc rowSpan="3">
                  <a:txBody>
                    <a:bodyPr/>
                    <a:lstStyle/>
                    <a:p>
                      <a:pPr algn="ctr"/>
                      <a:endParaRPr lang="en-US" sz="1600" b="0" i="0" u="none" strike="noStrike" kern="1200" baseline="0" dirty="0" smtClean="0">
                        <a:solidFill>
                          <a:schemeClr val="dk1"/>
                        </a:solidFill>
                        <a:latin typeface="Times New Roman"/>
                        <a:ea typeface="+mn-ea"/>
                        <a:cs typeface="Times New Roman"/>
                      </a:endParaRPr>
                    </a:p>
                    <a:p>
                      <a:pPr algn="ctr"/>
                      <a:r>
                        <a:rPr lang="en-US" sz="1600" b="0" i="0" u="none" strike="noStrike" kern="1200" baseline="0" dirty="0" smtClean="0">
                          <a:solidFill>
                            <a:schemeClr val="dk1"/>
                          </a:solidFill>
                          <a:latin typeface="Times New Roman"/>
                          <a:ea typeface="+mn-ea"/>
                          <a:cs typeface="Times New Roman"/>
                        </a:rPr>
                        <a:t>A/</a:t>
                      </a:r>
                      <a:r>
                        <a:rPr lang="en-US" sz="1600" b="0" i="0" u="none" strike="noStrike" kern="1200" baseline="0" dirty="0" err="1" smtClean="0">
                          <a:solidFill>
                            <a:schemeClr val="dk1"/>
                          </a:solidFill>
                          <a:latin typeface="Times New Roman"/>
                          <a:ea typeface="+mn-ea"/>
                          <a:cs typeface="Times New Roman"/>
                        </a:rPr>
                        <a:t>Tk</a:t>
                      </a:r>
                      <a:r>
                        <a:rPr lang="en-US" sz="1600" b="0" i="0" u="none" strike="noStrike" kern="1200" baseline="0" dirty="0" smtClean="0">
                          <a:solidFill>
                            <a:schemeClr val="dk1"/>
                          </a:solidFill>
                          <a:latin typeface="Times New Roman"/>
                          <a:ea typeface="+mn-ea"/>
                          <a:cs typeface="Times New Roman"/>
                        </a:rPr>
                        <a:t>/MN/12582/2015 H5N2</a:t>
                      </a:r>
                    </a:p>
                    <a:p>
                      <a:pPr algn="ctr"/>
                      <a:r>
                        <a:rPr lang="en-US" sz="1600" b="0" i="0" u="none" strike="noStrike" kern="1200" baseline="0" dirty="0" smtClean="0">
                          <a:solidFill>
                            <a:schemeClr val="dk1"/>
                          </a:solidFill>
                          <a:latin typeface="Times New Roman"/>
                          <a:ea typeface="+mn-ea"/>
                          <a:cs typeface="Times New Roman"/>
                        </a:rPr>
                        <a:t>April 2015</a:t>
                      </a:r>
                      <a:endParaRPr lang="en-US" sz="1600" b="0" dirty="0">
                        <a:solidFill>
                          <a:srgbClr val="234271"/>
                        </a:solidFill>
                        <a:latin typeface="Times New Roman"/>
                        <a:cs typeface="Times New Roman"/>
                      </a:endParaRPr>
                    </a:p>
                    <a:p>
                      <a:endParaRPr lang="en-US" sz="1800" b="0" i="0" u="none" strike="noStrike" kern="1200" baseline="0" dirty="0" smtClean="0">
                        <a:solidFill>
                          <a:schemeClr val="dk1"/>
                        </a:solidFill>
                        <a:latin typeface="+mn-lt"/>
                        <a:ea typeface="+mn-ea"/>
                        <a:cs typeface="+mn-cs"/>
                      </a:endParaRPr>
                    </a:p>
                  </a:txBody>
                  <a:tcPr>
                    <a:solidFill>
                      <a:srgbClr val="CFDCF0"/>
                    </a:solidFill>
                  </a:tcPr>
                </a:tc>
                <a:tc>
                  <a:txBody>
                    <a:bodyPr/>
                    <a:lstStyle/>
                    <a:p>
                      <a:pPr algn="ctr"/>
                      <a:r>
                        <a:rPr lang="en-US" sz="1600" dirty="0" smtClean="0">
                          <a:solidFill>
                            <a:srgbClr val="000000"/>
                          </a:solidFill>
                          <a:latin typeface="Times New Roman" panose="02020603050405020304" pitchFamily="18" charset="0"/>
                          <a:cs typeface="Times New Roman" panose="02020603050405020304" pitchFamily="18" charset="0"/>
                        </a:rPr>
                        <a:t>2</a:t>
                      </a:r>
                      <a:endParaRPr lang="en-US" sz="1600" dirty="0">
                        <a:solidFill>
                          <a:srgbClr val="000000"/>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0/5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a:r>
                        <a:rPr lang="en-US" sz="1600" dirty="0" smtClean="0">
                          <a:latin typeface="Times New Roman"/>
                          <a:cs typeface="Times New Roman"/>
                        </a:rPr>
                        <a:t>0/3</a:t>
                      </a:r>
                      <a:endParaRPr lang="en-US" sz="1600" dirty="0">
                        <a:latin typeface="Times New Roman"/>
                        <a:cs typeface="Times New Roman"/>
                      </a:endParaRPr>
                    </a:p>
                  </a:txBody>
                  <a:tcPr marL="9525" marR="9525" marT="9525" marB="0" anchor="b">
                    <a:solidFill>
                      <a:srgbClr val="CFDCF0"/>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r h="330200">
                <a:tc vMerge="1">
                  <a:txBody>
                    <a:bodyPr/>
                    <a:lstStyle/>
                    <a:p>
                      <a:pPr algn="ctr"/>
                      <a:endParaRPr lang="en-US" sz="1600" b="0" dirty="0">
                        <a:solidFill>
                          <a:srgbClr val="234271"/>
                        </a:solidFill>
                        <a:latin typeface="Times New Roman"/>
                        <a:cs typeface="Times New Roman"/>
                      </a:endParaRPr>
                    </a:p>
                  </a:txBody>
                  <a:tcPr>
                    <a:solidFill>
                      <a:srgbClr val="CFDCF0"/>
                    </a:solidFill>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4</a:t>
                      </a:r>
                      <a:endParaRPr lang="en-US" sz="1600" dirty="0">
                        <a:solidFill>
                          <a:srgbClr val="FF0000"/>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b="0" i="0" u="none" strike="noStrike" dirty="0" smtClean="0">
                          <a:solidFill>
                            <a:srgbClr val="FF0000"/>
                          </a:solidFill>
                          <a:effectLst/>
                          <a:latin typeface="Times New Roman" panose="02020603050405020304" pitchFamily="18" charset="0"/>
                          <a:cs typeface="Times New Roman" panose="02020603050405020304" pitchFamily="18" charset="0"/>
                        </a:rPr>
                        <a:t>3/5 (2d)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a:r>
                        <a:rPr lang="en-US" sz="1600" dirty="0" smtClean="0">
                          <a:latin typeface="Times New Roman"/>
                          <a:cs typeface="Times New Roman"/>
                        </a:rPr>
                        <a:t>0/3</a:t>
                      </a:r>
                      <a:endParaRPr lang="en-US" sz="1600" dirty="0">
                        <a:latin typeface="Times New Roman"/>
                        <a:cs typeface="Times New Roman"/>
                      </a:endParaRPr>
                    </a:p>
                  </a:txBody>
                  <a:tcPr marL="9525" marR="9525" marT="9525" marB="0" anchor="b">
                    <a:solidFill>
                      <a:srgbClr val="CFDCF0"/>
                    </a:solidFill>
                  </a:tcPr>
                </a:tc>
                <a:tc>
                  <a:txBody>
                    <a:bodyPr/>
                    <a:lstStyle/>
                    <a:p>
                      <a:pPr algn="ctr" fontAlgn="b"/>
                      <a:r>
                        <a:rPr lang="en-US" sz="1600" b="0" i="0" u="none" strike="noStrike" dirty="0" smtClean="0">
                          <a:solidFill>
                            <a:srgbClr val="000000"/>
                          </a:solidFill>
                          <a:effectLst/>
                          <a:latin typeface="Times New Roman" panose="02020603050405020304" pitchFamily="18" charset="0"/>
                          <a:cs typeface="Times New Roman" panose="02020603050405020304" pitchFamily="18" charset="0"/>
                        </a:rPr>
                        <a:t>3.5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r h="330200">
                <a:tc vMerge="1">
                  <a:txBody>
                    <a:bodyPr/>
                    <a:lstStyle/>
                    <a:p>
                      <a:pPr algn="ctr"/>
                      <a:endParaRPr lang="en-US" sz="1600" dirty="0">
                        <a:solidFill>
                          <a:srgbClr val="234271"/>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a:r>
                        <a:rPr lang="en-US" sz="1600" dirty="0" smtClean="0">
                          <a:solidFill>
                            <a:srgbClr val="FF0000"/>
                          </a:solidFill>
                          <a:latin typeface="Times New Roman" panose="02020603050405020304" pitchFamily="18" charset="0"/>
                          <a:cs typeface="Times New Roman" panose="02020603050405020304" pitchFamily="18" charset="0"/>
                        </a:rPr>
                        <a:t>6</a:t>
                      </a:r>
                      <a:endParaRPr lang="en-US" sz="1600" dirty="0">
                        <a:solidFill>
                          <a:srgbClr val="FF0000"/>
                        </a:solidFill>
                        <a:latin typeface="Times New Roman" panose="02020603050405020304" pitchFamily="18" charset="0"/>
                        <a:cs typeface="Times New Roman" panose="02020603050405020304" pitchFamily="18" charset="0"/>
                      </a:endParaRPr>
                    </a:p>
                  </a:txBody>
                  <a:tcPr>
                    <a:solidFill>
                      <a:srgbClr val="CFDCF0"/>
                    </a:solidFill>
                  </a:tcPr>
                </a:tc>
                <a:tc>
                  <a:txBody>
                    <a:bodyPr/>
                    <a:lstStyle/>
                    <a:p>
                      <a:pPr algn="ctr" fontAlgn="b"/>
                      <a:r>
                        <a:rPr lang="en-US" sz="1600" b="0" i="0" u="none" strike="noStrike" dirty="0" smtClean="0">
                          <a:solidFill>
                            <a:srgbClr val="FF0000"/>
                          </a:solidFill>
                          <a:effectLst/>
                          <a:latin typeface="Times New Roman" panose="02020603050405020304" pitchFamily="18" charset="0"/>
                          <a:cs typeface="Times New Roman" panose="02020603050405020304" pitchFamily="18" charset="0"/>
                        </a:rPr>
                        <a:t>8/8(2d)</a:t>
                      </a:r>
                      <a:endParaRPr lang="en-US"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c>
                  <a:txBody>
                    <a:bodyPr/>
                    <a:lstStyle/>
                    <a:p>
                      <a:pPr algn="ctr"/>
                      <a:r>
                        <a:rPr lang="en-US" sz="1600" dirty="0" smtClean="0">
                          <a:latin typeface="Times New Roman"/>
                          <a:cs typeface="Times New Roman"/>
                        </a:rPr>
                        <a:t>2/2</a:t>
                      </a:r>
                      <a:endParaRPr lang="en-US" sz="1600" dirty="0">
                        <a:latin typeface="Times New Roman"/>
                        <a:cs typeface="Times New Roman"/>
                      </a:endParaRPr>
                    </a:p>
                  </a:txBody>
                  <a:tcPr marL="9525" marR="9525" marT="9525" marB="0" anchor="b">
                    <a:solidFill>
                      <a:srgbClr val="CFDCF0"/>
                    </a:solidFill>
                  </a:tcPr>
                </a:tc>
                <a:tc>
                  <a:txBody>
                    <a:bodyPr/>
                    <a:lstStyle/>
                    <a:p>
                      <a:pPr algn="ctr" fontAlgn="b"/>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rgbClr val="CFDCF0"/>
                    </a:solidFill>
                  </a:tcPr>
                </a:tc>
              </a:tr>
            </a:tbl>
          </a:graphicData>
        </a:graphic>
      </p:graphicFrame>
      <p:sp>
        <p:nvSpPr>
          <p:cNvPr id="16" name="Line 4"/>
          <p:cNvSpPr>
            <a:spLocks noChangeShapeType="1"/>
          </p:cNvSpPr>
          <p:nvPr/>
        </p:nvSpPr>
        <p:spPr bwMode="auto">
          <a:xfrm>
            <a:off x="0" y="6445250"/>
            <a:ext cx="9144000" cy="0"/>
          </a:xfrm>
          <a:prstGeom prst="line">
            <a:avLst/>
          </a:prstGeom>
          <a:noFill/>
          <a:ln w="57150">
            <a:solidFill>
              <a:schemeClr val="accent1"/>
            </a:solidFill>
            <a:round/>
            <a:headEnd/>
            <a:tailEnd/>
          </a:ln>
        </p:spPr>
        <p:txBody>
          <a:bodyPr/>
          <a:lstStyle/>
          <a:p>
            <a:endParaRPr lang="en-US"/>
          </a:p>
        </p:txBody>
      </p:sp>
      <p:pic>
        <p:nvPicPr>
          <p:cNvPr id="17" name="Picture 8" descr="C:\Users\mpantin-jackwood\Downloads\USDAARSIdentity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752" y="6320003"/>
            <a:ext cx="1527048" cy="4739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8" descr="chicken1"/>
          <p:cNvPicPr>
            <a:picLocks noChangeAspect="1" noChangeArrowheads="1"/>
          </p:cNvPicPr>
          <p:nvPr/>
        </p:nvPicPr>
        <p:blipFill>
          <a:blip r:embed="rId4" cstate="print"/>
          <a:srcRect l="14172" r="9750"/>
          <a:stretch>
            <a:fillRect/>
          </a:stretch>
        </p:blipFill>
        <p:spPr bwMode="auto">
          <a:xfrm>
            <a:off x="8153400" y="3505200"/>
            <a:ext cx="914400" cy="1066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13777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229600" cy="990600"/>
          </a:xfrm>
        </p:spPr>
        <p:txBody>
          <a:bodyPr>
            <a:normAutofit/>
          </a:bodyPr>
          <a:lstStyle/>
          <a:p>
            <a:pPr algn="ctr"/>
            <a:r>
              <a:rPr lang="en-US" sz="3200" dirty="0" smtClean="0"/>
              <a:t>Mallards -</a:t>
            </a:r>
            <a:r>
              <a:rPr lang="en-US" sz="3200" dirty="0" smtClean="0">
                <a:solidFill>
                  <a:schemeClr val="accent1">
                    <a:lumMod val="75000"/>
                  </a:schemeClr>
                </a:solidFill>
              </a:rPr>
              <a:t> Infectious dose and transmission</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1210164935"/>
              </p:ext>
            </p:extLst>
          </p:nvPr>
        </p:nvGraphicFramePr>
        <p:xfrm>
          <a:off x="381000" y="1371600"/>
          <a:ext cx="8077200" cy="4328160"/>
        </p:xfrm>
        <a:graphic>
          <a:graphicData uri="http://schemas.openxmlformats.org/drawingml/2006/table">
            <a:tbl>
              <a:tblPr firstRow="1">
                <a:tableStyleId>{5C22544A-7EE6-4342-B048-85BDC9FD1C3A}</a:tableStyleId>
              </a:tblPr>
              <a:tblGrid>
                <a:gridCol w="2590800"/>
                <a:gridCol w="1219199"/>
                <a:gridCol w="1143001"/>
                <a:gridCol w="1066800"/>
                <a:gridCol w="1066799"/>
                <a:gridCol w="990601"/>
              </a:tblGrid>
              <a:tr h="370840">
                <a:tc>
                  <a:txBody>
                    <a:bodyPr/>
                    <a:lstStyle/>
                    <a:p>
                      <a:pPr algn="ctr"/>
                      <a:endParaRPr lang="en-US" sz="1600" dirty="0"/>
                    </a:p>
                  </a:txBody>
                  <a:tcPr anchor="b"/>
                </a:tc>
                <a:tc>
                  <a:txBody>
                    <a:bodyPr/>
                    <a:lstStyle/>
                    <a:p>
                      <a:pPr algn="ctr"/>
                      <a:r>
                        <a:rPr lang="en-US" sz="1400" dirty="0" smtClean="0"/>
                        <a:t>Log 10</a:t>
                      </a:r>
                    </a:p>
                    <a:p>
                      <a:pPr algn="ctr"/>
                      <a:r>
                        <a:rPr lang="en-US" sz="1400" dirty="0" smtClean="0"/>
                        <a:t>Challenge Dose</a:t>
                      </a:r>
                      <a:endParaRPr lang="en-US" sz="1400" dirty="0"/>
                    </a:p>
                  </a:txBody>
                  <a:tcPr anchor="b"/>
                </a:tc>
                <a:tc>
                  <a:txBody>
                    <a:bodyPr/>
                    <a:lstStyle/>
                    <a:p>
                      <a:pPr algn="ctr"/>
                      <a:r>
                        <a:rPr lang="en-US" sz="1400" dirty="0" smtClean="0"/>
                        <a:t>Inoculated #</a:t>
                      </a:r>
                      <a:r>
                        <a:rPr lang="en-US" sz="1400" dirty="0" err="1" smtClean="0"/>
                        <a:t>pos</a:t>
                      </a:r>
                      <a:r>
                        <a:rPr lang="en-US" sz="1400" dirty="0" smtClean="0"/>
                        <a:t>/total</a:t>
                      </a:r>
                      <a:endParaRPr lang="en-US" sz="1400" dirty="0"/>
                    </a:p>
                  </a:txBody>
                  <a:tcPr anchor="b"/>
                </a:tc>
                <a:tc>
                  <a:txBody>
                    <a:bodyPr/>
                    <a:lstStyle/>
                    <a:p>
                      <a:pPr algn="ctr"/>
                      <a:r>
                        <a:rPr lang="en-US" sz="1600" dirty="0" smtClean="0"/>
                        <a:t>Mortality</a:t>
                      </a:r>
                      <a:endParaRPr lang="en-US" sz="1600" dirty="0"/>
                    </a:p>
                  </a:txBody>
                  <a:tcPr anchor="b"/>
                </a:tc>
                <a:tc>
                  <a:txBody>
                    <a:bodyPr/>
                    <a:lstStyle/>
                    <a:p>
                      <a:pPr algn="ctr"/>
                      <a:r>
                        <a:rPr lang="en-US" sz="1400" dirty="0" smtClean="0"/>
                        <a:t>Contact #</a:t>
                      </a:r>
                      <a:r>
                        <a:rPr lang="en-US" sz="1400" dirty="0" err="1" smtClean="0"/>
                        <a:t>pos</a:t>
                      </a:r>
                      <a:r>
                        <a:rPr lang="en-US" sz="1400" dirty="0" smtClean="0"/>
                        <a:t>/total</a:t>
                      </a:r>
                      <a:endParaRPr lang="en-US" sz="1400" dirty="0"/>
                    </a:p>
                  </a:txBody>
                  <a:tcPr anchor="b"/>
                </a:tc>
                <a:tc>
                  <a:txBody>
                    <a:bodyPr/>
                    <a:lstStyle/>
                    <a:p>
                      <a:pPr algn="ctr"/>
                      <a:r>
                        <a:rPr lang="en-US" sz="1400" dirty="0" smtClean="0">
                          <a:latin typeface="Times New Roman" panose="02020603050405020304" pitchFamily="18" charset="0"/>
                          <a:cs typeface="Times New Roman" panose="02020603050405020304" pitchFamily="18" charset="0"/>
                        </a:rPr>
                        <a:t>DLD50</a:t>
                      </a:r>
                    </a:p>
                    <a:p>
                      <a:pPr algn="ctr"/>
                      <a:r>
                        <a:rPr lang="en-US" sz="1400" dirty="0" smtClean="0">
                          <a:latin typeface="Times New Roman" panose="02020603050405020304" pitchFamily="18" charset="0"/>
                          <a:cs typeface="Times New Roman" panose="02020603050405020304" pitchFamily="18" charset="0"/>
                        </a:rPr>
                        <a:t>Log 10</a:t>
                      </a:r>
                    </a:p>
                    <a:p>
                      <a:pPr algn="ctr"/>
                      <a:endParaRPr lang="en-US" sz="1600" dirty="0"/>
                    </a:p>
                  </a:txBody>
                  <a:tcPr anchor="b"/>
                </a:tc>
              </a:tr>
              <a:tr h="370840">
                <a:tc rowSpan="4">
                  <a:txBody>
                    <a:bodyPr/>
                    <a:lstStyle/>
                    <a:p>
                      <a:pPr algn="ctr"/>
                      <a:endParaRPr lang="en-US" sz="1600" b="0" dirty="0" smtClean="0">
                        <a:solidFill>
                          <a:schemeClr val="tx1"/>
                        </a:solidFill>
                        <a:latin typeface="Times New Roman"/>
                        <a:cs typeface="Times New Roman"/>
                      </a:endParaRPr>
                    </a:p>
                    <a:p>
                      <a:pPr algn="ctr"/>
                      <a:r>
                        <a:rPr lang="en-US" sz="1600" b="0" dirty="0" smtClean="0">
                          <a:solidFill>
                            <a:schemeClr val="tx1"/>
                          </a:solidFill>
                          <a:latin typeface="Times New Roman"/>
                          <a:cs typeface="Times New Roman"/>
                        </a:rPr>
                        <a:t>A/Gyrfalcon/Washington/41088/2014 H5N8 H5N8</a:t>
                      </a:r>
                    </a:p>
                    <a:p>
                      <a:pPr algn="ctr"/>
                      <a:r>
                        <a:rPr lang="en-US" sz="1600" b="0" dirty="0" smtClean="0">
                          <a:solidFill>
                            <a:schemeClr val="tx1"/>
                          </a:solidFill>
                          <a:latin typeface="Times New Roman"/>
                          <a:cs typeface="Times New Roman"/>
                        </a:rPr>
                        <a:t>Dec 2014</a:t>
                      </a:r>
                    </a:p>
                  </a:txBody>
                  <a:tcPr/>
                </a:tc>
                <a:tc>
                  <a:txBody>
                    <a:bodyPr/>
                    <a:lstStyle/>
                    <a:p>
                      <a:pPr algn="ctr"/>
                      <a:r>
                        <a:rPr lang="en-US" sz="2000" dirty="0" smtClean="0">
                          <a:solidFill>
                            <a:schemeClr val="tx1"/>
                          </a:solidFill>
                        </a:rPr>
                        <a:t>2</a:t>
                      </a:r>
                      <a:endParaRPr lang="en-US" sz="2000" dirty="0">
                        <a:solidFill>
                          <a:schemeClr val="tx1"/>
                        </a:solidFill>
                      </a:endParaRPr>
                    </a:p>
                  </a:txBody>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tc>
                <a:tc>
                  <a:txBody>
                    <a:bodyPr/>
                    <a:lstStyle/>
                    <a:p>
                      <a:pPr algn="ctr" fontAlgn="b"/>
                      <a:r>
                        <a:rPr lang="en-US" sz="2000" b="0" i="0" u="none" strike="noStrike" dirty="0"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tc>
                <a:tc>
                  <a:txBody>
                    <a:bodyPr/>
                    <a:lstStyle/>
                    <a:p>
                      <a:pPr algn="ctr" fontAlgn="b"/>
                      <a:endParaRPr lang="en-US" sz="2000" b="0" i="0" u="none" strike="noStrike" dirty="0">
                        <a:solidFill>
                          <a:srgbClr val="FF0000"/>
                        </a:solidFill>
                        <a:effectLst/>
                        <a:latin typeface="Calibri"/>
                      </a:endParaRPr>
                    </a:p>
                  </a:txBody>
                  <a:tcPr marL="9525" marR="9525" marT="9525" marB="0" anchor="b"/>
                </a:tc>
              </a:tr>
              <a:tr h="284480">
                <a:tc vMerge="1">
                  <a:txBody>
                    <a:bodyPr/>
                    <a:lstStyle/>
                    <a:p>
                      <a:pPr algn="ctr"/>
                      <a:endParaRPr lang="en-US" dirty="0">
                        <a:solidFill>
                          <a:srgbClr val="FF0000"/>
                        </a:solidFill>
                      </a:endParaRPr>
                    </a:p>
                  </a:txBody>
                  <a:tcPr/>
                </a:tc>
                <a:tc>
                  <a:txBody>
                    <a:bodyPr/>
                    <a:lstStyle/>
                    <a:p>
                      <a:pPr algn="ctr"/>
                      <a:r>
                        <a:rPr lang="en-US" sz="2000" dirty="0" smtClean="0">
                          <a:solidFill>
                            <a:schemeClr val="tx1"/>
                          </a:solidFill>
                        </a:rPr>
                        <a:t>4</a:t>
                      </a:r>
                      <a:endParaRPr lang="en-US" sz="2000" dirty="0">
                        <a:solidFill>
                          <a:schemeClr val="tx1"/>
                        </a:solidFill>
                      </a:endParaRPr>
                    </a:p>
                  </a:txBody>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tc>
                <a:tc>
                  <a:txBody>
                    <a:bodyPr/>
                    <a:lstStyle/>
                    <a:p>
                      <a:pPr algn="ctr" fontAlgn="b"/>
                      <a:r>
                        <a:rPr lang="en-US" sz="2000" b="0" i="0" u="none" strike="noStrike" dirty="0"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tc>
                <a:tc>
                  <a:txBody>
                    <a:bodyPr/>
                    <a:lstStyle/>
                    <a:p>
                      <a:pPr algn="ctr" fontAlgn="b"/>
                      <a:r>
                        <a:rPr lang="en-US" sz="2000" b="0" i="0" u="none" strike="noStrike" dirty="0" smtClean="0">
                          <a:solidFill>
                            <a:srgbClr val="FF0000"/>
                          </a:solidFill>
                          <a:effectLst/>
                          <a:latin typeface="Calibri"/>
                        </a:rPr>
                        <a:t>&lt;2.0</a:t>
                      </a:r>
                      <a:endParaRPr lang="en-US" sz="2000" b="0" i="0" u="none" strike="noStrike" dirty="0">
                        <a:solidFill>
                          <a:srgbClr val="FF0000"/>
                        </a:solidFill>
                        <a:effectLst/>
                        <a:latin typeface="Calibri"/>
                      </a:endParaRPr>
                    </a:p>
                  </a:txBody>
                  <a:tcPr marL="9525" marR="9525" marT="9525" marB="0" anchor="b"/>
                </a:tc>
              </a:tr>
              <a:tr h="370840">
                <a:tc vMerge="1">
                  <a:txBody>
                    <a:bodyPr/>
                    <a:lstStyle/>
                    <a:p>
                      <a:pPr algn="ctr"/>
                      <a:endParaRPr lang="en-US" dirty="0">
                        <a:solidFill>
                          <a:srgbClr val="FF0000"/>
                        </a:solidFill>
                      </a:endParaRPr>
                    </a:p>
                  </a:txBody>
                  <a:tcPr/>
                </a:tc>
                <a:tc>
                  <a:txBody>
                    <a:bodyPr/>
                    <a:lstStyle/>
                    <a:p>
                      <a:pPr algn="ctr"/>
                      <a:r>
                        <a:rPr lang="en-US" sz="2000" dirty="0" smtClean="0">
                          <a:solidFill>
                            <a:schemeClr val="tx1"/>
                          </a:solidFill>
                        </a:rPr>
                        <a:t>6</a:t>
                      </a:r>
                      <a:endParaRPr lang="en-US" sz="2000" dirty="0">
                        <a:solidFill>
                          <a:schemeClr val="tx1"/>
                        </a:solidFill>
                      </a:endParaRPr>
                    </a:p>
                  </a:txBody>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tc>
                <a:tc>
                  <a:txBody>
                    <a:bodyPr/>
                    <a:lstStyle/>
                    <a:p>
                      <a:pPr algn="ctr" fontAlgn="b"/>
                      <a:r>
                        <a:rPr lang="en-US" sz="2000" b="0" i="0" u="none" strike="noStrike"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tc>
                <a:tc>
                  <a:txBody>
                    <a:bodyPr/>
                    <a:lstStyle/>
                    <a:p>
                      <a:pPr algn="ctr" fontAlgn="b"/>
                      <a:endParaRPr lang="en-US" sz="2000" b="0" i="0" u="none" strike="noStrike" dirty="0">
                        <a:solidFill>
                          <a:srgbClr val="FF0000"/>
                        </a:solidFill>
                        <a:effectLst/>
                        <a:latin typeface="Calibri"/>
                      </a:endParaRPr>
                    </a:p>
                  </a:txBody>
                  <a:tcPr marL="9525" marR="9525" marT="9525" marB="0" anchor="b"/>
                </a:tc>
              </a:tr>
              <a:tr h="370840">
                <a:tc vMerge="1">
                  <a:txBody>
                    <a:bodyPr/>
                    <a:lstStyle/>
                    <a:p>
                      <a:pPr algn="ctr"/>
                      <a:endParaRPr lang="en-US" sz="2000" dirty="0">
                        <a:solidFill>
                          <a:srgbClr val="234271"/>
                        </a:solidFill>
                      </a:endParaRPr>
                    </a:p>
                  </a:txBody>
                  <a:tcPr/>
                </a:tc>
                <a:tc>
                  <a:txBody>
                    <a:bodyPr/>
                    <a:lstStyle/>
                    <a:p>
                      <a:pPr algn="ctr"/>
                      <a:r>
                        <a:rPr lang="en-US" sz="2000" dirty="0" smtClean="0">
                          <a:solidFill>
                            <a:schemeClr val="tx1"/>
                          </a:solidFill>
                        </a:rPr>
                        <a:t>7.5</a:t>
                      </a:r>
                      <a:endParaRPr lang="en-US" sz="2000" dirty="0">
                        <a:solidFill>
                          <a:schemeClr val="tx1"/>
                        </a:solidFill>
                      </a:endParaRPr>
                    </a:p>
                  </a:txBody>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tc>
                <a:tc>
                  <a:txBody>
                    <a:bodyPr/>
                    <a:lstStyle/>
                    <a:p>
                      <a:pPr algn="ctr" fontAlgn="b"/>
                      <a:r>
                        <a:rPr lang="en-US" sz="2000" b="0" i="0" u="none" strike="noStrike"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tc>
                <a:tc>
                  <a:txBody>
                    <a:bodyPr/>
                    <a:lstStyle/>
                    <a:p>
                      <a:pPr algn="ctr" fontAlgn="b"/>
                      <a:endParaRPr lang="en-US" sz="2000" b="0" i="0" u="none" strike="noStrike" dirty="0">
                        <a:solidFill>
                          <a:srgbClr val="FF0000"/>
                        </a:solidFill>
                        <a:effectLst/>
                        <a:latin typeface="Calibri"/>
                      </a:endParaRPr>
                    </a:p>
                  </a:txBody>
                  <a:tcPr marL="9525" marR="9525" marT="9525" marB="0" anchor="b"/>
                </a:tc>
              </a:tr>
              <a:tr h="370840">
                <a:tc rowSpan="4">
                  <a:txBody>
                    <a:bodyPr/>
                    <a:lstStyle/>
                    <a:p>
                      <a:pPr algn="ctr"/>
                      <a:endParaRPr lang="en-US" sz="1600" b="0" dirty="0" smtClean="0">
                        <a:solidFill>
                          <a:schemeClr val="tx1"/>
                        </a:solidFill>
                        <a:latin typeface="Times New Roman"/>
                        <a:cs typeface="Times New Roman"/>
                      </a:endParaRPr>
                    </a:p>
                    <a:p>
                      <a:pPr algn="ctr"/>
                      <a:r>
                        <a:rPr lang="en-US" sz="1600" b="0" dirty="0" smtClean="0">
                          <a:solidFill>
                            <a:schemeClr val="tx1"/>
                          </a:solidFill>
                          <a:latin typeface="Times New Roman"/>
                          <a:cs typeface="Times New Roman"/>
                        </a:rPr>
                        <a:t>A/Northern Pintail/Washington/40964/2014 H5N2</a:t>
                      </a:r>
                    </a:p>
                    <a:p>
                      <a:pPr algn="ctr"/>
                      <a:r>
                        <a:rPr lang="en-US" sz="1600" b="0" dirty="0" smtClean="0">
                          <a:solidFill>
                            <a:schemeClr val="tx1"/>
                          </a:solidFill>
                          <a:latin typeface="Times New Roman"/>
                          <a:cs typeface="Times New Roman"/>
                        </a:rPr>
                        <a:t>Dec 2014</a:t>
                      </a:r>
                    </a:p>
                  </a:txBody>
                  <a:tcPr>
                    <a:solidFill>
                      <a:srgbClr val="CFDCF0"/>
                    </a:solidFill>
                  </a:tcPr>
                </a:tc>
                <a:tc>
                  <a:txBody>
                    <a:bodyPr/>
                    <a:lstStyle/>
                    <a:p>
                      <a:pPr algn="ctr"/>
                      <a:r>
                        <a:rPr lang="en-US" sz="2000" dirty="0" smtClean="0">
                          <a:solidFill>
                            <a:schemeClr val="tx1"/>
                          </a:solidFill>
                        </a:rPr>
                        <a:t>2</a:t>
                      </a:r>
                      <a:endParaRPr lang="en-US" sz="2000" dirty="0">
                        <a:solidFill>
                          <a:schemeClr val="tx1"/>
                        </a:solidFill>
                      </a:endParaRPr>
                    </a:p>
                  </a:txBody>
                  <a:tcPr>
                    <a:solidFill>
                      <a:srgbClr val="CFDCF0"/>
                    </a:solidFill>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r>
                        <a:rPr lang="en-US" sz="2000" b="0" i="0" u="none" strike="noStrike"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solidFill>
                      <a:srgbClr val="CFDCF0"/>
                    </a:solidFill>
                  </a:tcPr>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r>
              <a:tr h="370840">
                <a:tc vMerge="1">
                  <a:txBody>
                    <a:bodyPr/>
                    <a:lstStyle/>
                    <a:p>
                      <a:pPr algn="ctr"/>
                      <a:endParaRPr lang="en-US" dirty="0">
                        <a:solidFill>
                          <a:srgbClr val="FF0000"/>
                        </a:solidFill>
                      </a:endParaRPr>
                    </a:p>
                  </a:txBody>
                  <a:tcPr/>
                </a:tc>
                <a:tc>
                  <a:txBody>
                    <a:bodyPr/>
                    <a:lstStyle/>
                    <a:p>
                      <a:pPr algn="ctr"/>
                      <a:r>
                        <a:rPr lang="en-US" sz="2000" dirty="0" smtClean="0">
                          <a:solidFill>
                            <a:schemeClr val="tx1"/>
                          </a:solidFill>
                        </a:rPr>
                        <a:t>4</a:t>
                      </a:r>
                      <a:endParaRPr lang="en-US" sz="2000" dirty="0">
                        <a:solidFill>
                          <a:schemeClr val="tx1"/>
                        </a:solidFill>
                      </a:endParaRPr>
                    </a:p>
                  </a:txBody>
                  <a:tcPr>
                    <a:solidFill>
                      <a:srgbClr val="CFDCF0"/>
                    </a:solidFill>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r>
                        <a:rPr lang="en-US" sz="2000" b="0" i="0" u="none" strike="noStrike"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solidFill>
                      <a:srgbClr val="CFDCF0"/>
                    </a:solidFill>
                  </a:tcPr>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r>
                        <a:rPr lang="en-US" sz="2000" b="0" i="0" u="none" strike="noStrike" dirty="0" smtClean="0">
                          <a:solidFill>
                            <a:srgbClr val="FF0000"/>
                          </a:solidFill>
                          <a:effectLst/>
                          <a:latin typeface="Calibri"/>
                        </a:rPr>
                        <a:t>&lt;2.0</a:t>
                      </a:r>
                      <a:endParaRPr lang="en-US" sz="2000" b="0" i="0" u="none" strike="noStrike" dirty="0">
                        <a:solidFill>
                          <a:srgbClr val="FF0000"/>
                        </a:solidFill>
                        <a:effectLst/>
                        <a:latin typeface="Calibri"/>
                      </a:endParaRPr>
                    </a:p>
                  </a:txBody>
                  <a:tcPr marL="9525" marR="9525" marT="9525" marB="0" anchor="b">
                    <a:solidFill>
                      <a:srgbClr val="CFDCF0"/>
                    </a:solidFill>
                  </a:tcPr>
                </a:tc>
              </a:tr>
              <a:tr h="370840">
                <a:tc vMerge="1">
                  <a:txBody>
                    <a:bodyPr/>
                    <a:lstStyle/>
                    <a:p>
                      <a:pPr algn="ctr"/>
                      <a:endParaRPr lang="en-US" dirty="0">
                        <a:solidFill>
                          <a:srgbClr val="FF0000"/>
                        </a:solidFill>
                      </a:endParaRPr>
                    </a:p>
                  </a:txBody>
                  <a:tcPr/>
                </a:tc>
                <a:tc>
                  <a:txBody>
                    <a:bodyPr/>
                    <a:lstStyle/>
                    <a:p>
                      <a:pPr algn="ctr"/>
                      <a:r>
                        <a:rPr lang="en-US" sz="2000" dirty="0" smtClean="0">
                          <a:solidFill>
                            <a:schemeClr val="tx1"/>
                          </a:solidFill>
                        </a:rPr>
                        <a:t>6</a:t>
                      </a:r>
                      <a:endParaRPr lang="en-US" sz="2000" dirty="0">
                        <a:solidFill>
                          <a:schemeClr val="tx1"/>
                        </a:solidFill>
                      </a:endParaRPr>
                    </a:p>
                  </a:txBody>
                  <a:tcPr>
                    <a:solidFill>
                      <a:srgbClr val="CFDCF0"/>
                    </a:solidFill>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r>
                        <a:rPr lang="en-US" sz="2000" b="0" i="0" u="none" strike="noStrike"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solidFill>
                      <a:srgbClr val="CFDCF0"/>
                    </a:solidFill>
                  </a:tcPr>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r>
              <a:tr h="370840">
                <a:tc vMerge="1">
                  <a:txBody>
                    <a:bodyPr/>
                    <a:lstStyle/>
                    <a:p>
                      <a:pPr algn="ctr"/>
                      <a:endParaRPr lang="en-US" sz="2000" dirty="0">
                        <a:solidFill>
                          <a:srgbClr val="234271"/>
                        </a:solidFill>
                      </a:endParaRPr>
                    </a:p>
                  </a:txBody>
                  <a:tcPr>
                    <a:solidFill>
                      <a:srgbClr val="CFDCF0"/>
                    </a:solidFill>
                  </a:tcPr>
                </a:tc>
                <a:tc>
                  <a:txBody>
                    <a:bodyPr/>
                    <a:lstStyle/>
                    <a:p>
                      <a:pPr algn="ctr"/>
                      <a:r>
                        <a:rPr lang="en-US" sz="2000" dirty="0" smtClean="0">
                          <a:solidFill>
                            <a:schemeClr val="tx1"/>
                          </a:solidFill>
                        </a:rPr>
                        <a:t>7.5</a:t>
                      </a:r>
                      <a:endParaRPr lang="en-US" sz="2000" dirty="0">
                        <a:solidFill>
                          <a:schemeClr val="tx1"/>
                        </a:solidFill>
                      </a:endParaRPr>
                    </a:p>
                  </a:txBody>
                  <a:tcPr>
                    <a:solidFill>
                      <a:srgbClr val="CFDCF0"/>
                    </a:solidFill>
                  </a:tcPr>
                </a:tc>
                <a:tc>
                  <a:txBody>
                    <a:bodyPr/>
                    <a:lstStyle/>
                    <a:p>
                      <a:pPr algn="ctr" fontAlgn="b"/>
                      <a:r>
                        <a:rPr lang="en-US" sz="2000" u="none" strike="noStrike" dirty="0" smtClean="0">
                          <a:solidFill>
                            <a:srgbClr val="FF0000"/>
                          </a:solidFill>
                          <a:effectLst/>
                        </a:rPr>
                        <a:t>5/5</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r>
                        <a:rPr lang="en-US" sz="2000" b="0" i="0" u="none" strike="noStrike" dirty="0" smtClean="0">
                          <a:solidFill>
                            <a:srgbClr val="000000"/>
                          </a:solidFill>
                          <a:effectLst/>
                          <a:latin typeface="Calibri"/>
                        </a:rPr>
                        <a:t>0/5</a:t>
                      </a:r>
                      <a:endParaRPr lang="en-US" sz="2000" b="0" i="0" u="none" strike="noStrike" dirty="0">
                        <a:solidFill>
                          <a:srgbClr val="000000"/>
                        </a:solidFill>
                        <a:effectLst/>
                        <a:latin typeface="Calibri"/>
                      </a:endParaRPr>
                    </a:p>
                  </a:txBody>
                  <a:tcPr marL="9525" marR="9525" marT="9525" marB="0" anchor="b">
                    <a:solidFill>
                      <a:srgbClr val="CFDCF0"/>
                    </a:solidFill>
                  </a:tcPr>
                </a:tc>
                <a:tc>
                  <a:txBody>
                    <a:bodyPr/>
                    <a:lstStyle/>
                    <a:p>
                      <a:pPr algn="ctr" fontAlgn="b"/>
                      <a:r>
                        <a:rPr lang="en-US" sz="2000" u="none" strike="noStrike" dirty="0" smtClean="0">
                          <a:solidFill>
                            <a:srgbClr val="FF0000"/>
                          </a:solidFill>
                          <a:effectLst/>
                        </a:rPr>
                        <a:t>3/3</a:t>
                      </a:r>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r>
              <a:tr h="370840">
                <a:tc>
                  <a:txBody>
                    <a:bodyPr/>
                    <a:lstStyle/>
                    <a:p>
                      <a:pPr algn="ctr"/>
                      <a:endParaRPr lang="en-US" sz="1600" b="0" dirty="0" smtClean="0">
                        <a:solidFill>
                          <a:schemeClr val="tx1"/>
                        </a:solidFill>
                        <a:latin typeface="Times New Roman"/>
                        <a:cs typeface="Times New Roman"/>
                      </a:endParaRPr>
                    </a:p>
                  </a:txBody>
                  <a:tcPr>
                    <a:solidFill>
                      <a:srgbClr val="CFDCF0"/>
                    </a:solidFill>
                  </a:tcPr>
                </a:tc>
                <a:tc>
                  <a:txBody>
                    <a:bodyPr/>
                    <a:lstStyle/>
                    <a:p>
                      <a:pPr algn="ctr"/>
                      <a:endParaRPr lang="en-US" sz="2000" dirty="0">
                        <a:solidFill>
                          <a:schemeClr val="tx1"/>
                        </a:solidFill>
                      </a:endParaRPr>
                    </a:p>
                  </a:txBody>
                  <a:tcPr>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c>
                  <a:txBody>
                    <a:bodyPr/>
                    <a:lstStyle/>
                    <a:p>
                      <a:pPr algn="ctr" fontAlgn="b"/>
                      <a:endParaRPr lang="en-US" sz="2000" b="0" i="0" u="none" strike="noStrike" dirty="0">
                        <a:solidFill>
                          <a:srgbClr val="FF0000"/>
                        </a:solidFill>
                        <a:effectLst/>
                        <a:latin typeface="Calibri"/>
                      </a:endParaRPr>
                    </a:p>
                  </a:txBody>
                  <a:tcPr marL="9525" marR="9525" marT="9525" marB="0" anchor="b">
                    <a:solidFill>
                      <a:srgbClr val="CFDCF0"/>
                    </a:solidFill>
                  </a:tcPr>
                </a:tc>
              </a:tr>
            </a:tbl>
          </a:graphicData>
        </a:graphic>
      </p:graphicFrame>
      <p:pic>
        <p:nvPicPr>
          <p:cNvPr id="6" name="Picture 2" descr="http://2.bp.blogspot.com/-OJMtQfNbcME/TqVJcoHYzCI/AAAAAAAACOA/9A_mzJzlDe0/s1600/Mallar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43"/>
            <a:ext cx="1370060"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C:\Users\mpantin-jackwood\Downloads\USDAARSIdentity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752" y="6320003"/>
            <a:ext cx="1527048" cy="47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915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Economics of Broiler Production</a:t>
            </a:r>
            <a:endParaRPr lang="en-US" dirty="0"/>
          </a:p>
        </p:txBody>
      </p:sp>
      <p:sp>
        <p:nvSpPr>
          <p:cNvPr id="3" name="Content Placeholder 2"/>
          <p:cNvSpPr>
            <a:spLocks noGrp="1"/>
          </p:cNvSpPr>
          <p:nvPr>
            <p:ph idx="1"/>
          </p:nvPr>
        </p:nvSpPr>
        <p:spPr/>
        <p:txBody>
          <a:bodyPr/>
          <a:lstStyle/>
          <a:p>
            <a:r>
              <a:rPr lang="en-US" dirty="0" smtClean="0"/>
              <a:t>In 2012 U.S. exported 19.9% of broiler production</a:t>
            </a:r>
          </a:p>
          <a:p>
            <a:r>
              <a:rPr lang="en-US" dirty="0" smtClean="0"/>
              <a:t>Top 3 importing countries are Mexico, Canada, and Hong Kong</a:t>
            </a:r>
          </a:p>
          <a:p>
            <a:r>
              <a:rPr lang="en-US" dirty="0" smtClean="0"/>
              <a:t>Every country has there own poultry industry that we are competing against</a:t>
            </a:r>
          </a:p>
          <a:p>
            <a:r>
              <a:rPr lang="en-US" dirty="0" smtClean="0"/>
              <a:t>Avian influenza is often used as a non-tariff trade barrier to prevent exporting to certain countries</a:t>
            </a:r>
          </a:p>
          <a:p>
            <a:r>
              <a:rPr lang="en-US" dirty="0" smtClean="0"/>
              <a:t>Primary export is chicken leg quarters</a:t>
            </a:r>
          </a:p>
          <a:p>
            <a:r>
              <a:rPr lang="en-US" dirty="0" smtClean="0"/>
              <a:t>Chicken feet (paws) exported to Asia</a:t>
            </a:r>
          </a:p>
          <a:p>
            <a:r>
              <a:rPr lang="en-US" dirty="0" smtClean="0"/>
              <a:t>U.S. industry dependent on exports</a:t>
            </a:r>
          </a:p>
          <a:p>
            <a:endParaRPr lang="en-US" dirty="0"/>
          </a:p>
        </p:txBody>
      </p:sp>
      <p:sp>
        <p:nvSpPr>
          <p:cNvPr id="4" name="AutoShape 2" descr="data:image/jpeg;base64,/9j/4AAQSkZJRgABAQAAAQABAAD/2wCEAAkGBxMTEhUSExMWFhUXGBsaGBgYGB0aHhcdFxoaGxsaGxobHSggHxolHh8fIjEhJSkvLi4uGB8zODMtNygtLisBCgoKDg0OGxAQGy0lICUtLzUwLy0tLy0tLS8tLS0tLS8vLy0tLS0tLS8tLy0tNS0tLS0tLS0tLS0tLS0tLS0tLf/AABEIAK8BIAMBIgACEQEDEQH/xAAcAAADAQEBAQEBAAAAAAAAAAAEBQYHAwIBAAj/xABDEAABAgMGAwUGBgECBAYDAAABAhEAAyEEBRIxQVEGYXETIjKBkQehscHR8BRCUmKC4SNy8SQzkqIVQ7LS0+JTY3P/xAAaAQADAQEBAQAAAAAAAAAAAAACAwQBBQAG/8QAMhEAAgICAQMDAgUCBgMAAAAAAQIAEQMhEgQxQRMiUWGRMnGBoeGx8DNCUnLR8QUjJP/aAAwDAQACEQMRAD8AjFe0W88TfiyR/wDxk/8AxwbafaBeClolybSQVFKXMqVUrYVeVSp29YilpAURFb7M7q7e2BZHckd8q0xZISX3qr+EIIGjFKWZhszapNtPhUTs7M77FgCekGynyJfmQx89PhAktKhQhOFszr5cusK71vjBLVhZKkvrqG3IBB2z2hfMLszpriL6WGXrehS6EUmCtW+eh3FIDu23z5q/H3Ax8KRX9Phzifl24zykJftSfC+R1Ln8hFfIaxbXXZMCWqOe+5MCtsY/JjGFaI3O6SoVJPQt8R9ImuK+K/wqKF5h8ILU/ceUVVqWEpJJYCpOwAjI7hsCrVO/GWlzLd0g/mbIt+gMzanpU8moXSojW7jQ/eUvC15W2YgzbRPZJ8I7NAwjMYmQ7qHu5wwF5zp8wolTTLZLg4EFzUJfEkulwco522bLwH/8YQrPUNiJJzYAFusGcNSUkGYkMVNm+1NWFAKdYXsmhGsqgHIVH01F3Dl82iZIQubN763UO4kMknugskaB358oci8Jo8SSaioDggjOmnP1hNKCJa+xU+DFhT+0O1Dy+QeGchL+FTlIZiGIZ8t+kaDF5cYu6jSTNLOS43o49I43hbFIJwkFpZUzZkP9IFF4Yj/hqclN4Ru6nABG1TygqzSHWVYvIj5v8oMbiQoU20mbHettSkrnLACgcKSlOIcwAmraAnrBNx31Om45qpgEpNACEh2qVEhOmWmsC8ZWkmcJITUAMA5JcUw0r5bGJ69ZymFjQWJ708jQKZpbjU6wqzy/KdFMS5EsqAT9Owlrw9fMy0LmLf8AxOkSwwDpqMRLO6sxybnFSZdC3lEpwTZwEEs3eAFGokf3FejyijGNWZy+q4jIQoiKTblKDg1GaWGW4g6TMepIY5cuUL7RZyklaNziAzQRr0Ou0L71vkSQESu9NmFkyxUgkHTJvcOggbrvC9Pn+GH31e+FSZEljPXlqJY1WoagCra0GsMrIO6AVFRAZyAMXMsGHSJi57oVJmrmTpgmTVgO35BmUgnOrVYOwpSH8ijsa0OTP784wNZszMqKBxX7w8gR7EsEfOBpa/WCpK/KGrRkxsT8tAERF+39PXaRZrGoBQookJIfmVAsANqnnFFe9sJxSpSh2mGpNRLfIkDM64adRGUcMYvxiQhZUrEole4Durz25iF5W8CdLounFM7eBq5pNmtM1wgzcRGpSkY2o9EhnzZtY737a5kuUgoLKK2NAaYVEioO0ervs3QjQH5GPPEySJKcOeL07i/v6wJBCmKBU5AKEV2W9bQpVVMBn3RU7ORRocG2FKXWpjzA73SkKJEzCly3mKGCbLd5nl1Pg0Tv/UCpvtPZAt9qE92W2zp6wUHs5STWiSVtpUFhuR/YepTo/Q6R5lywkABg2W1NOUfXCQdBVwdG+UMAqTuwbsKE8Wu0BCSpvI/eUTF1X6u0LKEzCAB4kpTV8igqBBTsSK0zzgabegt0yYEk/hZKSVFOc8gd1KRqknbxMNGcfgCzqWVTVOFKJdP6dMLchSBJtgBL8fTqmJmfvQ/S+0W+0Liu12a1y7PInlIEoKmf45ZKlKUoDxJLUS7BsxE1K9oF4I7020939PYynqS2UsR944v6VNt9ow4Sy0y8YBCkpkpGNQqEqUVYkOcgA24W3LwBbbc05ITLlKU6cZZRQokulDHTJyHcVYvDCtmjoTiMGdjRiJMjEpIGZISOqiwHnG6cFcPCyWYIKXXM783qUgYQ+YAp1c6xBeyy5RNnm1KrKklkOM5hq/8AEEHqpNaRqNtteFNC5H2zwDNWjN6fEe853jaQlLJcjUGv9vETfFjVNDILYu8+jZufICGdomFawhJKVKNeQ1PpR9yIdIu9J7oAAObPkMgCPvOFAc9zs4MnobirgG4jLSqatypbgMKBANDUfmNegGcXAVhHSPMiQEgMOWvwMA8TWsypBwglSjhAFaq+UPrgtyV3bPls+TE942s2vHZw4QrxroO5iIwA7rIIJ0S+4g/8AgpEuqRSgyBFA3L5QFw6lIlhILqD4noXOeej6HQQ1lVPyIy+kKx2+zH5PYeK+INKuwqBStKClQYh3BSWKgzainnDK67CJaThycsDsKCBp9qCSEvn6t0j4b2xns5NS2ZySN+Z5aw21BgOcjD6SEVfhE6fLqT2xKEgO7d0pCdTT3c4qbruafOV2k95ST/5aT3lHdSh4RyFTuIaXDw9Js5UtCXmKJKlqqpWIuWOgfQe+HriPJiHmF1PWAmsYr6yUv8Am9gMKQAGo1IJuq0PhUFUIBAbcDnnCj2k2sYZadXJ8gBAfA96onSRgbuFmJBIGh5PWAB/9h+Ifpf/ADhj3jfjmeZEtNoloxTl/wCEKyCQylOeVD5tEZwzYBMLEklypRNCo6k9fgI1C3WHt7OuUQO8mj6HMH1aE9lu6WlKWGFSRm2nPzgnTc90/UhMRXz/AHUNuiThSAc3L/Xzz9IeJ9YWWEOx++Xuhkn7/wB4NNCQZTbSCt96TEW0yUEuqYsJT0Lkq/axcbgw/l2GXLCZgSnEWD0dZURUlnJ+XSEljuxZve2zleH/ABJl7gdjLK/fh/6TFDfimTLSCylLfySCT8R6wvjVmWFwxVQK1uBXdOKu+fzE56fZ+EGSmNPCobD5R5k2DCgAEEjXKBLfe0qSkmYWIybPo2sCBXeZkAdqSMpkxh36c9ub5QFZr17ZRRJdgWVM0BpRO6vcNdjAz71n2+cmTLDAvSrBOqlch/WsaZc11pkS0y06DM5k6k8zBKSx1Ny4RgHv/EfHxB5104ZUxMo/5FBTKWXJWRQk/eUZh7MJTmdMIYgiWHzDVV72H8Y0T2g8Q/gbGualjNV3JQP6lfmbZIdXkN4lPZVYCizJBZ1d5QV+6vq0EwAEHFmchr7TQbvDJct10POJC/77M+1Is8oYsIJfQmj12AFT+6PHG/EPZJ7GXQ5Hqcg8deB7nUiX2k1JQpX6gygOexObGtA8KYk+0R2PEMaHM/nsI5u65wSDM737Q+HrWp+HKHgUAKDLOAwv8uRFQd/6jvK3IIV9+ogwa0sgcljZnfn79xz5xF8b3mSRZkuxAVMI/S9EmtQWLjUMMiYoL+vTsEDCnEtZZI95UeQ5akdYlZNnIBnzC6i6nOS3TVxpkzc4858CV9HhF+o/bx9TDrplCWnvsABiKtGGVeWsd51vl2azT7YBkhS82xmuHzJYecTCLzXacPYlIlpIOFTgrbntXI/KFPtM4jKrOLHLBqQZuGrBLFqaOKxmOrAj+rVgpP3kLw5dU22WkOFKTixTVDmSo8nUXy3jfruWUhIy5bPlE1wLcKrPZkBSQlZDqGuJWbl2cZNyEUSmeoIartRhVwoZHkeYgmPI3JceIIvHye88XRYEWOzoky3woSBUVJ/Moj9RNTCu8bckuolm5t6gwbb7Rnq+dcvWJa9FdqpMpyMagl2c8z6QhjZnsGMRpwgDMM20HI9xIP6U1KgeZp/GKyyAP4vhn6QDYbMJaES0hgBQaADrUQ3s5OrCHKKoReV+RJh0khwdniM9o1vZMqUKlaqAVL+EMNyTFdLVWsSVmuwTLynzyVFEkpTLB0mKQFKIf8oCqc1HYNr+4VC6dlxvzPiNLrsWFCQrxlIxEVFBl0+pgi8bWiRLMxZoGAGqiSwSOZJYdYLnTEoTiJb5xJIkrts8TT/yZRIlhmxLyKubBx1J2jxHEBRNQ+oSzdoNMXNmF2xLWwDfAch/ZituK6RJQ3iJ8Stz9Bp/cE2C7UoqQHIby5QelMamKjZg5upLjiO0/P5/fyjhbrWlCSpRCRufvaOk1bRJ36mZbms0qiAsGbM0GH8id1Vrt5xrvWh3g4cQY22h5MieK72/ErUtJOFIIS9HA1884cez+xhGHCMKSguGZ6gjSv5st4s7o4Vs8hLJlgqaqlVPVzl5NAFnnn8SZdO6Fe5oAIV7+Z0X6pHQ48Y0B3lPY2b7+USN+KmLmKkomBDqoSDlqw5ZekUdmmZ/KJOxIKraHxdwLVX81QkP0d/KNzN2Ei6ZRbE+BLKzAAUpt00ghKuo+9oBknfX4wZIfRQ84PuKkrDcCEkCfMUPzYa9EAfKFl/zx+Kkyg7plLURtiUgD4H0igVLdVM2HnEZaJhmXpPd2lSpSK08ffLHbnGMKWvkyrp9tZ8D+JTWuZgs8xdRhQo10ZJ1jD7ZbptoXV1KJoOu0afxXeJNnVKTqGNeXrCb2Z8NqIFrnJwhQeTLOYSf/NX+9QyGg6wJXkaHiU9PnHToWYbPaUPBVwfhZIcDtVVmHOuiX2TltmdYp3YR7lyxE77QbzMiwzigkLUns5bZ45ndDdM/KGBeInPfI2V7PczJOLb7N52/uF5Eruo2IfvK/mR/0gRp9xWUS5ACXxKG+R5UjMLgu3scKA/7jqTr5RrlySVYQRk2evlyhXLk06GXCcOEA9zs/wDE43bw2hKxOmkLmPQkeHmkb/u9GhrNtCAGcYSK8m1ePqiE1McBKClhWugOTjX76xp7UJJfM25hMuW4BNRoco/TiAKnL7aPc6clLPR8hAVsmYwwy0I+R2aNPtEFFLH6RbbLN2s5zXCkAcquTv5xIe09c0mTZZSCoLdXcqqndKWTWru8W0lK3YUS5alTQ+mQg+RLSCC1VBsXPnrAr8mUtl4V9JlnD3DVuSxTKUkFnxFKW5sVP7o0G47m7KXgUhNfFkXfN9zvDFdtGm2Ic9x98o5TLzAZsnHodejxoUA3PZeqyZRVCeE2HA4FBmNW3B3HPkIRXtKX2ok4CmWpIClZBZJLgYSWDM4o7nSGf/i2RJYiin+PRwY4GUu0qSJc0AMytWY0Iqxd2gW3oQ8RZTyeIbbNNSFHzAJr6Qt4aBm2vECP8aXIZ/F3RryMD3nNDFk4f4s8G+z+S4mzWHeXhSeSKV/k8KQW1zD7MZ+stZaHJLE6aDnm8MpKOTHq/wA4FssgGp61T8zDABqxSosXIS24NeNqTKlrmKoEpJ9KwpuiaUSApYImLdahzWSfc4HlCa+7aq0zxZ0uEJZU0kFiAfDzc/OGNrnd3MwondynhShfJnK1TlTliW5BUWfYCpPkBFFZwlASlIAAYAbAaRPcOSnUuccvAnoC6j6sP4mHYNXanu/3jUNC/mLzDfEeI1lr+zBVGpy84WSl5Vps8FoW9IpWSEVB7ys6ljCksCGJGYHL66PHqwWRMpISgAAUaCFzKfeccVzWPWMIAPKNDErxni973l2eUqZMVhSPU7AAVJ5CIO4bbMmW7tFpKUzAsANWoxVOnh+3gXiyyLmXkgTFEowulJyDNQDKpzOcPpEgCZKOoVz1BH39IS78jL8eNMWL5LD7Snkpq8S1hlH8dMVWiKP+5df/AE++KdFBp99IBRZQmYpTGoAfep+v20bkWwJLiyceX1EZWdNKe/WCJQ/a3MR5s4o3uMdkpA3EM46EnJ3BZ9qCMROgiOuO0Y1Tp796ZNUXNKIAlpAbRk+8wZxhaynGn4dBC/g8nsEKOZTiy/VX5wkvZqX48VYi/wAwibZO1mBCqjNVcwCKeeXrFXZctPpCa6LOStayDVgOiXc+/wB0PJQ6HpQ+YjU+YrO3ZfiEoMZb7Qr37S1diPBIqRvMUAf+1JbqpW0acs6RDJumXNvGdOAxJChzGJKUhR5lx7oLI2qh9DxVy7eBP3BvDgAE+cHUaoSdBuRqeWnXKxUpiNviPrHoJ+HqPrC287QMKg5bIkZjuk/IeseChRBfI2fJZ/6nTtMa29H/ADQNel7okJpVSskO+9f6gC1X0iRLSokLNWGRcN7s/SEPDctdpm9qqoTnzUduQr6iFl/jvHp0+izfhH7yuu5KlJJmF1KzLeeEaYQ7N/cFJlnESpmH2I7WeWE1FU7H0hdMtjkhPQhQIDbu39wS6k/IsTUJtE0Acw+ZzGh8oV2q95aAcRrnhHiSem0DXhZ1qQoGapAZwUMcNQ+YqPSI2feHZPZ5TLmEtjz+NSdwY8TUq6fpRkh158YqxYZaAkvmo1BOoANK82plHe7rNMtHb4pq1hDFJl0ByKwgBgdRCabcv+aTZnAOAzpqjmcyQ+dEig3UY0bgyThlAMRQZjlAC2ajLc7YsGK8Y3/Pf9pkM5RtM12aWk5F8v07knWNNu21fh7J2hYFiWoHfSu4HrEyLq/420ICWH4iYRr41OKbVh/xWrDZkIoym8m+R+cEuiT8RHUZBlCL819pDXtOIQojvEhk6OTQBn3i74YsHZyUIY91IGgNByMRqLMJ1rlyiFFKT2i9fCO65H7mI6dY0BMxKQxKh5n41gAQFuSZ7JAj2xhh/bmPVqLJLe71geyzE4QxB5gv8IEvy0shtdAfrFANLIgpLRBNX3lHrXd4DvG1sk7esdkrpU1+84Huqy9taA47ks4ldfyj1r/ExO2xUuxjfI9hKe7ZPZyUIU7hIxcjmfeTDCTJI1BfyzyLbx5TL3Y/H6x6K6cxzz5fSGACSM3I3PefdIYiv9gwRLJavrAfagZ+T0bdidIhuIOOCpYkWQ5qwqnUNNezGVB+c7UGRhgYKLmpgbKaUS+tN4AHAKr/AE7P+raP1nBPiD8/k0TvD1nwhzUkuo5kk6vmS+sUlnpko9PusJ5FzZhZECe0SH4tn/8AHyiKMcPkUmHlmGJSP9QPpn8Ig+N7bgtLv4ZiT5AufdGh3akMlXJxrnrHlF7+spyjii/lGUyaBq33vHhK8njzMX18s44oJ0Brqf8AaHd5DHKSG+X3rHZCg1D5HSF8iY+VCKf0YMlK0OkFe4upE+0mUSUhPiWyQ2bqITl6H/aGd0XfglhLNQDyhRbZ/wCIvJAzQhKl8qEIT8TFYZgDPlCgNky53K41T9YRZ5YSGA6/1BKUawvlzK1r+4fOGUouAxhq7kTXFd+WkoQcPjV3UdTr5Bz/ABjlcl3CWkDlr95w2nWQEgkVGROj5wNb7ZLky1TFqZKQSo8hsN/i4geHu5GND2nBfMFva3iWUoBGNb4R0zURsPiRCTia1izWYTBRRWwBPiKgXzzo5PSE9wWmZarQu0TAwUWQH8ATkkcw9dyowL7Wr2CBKkOohA7VeEAkP3UPUfu1oGzhTMWudDHgGLIqN4236ScsEuZaZwlg946muFIzPybpvGvXJdaZEsISGb5u/qSYneAbjVKlY5iAmYsOUgvgD0BNXVqWo9Go5thSvp1gcagbgdd1fqninaSntCvn8PZwlJwzJqsAOwzWr07tP1CAJN7oTZUKWQmjlqeYG8SPtAvcTbYti6ZP+NLGjjxnL9TjokQtsN2Wm1sa9mNdOiRvzoI0tRuU4OkX0VL68xxbeIZloPZSHSklsRNc9PpFLwxckuWmqXUc8Q7wOz8/SONy8MJlgUDgkgsx0bXNhrrHW+r/AJNiSQogrwulGTgktQigcGsCNmzDyunH08UX+0C0ywqRLQ3aE13qQkP8PKLjh5ITRy/SMTuSYu0WyXNWX75WfIFQ6B8o2i4FFqmnWDX8cn6wccQT+z/EAs9ie2WhZ/XT/pDdIV3mj8TaUyw4QnxbFIPe9cqbwxvi8QibNSnMmp27oBeCuH7EyQWqpiemgfp7yY8d+0fMnGQr7z8CvtIfgCzqX2tqWkgzFMjbAmgLcyVHm/OLGXMXTCCQ/wCVTM2jFga+UcLnsAlSwlICRkAKgdB/tBJs7BhUu/eYem2UCw1FlgTcY/iFYXUkp6t8jE5edqC1EZgaM7f1B94WpQFQAW0U784lrRa6lyT1DH1YQbNQhYcXI3PtrnnJIqaAbnYDN4rrgu7spWGhUrvL1dVHAOwyHSEHDNgMxZnKFElkO9VDXyy69IsEuBvvAoPJhdQ1DgP1n5ZHQ7fesB2meGJNAlypWWWpce+kdrVN39XHzjMuN76MxRkILIT4v3KFWr+UH1I6QLkk8RB6fAXMNvi+zbCZMgtJchSqvMbMf6Pj0zA4duUrnFTURR21O3QP6wfwpYwmSgnNQdhmcVfIRWWKyhOQA+EZXiVvmGJSiwuxIwsKjmK+RhzJS4dwYCskuuJ8L6UaGiBQ1eHos5btZmEcZOu2TQdD8R9I0bg229rZJasTqAwr5KTm/Wh8xEDxWj/iZ5IzXTyYR49lHEBFqm2ZX/LmupHJaRp/qQn/ALRGKNS/qSOCjz/E1iZzy+8nj6lBbuqdtMn+MfSo6Z/H1pHWUVM4CQdQlg/On3lBAiRGeLNagpVQXJZxnrn0j7fd49hJUS7kMCBvrTJhWCUrCs6HfURnvtDvopOFKkqADAVFd+cL2IzFj5sBO/BC+0nWibpiEtP8RiPvUR5RZTZitKjXX1ERns3s2GzS8694n6xYCSp8STX0jx7UIeWue51sgBYpOHcZjyrSGSZjdRnAEsAkuMKt2Yvzj6qfq4BGY3+94apoSdxyMPmTYy7jG9plrmJly6WZKyAp/wDnLQzqAFTLScjlrs3Pinj0rUZFlrL8Kl1demFGoTo+ujDPvdKStWOYcgAGoEpBNEsGYEmjQvI96nS6XpjgHrOPylDcKU2eSVKyAqKOS3vifuC712y2rtkxLSwru/uKaADXCMycnpux1ue0zBJRRA8RGg5bE5ARaXZYky0BKQAEhgByhajka8CC+Y4lZv8AM37CEyZWEAawo4vvf8NZlKQCZqu5KSA5K1DMDMhNVfxh4lVHjLuPb8KrR2SDSV3Xz7+am2OSf4mDchRqS9HhOfLX3irh7hbEy59QQ4Dlxq5cVLV1jRbqsowuB3WZJ1UzV6PlCDhK4phAmz1Evkg1DbmufKLG0zky0FSyAAHclm+/e8BjQn3GV9ZmtuINxPfN5os0hc2acKEJct4jkAkOwBJYdTGEJk2m9LWtSEkurEcSjglIfugqOgGQzNWEadbrrN5Te0nqWmzAgiQFNiIpjWRrU90Gm7vFLY7us8qWJctAlpTohkvzO+z584aGUdpM+JiwDaElbm4aRZlJUZxXMKSwSlkh2c1LnZ6Z5Rol0S8KHJDM8KZVhlmcJiXxEAKOLRLlOHQCpy3j1xteP4eyliyl08tYFPbbGMzs2Z1T5k1dqxa7VNOaRMUpXJOJWH1y6PtGhWVDDn95GJPgyw9nIS47y3Wrc4qgeSWHrFlINNxzjcW9xHVsOVDsIjSKfF/rHiYpz0BMcJdpCkq77kaaxwk2jv4aHPPlA8gRYilBuD3tNLV2p3W9amJ67btVaJpQMSUDxKIFBsHDFR0010ikvWQVlKUuFHN37o3zZq+cOLusCZSAgOwq5Z1PmTz+keVSx3KRn9NNdzO1ls6ZaEpSlgkMBsB95849Lbf0j2pOogS2TGSSqjDMtQDMvtDGNSVfcZN8VXkUJwpJxqcApzA1OVDtzOrRni5Lkhy3OH14W0TVrmOQ+Q2AyHxPUmFwlcq/ecIHzO1hHAVKy4yE2eSMQHcTlU5DOKuVKBljTIA8/P5xN3EFdlLYJIAaprQ10ObGKVM4hLKAKCzMcSfM86ZxqHZuQdQNwuzYmGUHCYyT8oXWLCfCo+r/ABjzftsEqRMXWifecoch1ckK21TIuL7S6pq31UR74VezWQ1qlHUk+jEfB45cTWhwJYzWXPIZ/Fop/Zxd47TESHSHAatQRQ7D5iPLpPznQy7f/aP3M0sjLOC5ErVPpHGSg5jL790GS0AV+EeFSBjF3Ed5Js0kzVgZMKA10jDLfalzllbHvFkp60YdT8Yr/atfhXOTZUEYU1U2p2Pl84C4MubtbTLdIwy/8ijzT4R/1Mf4mM13nQ6dfTxljND4eu3sJCJdSUpCTTYVPmXhxKl6h/r/AHH1MuhIMe8RFTWMEgZixnmaxYuxGvyjMuPuIVzyqzSVNLS4mqGayM0A/oGu5pkK1vF99GRZ1rFFZJ5k7RlFnBbJyT6kwJc+J0//AB/Sh/e86cOWN5hJ/J8TT4P7orisy0Pm+gz+zH65rpKEClTUkan/AGg+7LsVOnBZDIQXGylf/XPq0LazH5s6k14Ef8OWDAhKWrmptzU/TyEUQVtHGRIwJAGfyj2GzyhqrxFTi5X5tcHvm8OwkTZ+qEEgbqySPNTDzjP+EOG8ShOmupWYff8AUdcT/HziqvpYnr7DNKSFLcUJFUjoM+rbQ0sVmCEgANT4U+nrA/jb6CVY8pwYiB3b+kITLwhvukS1+KNpmYST2SSCkZFStVF9GJYfWj68LV+UZ68soAkyxUqYAAk+QB+nRhBvv2iDg9vvPfxBEd1nIDhudC2WeRZqwh4r4g/DhkBpmbqqGIrR8zFDd85RQqdMNAnvpIbAwr5e+MnvW1G0WpnJCpgbo/0gK1LMFFyW8TWeDlK7NOM4llIKlHMk1PTZtqQNxZJ7e1S5aqy5SQpSf1KJonpRzyprH7h9RCss/OHX4cYsRqTrrGgWlSRm4ZSwna7pTVLgnXaDbZPCEKWpgEgqJ5AOfhHKQW+o+kL+KwVyTLTQrKQemIFXqAR/KGXxWThS+QAxUmeSmoIav2YGu+QtU5KkpJTUE5CoOT5l2pzjzdUrtMy6aFR3zYfOKyTKSkJAYDINllt84wJymluOhOFksbZ16sQdxy6QTibIZZjaPU9BZ8/p13EcZTuBWmp1/uGVXaJO9mfkMQdK02pE7xhaiJYQnNamLlu6MzTmw8zFLMSwrnm/3nEDfU/tp68JLS+5RmJT4s9QokHp0hGSwtGU9KoL2YjtKS1UnyY+/OB7LLJ6j79Yb2mQrIYT1B+Rb3QOmVug9Rn1pUQANCdMNHt0F5aFDGA5cJPhqatrUe8RSBKvyqJVkxYcqMACeRifuNiguXZTVpnpRt4opUoFIzB0ObZ6E/SPJ5keY7hNimA+JFeaYmfaNeOFKZYBD1psNDFPZZZSHcERj3tDvMmfMYl3CA++pHLWGbqvmDgVeZc9hJ1X+WcToKCNE4DswxLWMgAgZ9T5ZekQV1WYlm1o505xr/Cdg7OSgNQ/OCPxG5TSWe5lBZEUcV5fekC8Q3mizyVLOzJD6naD7OGGTGMu9rN+F+xSaDnqfoHjSPEixgM1nsNmQ8qcZ09SzVycznXN+Zr5xsXA91CVJx0C5pCjyAcID9CT/KMw9ntzfiJwSwwAOs7JfLqTT1OkbihNPvLaNYbqOyZSUA+Z0I6jeOFqUAK5DM7DU0jqFUdoi+M74KU4Ekgnbb7+cAxoReDEcjUJIcdX3+InplpPcRlzaj/e0OeErloJixX8o259YkLksvbWlT1AZ+fL1+BjX7BIASA0CRZqdLNm9LFwX+6hMmzjCxFNRvyMN7BZQlIow0aA0MIMkT3cGGLQnGdiYQRAtunhCSo6B+Z2HUmnmIJUrQwHabJ2ikv4QXbc5D4x57rU9jq99ouuSzGqlM6nUepqfeTDG3TwkUqTl9ekfZiwkP5ff3rCPie0mVZJ1ofCoI7h/cSAhLa94h/MwIHFaEf/AIj8jCZakh1LUKB1EmgoHJ2ygG755tJKgP8AE5GEiqwDQ/Num0RNyWKfaVdrPmLIUQQD4XDMSkUAYBqaRqN2WMJSKMeWRgFtjQlWcDENmz/SIOPbQJNiU2amSDqBtGT8NS8Vqlvm5PuMVPtYvntJ4kA0lgFX+o/1E1wTNH46WndK/hkesMI0Z7GeGMX5ms2FASPpDBNoAI9xHwgeyGvgoNw/weCCpQzS6PIt5ZwIOpK3fcNkrq7fKPyUBS+QgNJQcioHlX4wPe96CyyJk5VcKSWP5lGiU9VFh5wY3AY1uB3IgdiMI8SlE1c5kfAAeUEC8FY+zwFxrmN6lqRLWa1kLwFZSlJJxZ4H8RAybrz6RWfiE0XnR6HxAjMH3wK2R3jXXj9bh1lt4KmYpOoNfQ6iDwtOIA0Po8TH/iSZq0kJMog5qYguGqNn56Q0RNJACgAoO3UEg12LQWMzHxgiE3zOTJlTJn5ZaFLP8Bi+UZf7P1LnWUrXUqmTF4gauVOoVG5fM0Iii9qF7dnd02WT35gwgcnBUT5U/kImvZGoqssxIOU002dKSGPrHsg0YvFaPv4jq1SlD8x9E/8AteApanLBfkWPrR/fDm8gpJOJy2dAPgBWJa3WkB+dAWAYnnCJ0MZ5C4/4StWJc5O2Et1xA68hFnZfDlTZumkZx7PZmKbaVbCWPevP6xpVjTQQSjck6g2dTjfNrTJkrWThYfdI/nu+LWZtoJqWJfqrP5DyjWvaVeLS0ywrM1EY5dqcc/PNTv1Lw1dkn4nqrGo/1H9hL7hO78eAeZB2o/3zjUbHKGQMIeGLFglhSiApVQwyBinlAAOSKaxgHmDnyWaEGvu3CTKUomoFI/n2+Z0y1WlkArWpTJA1J+89GMaLx1exmq7KWCovhCQ5Kjswgv2f8FfhwbRPH+ZWgr2QOg3J1Pl11TZuay8MXHyf6RzwVw8mx2ZMsHEt8UxTeJR25DIdH1MUSS9QeuUeFppnXT73jxLVXnGXuJqxAOJLyEmU51LNkTr8IyS+7yxlSnIfQvT1h/7Sr0xWhMoKpLQ5HNbGo/0hJH+o7xATSudMTKTmosPmfIV8oyuR32nUwgYMQbyZY+zqxlQM3RSiX6UjTpIAA3hPw5dQlS0oSGADdWhqdjQO3QwAOyZJneyBOizqMteXOOkifiYg1+MAzZq0KrpRxlzj2qYhjMFK1HKDBk5EdyFHMmOdptNKecLE3iDlWjFuUCqnlVejcnOfWjQRf4nseOzuOpsh0vrmW9/pEjxDJFrmS5WN5EpRKv8A9swApCBphTUE7qI0LN0TsLvTQ8tHf7z5R4QxIFKs2Q5f15QtrlWMBTd9p3uqxJDHLkaFP1HIw3t9tRIkLmkjChJUW5B8vpC6yTw41f8Ar+vTyjjbLdLWhUtRQpCwUlKge8DTy3+cah4iA6HI0wW9bepalzl1UtRUep08svKDuApKvxaFfm7xPTCR88o72vhcpm4FrRMwgVSe7vrXFyh7wpYgmcCMwlQPqB99Y1nHGhK1wEnm3YdhNEuwK8VGGefwbKGSZCnxJqnY5+W8BXaggO/UNp6w1Qhg4LDYwOMTn5290FtydSGO+R84l+OLBabTY+ys8szFzFpxHElIQhBK37xDkqCfsQbfd/S0TEy1Kqqrchqep+B2hvdlsQUghQ9YPl7pnD2bkHak4SrpXy5fecfeE1rM7ssSsHZqVhcs7oryJdWUdbws5df+k/7++CeFZGDGsgMcIZ2IYGpL64vdCAfdLG2kez5ZQFHCFJ2NTtRQ0A+EDdsthgSc2fRuZ0bdobSiCeeoMESpCGLAPpT5Q0KfBiFy8e4kH7UZeKzpJ0+kI/Y0QE2h6HEivkqKn2lySbM/MQg9l0sJkzC2c0nkzJGfrG3ozzLfE/nKLiSc7kKJ6Rnd62xgfXrpF1f04h3oPvnGX35PcnbKMUW0oDcMRMuPZMXkzlnWaR6Jl6+eXWNPkrZGIHIRAeyuThsKS3jmLVUc8PoyfjFZedrAQUpLOOvzyjxNEmRqOQAmb8eW8qmLVicDIdB9YE9l3DBnq/ETB/iSe6CPGob/ALR7z5w0lcPm1z8CgRLFZhFKPRKf9RBHQK2jVLvsqEywAlKUpSEhOQSBQM2QA0jcP4ajeqNMteBOcuU2YA2ND74W3xbir/ChgTr/ALaRwvW3JBKQunI/08AWNKjiUlyRQUFCa09B7oHK1aEzBjs8jHVwXNLlutguYc1s3knOnm8PCHqzfe4iDTeM+zKQiY6kqUAMQqSSzUHxEUlkt5BYukk5H48xr5gUgkyCqjs/SsDyu4zKcnr8RHIo0jp2v6qc9CN306QPa7UEhczSWgqP8Rif3PGmS0RMH4pt2OfPXm8xbH9oJCf+0AeUVPs64XI/4mcKkd0H8oO43PwLQDwdwyVlE+cMmwIO+eJXyHnGqWOVhDJruPvOMJsUJTmbdnx2nVKEgAA4aeTu309Y5zlpUSlTggs45bjXyj1OW2YZJzBFAfk/1hReVpSVdwd4CrZNkCrYwB1JlUsYSu1lClJVr5hYMeJUku7kJ0GvSPVjkmhLkj3Uq3KOl93hIkWZU9avCGCQzqUfClPMmnqdIwHxDICzzaLSiWC7AN9fvyiPtHFSEmiVKy8PIk69YVhM60krnFQByQl8I2DDPqamG9i4dYsXA5jcRsqTEii3nexX6qYwwrT3nqp8y9YqLNdpUHWpTK/S2nXKBrqudKMgAoaHI8/7h/Z0gZOltGoOkEFJO4nNkW/YKgCLhkhiVTFEUqpunhAy+URXFVjldv3AyEhiBkVYiVKOpLlq/pi6t1pOQ8ztGd3zacU0oRo6W3gWqN6bkWu4qmzS+EaZNvsOsNuHZCwuYoo0TTMl3zbyhxd10S7NIXa7RQIQVNQ5VYNqaDzjlwkFTEdsohM2artCMvEzAUowYV2jCpqzGnqASVXx3lfcxBS4z1G8F2w93CnNVB5x5sySzsyhno/nCm/b3MvIjGaJGocEY2FS2XVQhhYItmcrKwBLmZZx6lQtkxMo4wABNmTAFDE4DJDUCKeYOxfxapYs6CtOI4mwnERhyBLA5at12hquxCYXSoOHxpXq9C5Ob7nOEl62YSu5MKgwAzbpXU9Ii9f1SPE5D9Q+RrJmiy5JUkkB3V/W45QTLly5YSCVFYBLYQ+bqIcF9cic6aODZlJoVFaSmqcJYHkWzHI0p0jmZiseJzrrllX73h4IBn1WMIV2ZRWOYKBPOhy3DbHl6ZQws07R/vyidstuCS5UW2b7cf0xEMLNfEoZkjyp6Zj1hocfMmyKN1OfGNmx2WY+3o0Svs+ktIYD8xPvMU183nLmSVIQSSQQARCThhPYSQiZ4nORLV5hjGFhc0Eel9Zx4jX3Tqd9oym/CzCNWvaWZgISARoSfjEavhCcufLUvD2QUnH3qlILlhuRzj2JgDZMHKbxcR3mlcL2cyrLJlfmTLSCz5sMTE83pHS8akkgknWo+Gsek29DCpdq0zjnLtqBMCiThzpm9SA2z84AkEQF0Y0ui7xKlsaKUcSn3yAfYBh5c4YhYypUNRQFfWFRvuXpib4+kDLv3vUQCkhiauK86QxXVRVwSrMbMVXwhSVqeQMiQCQ9T4ndm84VG9zLaWuVMlpWaF8IxFh4iWwmjkEM3OG9+TzOQAlRCtXegfSrfWFl62THJShIBUKKxE1DZ867wBZTLsRUVcNsU0dolM2WZcxHfQVF0qYM4WHbQ+kMr9vJ5aEgFBKsWMEGiHcJbMq8OzE9IkbrTbJDIwImSwXAM0pKDyOEuPKHoWFAFSMJH5aH0Ip7h0jLA8zxyrzB+I7uyepgsTThPdINSCSGfcadTBl5HFJVLUAFLGAjIHEKjozxOKnAuAMKCQWPeokuAzACoBzhnJvFDIxkkpSzN7/vaN5DtcDIR3nawWUIFfsiDCvanw9wgVV8S3fEryEJ77vBakhEgBOInGt2KUtkkaE76NSpcbyAGpMbY7hNvvYqUZcpQxCi1VYDYHVXuHWkdbDZaNUZVNXHPfd4T3fKCWSonCnLVvhTlDyTeMoNn5DXeBD33jjxUUIzu6RQaGMbv+/1262qCv8AkyVqCEjXvMVls1EDyFNydUvW+U9hNEh+1KFCW9BiIIBPR38oy7h7hifIOJQlnliJB60glKhSYpLbKL7SsupUteHBMIq2ih8iPMmHcic4qHSSHIoUEmjjMVyPNuqC77ClKe9Re4NcjtQ1ahDVMNLFNCGNHZlMKEahQ1HnmdNFKZbkKeDKqyuwDYumcETSwwh671+EI5V6yR+pPIZeWvlHqdfaNHLAtTPlFHqCpBx3E3Hl/iSnsUnvKFSNCGqeZ+UTdx2+TJSZ0441nwoFSToz5DnCy8rmtk6YuavBiUX8dANAKZCOt38NLSXmN1BjCVEtxlePG42tN6TLWXmJGBBBSj8gL0LHxK0c70aKjh6WF+KinZzTriHzhAiylgGFPf8AYihu23y0gY3xBmLaDQwnlZ3MyMgSklBNASA46EGP5yvbiG0T5y56lqSVmgBolIySNKD1LmN1vi+UKkzBJJ7QoUEgggYiC1dKxkdn4PnJVWWjCcx2j01Z0xQHScvMrEAVDeEr7mTXRP74FQo+L6n39BnD6dMBISUpwEUASCCPe/8AvCBPDtplzscvDhBcd7bQhvLPWKK02EllIpix45b0ST4VIVm9A/pzPL6jCC1p5nMzYM3+RT9p/9k="/>
          <p:cNvSpPr>
            <a:spLocks noChangeAspect="1" noChangeArrowheads="1"/>
          </p:cNvSpPr>
          <p:nvPr/>
        </p:nvSpPr>
        <p:spPr bwMode="auto">
          <a:xfrm>
            <a:off x="155575" y="-1584325"/>
            <a:ext cx="5448300" cy="3314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275" y="4419600"/>
            <a:ext cx="2724150" cy="1657350"/>
          </a:xfrm>
          <a:prstGeom prst="rect">
            <a:avLst/>
          </a:prstGeom>
        </p:spPr>
      </p:pic>
    </p:spTree>
    <p:extLst>
      <p:ext uri="{BB962C8B-B14F-4D97-AF65-F5344CB8AC3E}">
        <p14:creationId xmlns:p14="http://schemas.microsoft.com/office/powerpoint/2010/main" val="22490232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990600"/>
          </a:xfrm>
        </p:spPr>
        <p:txBody>
          <a:bodyPr/>
          <a:lstStyle/>
          <a:p>
            <a:r>
              <a:rPr lang="en-US" dirty="0" smtClean="0"/>
              <a:t>Conclusions</a:t>
            </a:r>
            <a:endParaRPr lang="en-US" dirty="0"/>
          </a:p>
        </p:txBody>
      </p:sp>
      <p:sp>
        <p:nvSpPr>
          <p:cNvPr id="4" name="Content Placeholder 3"/>
          <p:cNvSpPr>
            <a:spLocks noGrp="1"/>
          </p:cNvSpPr>
          <p:nvPr>
            <p:ph idx="1"/>
          </p:nvPr>
        </p:nvSpPr>
        <p:spPr>
          <a:xfrm>
            <a:off x="457200" y="1295400"/>
            <a:ext cx="8229600" cy="4876800"/>
          </a:xfrm>
        </p:spPr>
        <p:txBody>
          <a:bodyPr>
            <a:normAutofit/>
          </a:bodyPr>
          <a:lstStyle/>
          <a:p>
            <a:r>
              <a:rPr lang="en-US" dirty="0" smtClean="0"/>
              <a:t>The H5Nx viruses were able to experimentally infect and transmit easily in mallard ducks with no clinical disease</a:t>
            </a:r>
          </a:p>
          <a:p>
            <a:r>
              <a:rPr lang="en-US" dirty="0" smtClean="0"/>
              <a:t>Supports the role of wild birds in moving the virus to North America</a:t>
            </a:r>
          </a:p>
          <a:p>
            <a:r>
              <a:rPr lang="en-US" dirty="0" smtClean="0"/>
              <a:t>Initial outbreaks in poultry in U.S. appear to be point source introductions with little farm to farm spread of virus</a:t>
            </a:r>
          </a:p>
          <a:p>
            <a:r>
              <a:rPr lang="en-US" dirty="0" smtClean="0"/>
              <a:t>Later outbreaks have evidence of farm to farm spread as major contributor to spread</a:t>
            </a:r>
          </a:p>
          <a:p>
            <a:r>
              <a:rPr lang="en-US" dirty="0" smtClean="0"/>
              <a:t>Control efforts in U.S. remain as early detection and stamping out of infected flocks</a:t>
            </a:r>
          </a:p>
        </p:txBody>
      </p:sp>
    </p:spTree>
    <p:extLst>
      <p:ext uri="{BB962C8B-B14F-4D97-AF65-F5344CB8AC3E}">
        <p14:creationId xmlns:p14="http://schemas.microsoft.com/office/powerpoint/2010/main" val="32543682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045"/>
            <a:ext cx="8229600" cy="990600"/>
          </a:xfrm>
        </p:spPr>
        <p:txBody>
          <a:bodyPr/>
          <a:lstStyle/>
          <a:p>
            <a:r>
              <a:rPr lang="en-US" dirty="0" smtClean="0"/>
              <a:t>Future</a:t>
            </a:r>
            <a:endParaRPr lang="en-US" dirty="0"/>
          </a:p>
        </p:txBody>
      </p:sp>
      <p:sp>
        <p:nvSpPr>
          <p:cNvPr id="3" name="Content Placeholder 2"/>
          <p:cNvSpPr>
            <a:spLocks noGrp="1"/>
          </p:cNvSpPr>
          <p:nvPr>
            <p:ph idx="1"/>
          </p:nvPr>
        </p:nvSpPr>
        <p:spPr>
          <a:xfrm>
            <a:off x="457200" y="1295400"/>
            <a:ext cx="8229600" cy="4876800"/>
          </a:xfrm>
        </p:spPr>
        <p:txBody>
          <a:bodyPr/>
          <a:lstStyle/>
          <a:p>
            <a:r>
              <a:rPr lang="en-US" dirty="0" smtClean="0"/>
              <a:t>Anticipate persistence of H5Nx HPAI in wild birds for at least 3 years</a:t>
            </a:r>
          </a:p>
          <a:p>
            <a:r>
              <a:rPr lang="en-US" dirty="0" smtClean="0"/>
              <a:t>Potential for introduction anywhere in the U.S.</a:t>
            </a:r>
          </a:p>
          <a:p>
            <a:r>
              <a:rPr lang="en-US" dirty="0" smtClean="0"/>
              <a:t>Increase in biosecurity and surveillance in poultry</a:t>
            </a:r>
          </a:p>
          <a:p>
            <a:r>
              <a:rPr lang="en-US" dirty="0" smtClean="0"/>
              <a:t>Increase surveillance in wild birds</a:t>
            </a:r>
          </a:p>
          <a:p>
            <a:r>
              <a:rPr lang="en-US" dirty="0" smtClean="0"/>
              <a:t>Increased resources to USDA to more quickly react to multiple outbreaks if they occur</a:t>
            </a:r>
          </a:p>
          <a:p>
            <a:r>
              <a:rPr lang="en-US" dirty="0" smtClean="0"/>
              <a:t>Research to better understand the virus and provide improved control tools</a:t>
            </a:r>
          </a:p>
          <a:p>
            <a:r>
              <a:rPr lang="en-US" dirty="0" smtClean="0"/>
              <a:t>Consumer trends in poultry promote increased likelihood of avian influenza outbreaks!</a:t>
            </a:r>
          </a:p>
          <a:p>
            <a:endParaRPr lang="en-US" dirty="0" smtClean="0"/>
          </a:p>
          <a:p>
            <a:endParaRPr lang="en-US" dirty="0"/>
          </a:p>
        </p:txBody>
      </p:sp>
    </p:spTree>
    <p:extLst>
      <p:ext uri="{BB962C8B-B14F-4D97-AF65-F5344CB8AC3E}">
        <p14:creationId xmlns:p14="http://schemas.microsoft.com/office/powerpoint/2010/main" val="7275675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ickens1.jpg"/>
          <p:cNvPicPr>
            <a:picLocks noGrp="1" noChangeAspect="1"/>
          </p:cNvPicPr>
          <p:nvPr>
            <p:ph idx="1"/>
          </p:nvPr>
        </p:nvPicPr>
        <p:blipFill>
          <a:blip r:embed="rId2">
            <a:extLst>
              <a:ext uri="{28A0092B-C50C-407E-A947-70E740481C1C}">
                <a14:useLocalDpi xmlns:a14="http://schemas.microsoft.com/office/drawing/2010/main" val="0"/>
              </a:ext>
            </a:extLst>
          </a:blip>
          <a:srcRect t="5777" b="5777"/>
          <a:stretch>
            <a:fillRect/>
          </a:stretch>
        </p:blipFill>
        <p:spPr>
          <a:xfrm>
            <a:off x="-12700" y="12700"/>
            <a:ext cx="9129713" cy="5410200"/>
          </a:xfrm>
        </p:spPr>
      </p:pic>
    </p:spTree>
    <p:extLst>
      <p:ext uri="{BB962C8B-B14F-4D97-AF65-F5344CB8AC3E}">
        <p14:creationId xmlns:p14="http://schemas.microsoft.com/office/powerpoint/2010/main" val="27716437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ter Live Chick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0"/>
            <a:ext cx="6435660" cy="6858000"/>
          </a:xfrm>
          <a:prstGeom prst="rect">
            <a:avLst/>
          </a:prstGeom>
        </p:spPr>
      </p:pic>
    </p:spTree>
    <p:extLst>
      <p:ext uri="{BB962C8B-B14F-4D97-AF65-F5344CB8AC3E}">
        <p14:creationId xmlns:p14="http://schemas.microsoft.com/office/powerpoint/2010/main" val="36097917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 Gamefowl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89911" cy="6892433"/>
          </a:xfrm>
          <a:prstGeom prst="rect">
            <a:avLst/>
          </a:prstGeom>
        </p:spPr>
      </p:pic>
    </p:spTree>
    <p:extLst>
      <p:ext uri="{BB962C8B-B14F-4D97-AF65-F5344CB8AC3E}">
        <p14:creationId xmlns:p14="http://schemas.microsoft.com/office/powerpoint/2010/main" val="7467276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Contributors</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295400"/>
            <a:ext cx="8229600" cy="2819400"/>
          </a:xfrm>
        </p:spPr>
        <p:txBody>
          <a:bodyPr>
            <a:noAutofit/>
          </a:bodyPr>
          <a:lstStyle/>
          <a:p>
            <a:r>
              <a:rPr lang="en-US" sz="2000" b="1" u="sng" dirty="0" smtClean="0">
                <a:solidFill>
                  <a:srgbClr val="FF0000"/>
                </a:solidFill>
                <a:latin typeface="Times New Roman" panose="02020603050405020304" pitchFamily="18" charset="0"/>
                <a:cs typeface="Times New Roman" panose="02020603050405020304" pitchFamily="18" charset="0"/>
              </a:rPr>
              <a:t>SEPRL Avian Influenza Research Team</a:t>
            </a:r>
            <a:r>
              <a:rPr lang="en-US" sz="2000" b="1" dirty="0" smtClean="0">
                <a:latin typeface="Times New Roman" panose="02020603050405020304" pitchFamily="18" charset="0"/>
                <a:cs typeface="Times New Roman" panose="02020603050405020304" pitchFamily="18" charset="0"/>
              </a:rPr>
              <a:t>: David Suarez, Mary Pantin-Jackwood, Erica Spackman, Darrell Kapczynski, David Swayne, Kateri </a:t>
            </a:r>
            <a:r>
              <a:rPr lang="en-US" sz="2000" b="1" dirty="0">
                <a:latin typeface="Times New Roman" panose="02020603050405020304" pitchFamily="18" charset="0"/>
                <a:cs typeface="Times New Roman" panose="02020603050405020304" pitchFamily="18" charset="0"/>
              </a:rPr>
              <a:t>Bertran, Mar Costa-Hurtado, </a:t>
            </a:r>
            <a:r>
              <a:rPr lang="es-ES" sz="2000" b="1" dirty="0">
                <a:latin typeface="Times New Roman" panose="02020603050405020304" pitchFamily="18" charset="0"/>
                <a:cs typeface="Times New Roman" panose="02020603050405020304" pitchFamily="18" charset="0"/>
              </a:rPr>
              <a:t>Donghun Lee, Marisela Rodriguez, Yue Wang, </a:t>
            </a:r>
            <a:r>
              <a:rPr lang="en-US" sz="2000" b="1" dirty="0">
                <a:latin typeface="Times New Roman" panose="02020603050405020304" pitchFamily="18" charset="0"/>
                <a:cs typeface="Times New Roman" panose="02020603050405020304" pitchFamily="18" charset="0"/>
              </a:rPr>
              <a:t>Eric DeJesus, Charles </a:t>
            </a:r>
            <a:r>
              <a:rPr lang="en-US" sz="2000" b="1" dirty="0" smtClean="0">
                <a:latin typeface="Times New Roman" panose="02020603050405020304" pitchFamily="18" charset="0"/>
                <a:cs typeface="Times New Roman" panose="02020603050405020304" pitchFamily="18" charset="0"/>
              </a:rPr>
              <a:t>Balzli, Kira </a:t>
            </a:r>
            <a:r>
              <a:rPr lang="en-US" sz="2000" b="1" dirty="0">
                <a:latin typeface="Times New Roman" panose="02020603050405020304" pitchFamily="18" charset="0"/>
                <a:cs typeface="Times New Roman" panose="02020603050405020304" pitchFamily="18" charset="0"/>
              </a:rPr>
              <a:t>Moresco, Diane Smith, Aniko Zsak, Scott Lee, Suzanne Deblois, Cam Greene, James Doster, Megan Christian, Nicolai Lee, Rebekah Lee, Samantha Pallas, Melissa Scott, Bill Gagnon, Roger Brock, Ronald Graham, Gerald Damron, Keith </a:t>
            </a:r>
            <a:r>
              <a:rPr lang="en-US" sz="2000" b="1" dirty="0" smtClean="0">
                <a:latin typeface="Times New Roman" panose="02020603050405020304" pitchFamily="18" charset="0"/>
                <a:cs typeface="Times New Roman" panose="02020603050405020304" pitchFamily="18" charset="0"/>
              </a:rPr>
              <a:t>Crawford</a:t>
            </a:r>
            <a:endParaRPr lang="en-US" sz="2000" b="1" dirty="0">
              <a:latin typeface="Times New Roman" panose="02020603050405020304" pitchFamily="18" charset="0"/>
              <a:cs typeface="Times New Roman" panose="02020603050405020304" pitchFamily="18" charset="0"/>
            </a:endParaRPr>
          </a:p>
          <a:p>
            <a:r>
              <a:rPr lang="en-US" sz="2000" b="1" u="sng" dirty="0" smtClean="0">
                <a:solidFill>
                  <a:srgbClr val="FF0000"/>
                </a:solidFill>
                <a:latin typeface="Times New Roman" panose="02020603050405020304" pitchFamily="18" charset="0"/>
                <a:cs typeface="Times New Roman" panose="02020603050405020304" pitchFamily="18" charset="0"/>
              </a:rPr>
              <a:t>NVSL:</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Mia </a:t>
            </a:r>
            <a:r>
              <a:rPr lang="en-US" sz="2000" b="1" dirty="0" err="1" smtClean="0">
                <a:latin typeface="Times New Roman" panose="02020603050405020304" pitchFamily="18" charset="0"/>
                <a:cs typeface="Times New Roman" panose="02020603050405020304" pitchFamily="18" charset="0"/>
              </a:rPr>
              <a:t>Torchetti</a:t>
            </a:r>
            <a:endParaRPr lang="en-US" sz="2000" b="1" dirty="0" smtClean="0">
              <a:latin typeface="Times New Roman" panose="02020603050405020304" pitchFamily="18" charset="0"/>
              <a:cs typeface="Times New Roman" panose="02020603050405020304" pitchFamily="18" charset="0"/>
            </a:endParaRPr>
          </a:p>
          <a:p>
            <a:r>
              <a:rPr lang="en-US" sz="2000" b="1" u="sng" dirty="0" smtClean="0">
                <a:solidFill>
                  <a:srgbClr val="FF0000"/>
                </a:solidFill>
                <a:latin typeface="Times New Roman" panose="02020603050405020304" pitchFamily="18" charset="0"/>
                <a:cs typeface="Times New Roman" panose="02020603050405020304" pitchFamily="18" charset="0"/>
              </a:rPr>
              <a:t>Industry Veterinarians: </a:t>
            </a:r>
            <a:r>
              <a:rPr lang="en-US" sz="2000" b="1" dirty="0" smtClean="0">
                <a:latin typeface="Times New Roman" panose="02020603050405020304" pitchFamily="18" charset="0"/>
                <a:cs typeface="Times New Roman" panose="02020603050405020304" pitchFamily="18" charset="0"/>
              </a:rPr>
              <a:t>David Rives, Eric Gonder, </a:t>
            </a:r>
            <a:r>
              <a:rPr lang="en-US" sz="2000" b="1" dirty="0">
                <a:latin typeface="Times New Roman" panose="02020603050405020304" pitchFamily="18" charset="0"/>
                <a:cs typeface="Times New Roman" panose="02020603050405020304" pitchFamily="18" charset="0"/>
              </a:rPr>
              <a:t>Raul </a:t>
            </a:r>
            <a:r>
              <a:rPr lang="en-US" sz="2000" b="1" dirty="0" err="1" smtClean="0">
                <a:latin typeface="Times New Roman" panose="02020603050405020304" pitchFamily="18" charset="0"/>
                <a:cs typeface="Times New Roman" panose="02020603050405020304" pitchFamily="18" charset="0"/>
              </a:rPr>
              <a:t>Otalora</a:t>
            </a:r>
            <a:endParaRPr lang="en-US" sz="2000" b="1" dirty="0" smtClean="0">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Funding</a:t>
            </a:r>
            <a:r>
              <a:rPr lang="en-US" sz="2000" b="1" dirty="0" smtClean="0">
                <a:latin typeface="Times New Roman" panose="02020603050405020304" pitchFamily="18" charset="0"/>
                <a:cs typeface="Times New Roman" panose="02020603050405020304" pitchFamily="18" charset="0"/>
              </a:rPr>
              <a:t> </a:t>
            </a:r>
          </a:p>
          <a:p>
            <a:pPr lvl="1"/>
            <a:r>
              <a:rPr lang="en-US" b="1" dirty="0" smtClean="0">
                <a:latin typeface="Times New Roman" panose="02020603050405020304" pitchFamily="18" charset="0"/>
                <a:cs typeface="Times New Roman" panose="02020603050405020304" pitchFamily="18" charset="0"/>
              </a:rPr>
              <a:t>USDA/ARS, APHIS, NIFA</a:t>
            </a:r>
          </a:p>
          <a:p>
            <a:pPr lvl="1"/>
            <a:r>
              <a:rPr lang="en-US" b="1" dirty="0" smtClean="0">
                <a:latin typeface="Times New Roman" panose="02020603050405020304" pitchFamily="18" charset="0"/>
                <a:cs typeface="Times New Roman" panose="02020603050405020304" pitchFamily="18" charset="0"/>
              </a:rPr>
              <a:t>NIH/CEIRS</a:t>
            </a:r>
          </a:p>
          <a:p>
            <a:pPr lvl="1"/>
            <a:endParaRPr lang="en-US" b="1" dirty="0" smtClean="0">
              <a:latin typeface="Times New Roman" panose="02020603050405020304" pitchFamily="18" charset="0"/>
              <a:cs typeface="Times New Roman" panose="02020603050405020304" pitchFamily="18" charset="0"/>
            </a:endParaRPr>
          </a:p>
          <a:p>
            <a:pPr lvl="1"/>
            <a:endParaRPr lang="en-US" b="1" dirty="0" smtClean="0">
              <a:latin typeface="Times New Roman" panose="02020603050405020304" pitchFamily="18" charset="0"/>
              <a:cs typeface="Times New Roman" panose="02020603050405020304" pitchFamily="18" charset="0"/>
            </a:endParaRPr>
          </a:p>
        </p:txBody>
      </p:sp>
      <p:pic>
        <p:nvPicPr>
          <p:cNvPr id="5" name="Picture 4" descr="usda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257800"/>
            <a:ext cx="1370606" cy="945718"/>
          </a:xfrm>
          <a:prstGeom prst="rect">
            <a:avLst/>
          </a:prstGeom>
        </p:spPr>
      </p:pic>
      <p:sp>
        <p:nvSpPr>
          <p:cNvPr id="7" name="Rectangle 6"/>
          <p:cNvSpPr/>
          <p:nvPr/>
        </p:nvSpPr>
        <p:spPr>
          <a:xfrm flipV="1">
            <a:off x="0" y="6230938"/>
            <a:ext cx="9144000" cy="703262"/>
          </a:xfrm>
          <a:prstGeom prst="rect">
            <a:avLst/>
          </a:prstGeom>
          <a:gradFill flip="none" rotWithShape="1">
            <a:gsLst>
              <a:gs pos="0">
                <a:schemeClr val="accent1">
                  <a:lumMod val="75000"/>
                </a:schemeClr>
              </a:gs>
              <a:gs pos="50000">
                <a:schemeClr val="accent1">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2384344073"/>
              </p:ext>
            </p:extLst>
          </p:nvPr>
        </p:nvGraphicFramePr>
        <p:xfrm>
          <a:off x="152400" y="457200"/>
          <a:ext cx="1752600" cy="587375"/>
        </p:xfrm>
        <a:graphic>
          <a:graphicData uri="http://schemas.openxmlformats.org/presentationml/2006/ole">
            <mc:AlternateContent xmlns:mc="http://schemas.openxmlformats.org/markup-compatibility/2006">
              <mc:Choice xmlns:v="urn:schemas-microsoft-com:vml" Requires="v">
                <p:oleObj spid="_x0000_s1057" name="Photo Editor Photo" r:id="rId4" imgW="1905266" imgH="638264" progId="">
                  <p:embed/>
                </p:oleObj>
              </mc:Choice>
              <mc:Fallback>
                <p:oleObj name="Photo Editor Photo" r:id="rId4" imgW="1905266" imgH="63826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
                        <a:ext cx="1752600" cy="587375"/>
                      </a:xfrm>
                      <a:prstGeom prst="rect">
                        <a:avLst/>
                      </a:prstGeom>
                      <a:solidFill>
                        <a:schemeClr val="bg1"/>
                      </a:solidFill>
                      <a:ln>
                        <a:noFill/>
                      </a:ln>
                      <a:effectLst>
                        <a:outerShdw blurRad="63500"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1" descr="ceirssmall2.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181600"/>
            <a:ext cx="3409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97909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026"/>
          <p:cNvSpPr>
            <a:spLocks noGrp="1" noChangeArrowheads="1"/>
          </p:cNvSpPr>
          <p:nvPr>
            <p:ph type="title"/>
          </p:nvPr>
        </p:nvSpPr>
        <p:spPr/>
        <p:txBody>
          <a:bodyPr/>
          <a:lstStyle/>
          <a:p>
            <a:endParaRPr lang="en-US" dirty="0"/>
          </a:p>
        </p:txBody>
      </p:sp>
      <p:sp>
        <p:nvSpPr>
          <p:cNvPr id="483331" name="Rectangle 1027"/>
          <p:cNvSpPr>
            <a:spLocks noGrp="1" noChangeArrowheads="1"/>
          </p:cNvSpPr>
          <p:nvPr>
            <p:ph type="body" idx="1"/>
          </p:nvPr>
        </p:nvSpPr>
        <p:spPr/>
        <p:txBody>
          <a:bodyPr/>
          <a:lstStyle/>
          <a:p>
            <a:endParaRPr lang="en-US"/>
          </a:p>
        </p:txBody>
      </p:sp>
      <p:pic>
        <p:nvPicPr>
          <p:cNvPr id="483332" name="Picture 1028" descr="Kissing the pi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9699902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076"/>
            <a:ext cx="2714223" cy="1981200"/>
          </a:xfrm>
        </p:spPr>
        <p:txBody>
          <a:bodyPr/>
          <a:lstStyle/>
          <a:p>
            <a:r>
              <a:rPr lang="en-US" dirty="0" smtClean="0"/>
              <a:t>Broiler Production</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7692842"/>
              </p:ext>
            </p:extLst>
          </p:nvPr>
        </p:nvGraphicFramePr>
        <p:xfrm>
          <a:off x="3276600" y="64394"/>
          <a:ext cx="5715000" cy="6312700"/>
        </p:xfrm>
        <a:graphic>
          <a:graphicData uri="http://schemas.openxmlformats.org/drawingml/2006/table">
            <a:tbl>
              <a:tblPr/>
              <a:tblGrid>
                <a:gridCol w="609600"/>
                <a:gridCol w="838200"/>
                <a:gridCol w="1143000"/>
                <a:gridCol w="1066800"/>
                <a:gridCol w="1447800"/>
                <a:gridCol w="609600"/>
              </a:tblGrid>
              <a:tr h="1169276">
                <a:tc>
                  <a:txBody>
                    <a:bodyPr/>
                    <a:lstStyle/>
                    <a:p>
                      <a:r>
                        <a:rPr lang="en-US" sz="1000" b="1" dirty="0"/>
                        <a:t>Year</a:t>
                      </a:r>
                      <a:endParaRPr lang="en-US" sz="1000" dirty="0"/>
                    </a:p>
                  </a:txBody>
                  <a:tcPr marL="37805" marR="37805" marT="18902" marB="18902" anchor="ctr">
                    <a:lnL>
                      <a:noFill/>
                    </a:lnL>
                    <a:lnR>
                      <a:noFill/>
                    </a:lnR>
                    <a:lnT>
                      <a:noFill/>
                    </a:lnT>
                    <a:lnB>
                      <a:noFill/>
                    </a:lnB>
                  </a:tcPr>
                </a:tc>
                <a:tc>
                  <a:txBody>
                    <a:bodyPr/>
                    <a:lstStyle/>
                    <a:p>
                      <a:r>
                        <a:rPr lang="en-US" sz="1000" b="1"/>
                        <a:t>Market Age</a:t>
                      </a:r>
                      <a:r>
                        <a:rPr lang="en-US" sz="1000"/>
                        <a:t/>
                      </a:r>
                      <a:br>
                        <a:rPr lang="en-US" sz="1000"/>
                      </a:br>
                      <a:r>
                        <a:rPr lang="en-US" sz="1000"/>
                        <a:t/>
                      </a:r>
                      <a:br>
                        <a:rPr lang="en-US" sz="1000"/>
                      </a:br>
                      <a:r>
                        <a:rPr lang="en-US" sz="1000" i="1"/>
                        <a:t>average days</a:t>
                      </a:r>
                      <a:endParaRPr lang="en-US" sz="1000"/>
                    </a:p>
                  </a:txBody>
                  <a:tcPr marL="37805" marR="37805" marT="18902" marB="18902" anchor="ctr">
                    <a:lnL>
                      <a:noFill/>
                    </a:lnL>
                    <a:lnR>
                      <a:noFill/>
                    </a:lnR>
                    <a:lnT>
                      <a:noFill/>
                    </a:lnT>
                    <a:lnB>
                      <a:noFill/>
                    </a:lnB>
                  </a:tcPr>
                </a:tc>
                <a:tc>
                  <a:txBody>
                    <a:bodyPr/>
                    <a:lstStyle/>
                    <a:p>
                      <a:r>
                        <a:rPr lang="en-US" sz="1000" b="1"/>
                        <a:t>Market Weight</a:t>
                      </a:r>
                      <a:r>
                        <a:rPr lang="en-US" sz="1000"/>
                        <a:t/>
                      </a:r>
                      <a:br>
                        <a:rPr lang="en-US" sz="1000"/>
                      </a:br>
                      <a:r>
                        <a:rPr lang="en-US" sz="1000"/>
                        <a:t/>
                      </a:r>
                      <a:br>
                        <a:rPr lang="en-US" sz="1000"/>
                      </a:br>
                      <a:r>
                        <a:rPr lang="en-US" sz="1000" i="1"/>
                        <a:t>pounds, liveweight</a:t>
                      </a:r>
                      <a:endParaRPr lang="en-US" sz="1000"/>
                    </a:p>
                  </a:txBody>
                  <a:tcPr marL="37805" marR="37805" marT="18902" marB="18902" anchor="ctr">
                    <a:lnL>
                      <a:noFill/>
                    </a:lnL>
                    <a:lnR>
                      <a:noFill/>
                    </a:lnR>
                    <a:lnT>
                      <a:noFill/>
                    </a:lnT>
                    <a:lnB>
                      <a:noFill/>
                    </a:lnB>
                  </a:tcPr>
                </a:tc>
                <a:tc>
                  <a:txBody>
                    <a:bodyPr/>
                    <a:lstStyle/>
                    <a:p>
                      <a:r>
                        <a:rPr lang="en-US" sz="1000" b="1"/>
                        <a:t>Days Per Pound</a:t>
                      </a:r>
                      <a:r>
                        <a:rPr lang="en-US" sz="1000"/>
                        <a:t/>
                      </a:r>
                      <a:br>
                        <a:rPr lang="en-US" sz="1000"/>
                      </a:br>
                      <a:r>
                        <a:rPr lang="en-US" sz="1000"/>
                        <a:t/>
                      </a:r>
                      <a:br>
                        <a:rPr lang="en-US" sz="1000"/>
                      </a:br>
                      <a:r>
                        <a:rPr lang="en-US" sz="1000" i="1"/>
                        <a:t>average days</a:t>
                      </a:r>
                      <a:endParaRPr lang="en-US" sz="1000"/>
                    </a:p>
                  </a:txBody>
                  <a:tcPr marL="37805" marR="37805" marT="18902" marB="18902" anchor="ctr">
                    <a:lnL>
                      <a:noFill/>
                    </a:lnL>
                    <a:lnR>
                      <a:noFill/>
                    </a:lnR>
                    <a:lnT>
                      <a:noFill/>
                    </a:lnT>
                    <a:lnB>
                      <a:noFill/>
                    </a:lnB>
                  </a:tcPr>
                </a:tc>
                <a:tc>
                  <a:txBody>
                    <a:bodyPr/>
                    <a:lstStyle/>
                    <a:p>
                      <a:r>
                        <a:rPr lang="en-US" sz="1000" b="1"/>
                        <a:t>Feed to Meat Gain</a:t>
                      </a:r>
                      <a:r>
                        <a:rPr lang="en-US" sz="1000"/>
                        <a:t/>
                      </a:r>
                      <a:br>
                        <a:rPr lang="en-US" sz="1000"/>
                      </a:br>
                      <a:r>
                        <a:rPr lang="en-US" sz="1000"/>
                        <a:t/>
                      </a:r>
                      <a:br>
                        <a:rPr lang="en-US" sz="1000"/>
                      </a:br>
                      <a:r>
                        <a:rPr lang="en-US" sz="1000" i="1"/>
                        <a:t>pounds of feed to one pound of broiler, liveweight</a:t>
                      </a:r>
                      <a:endParaRPr lang="en-US" sz="1000"/>
                    </a:p>
                  </a:txBody>
                  <a:tcPr marL="37805" marR="37805" marT="18902" marB="18902" anchor="ctr">
                    <a:lnL>
                      <a:noFill/>
                    </a:lnL>
                    <a:lnR>
                      <a:noFill/>
                    </a:lnR>
                    <a:lnT>
                      <a:noFill/>
                    </a:lnT>
                    <a:lnB>
                      <a:noFill/>
                    </a:lnB>
                  </a:tcPr>
                </a:tc>
                <a:tc>
                  <a:txBody>
                    <a:bodyPr/>
                    <a:lstStyle/>
                    <a:p>
                      <a:r>
                        <a:rPr lang="en-US" sz="1000" b="1" dirty="0"/>
                        <a:t>Mortality</a:t>
                      </a:r>
                      <a:r>
                        <a:rPr lang="en-US" sz="1000" dirty="0"/>
                        <a:t/>
                      </a:r>
                      <a:br>
                        <a:rPr lang="en-US" sz="1000" dirty="0"/>
                      </a:br>
                      <a:r>
                        <a:rPr lang="en-US" sz="1000" dirty="0"/>
                        <a:t/>
                      </a:r>
                      <a:br>
                        <a:rPr lang="en-US" sz="1000" dirty="0"/>
                      </a:br>
                      <a:r>
                        <a:rPr lang="en-US" sz="1000" i="1" dirty="0"/>
                        <a:t>percent</a:t>
                      </a:r>
                      <a:endParaRPr lang="en-US" sz="1000" dirty="0"/>
                    </a:p>
                  </a:txBody>
                  <a:tcPr marL="37805" marR="37805" marT="18902" marB="18902" anchor="ctr">
                    <a:lnL>
                      <a:noFill/>
                    </a:lnL>
                    <a:lnR>
                      <a:noFill/>
                    </a:lnR>
                    <a:lnT>
                      <a:noFill/>
                    </a:lnT>
                    <a:lnB>
                      <a:noFill/>
                    </a:lnB>
                  </a:tcPr>
                </a:tc>
              </a:tr>
              <a:tr h="189489">
                <a:tc>
                  <a:txBody>
                    <a:bodyPr/>
                    <a:lstStyle/>
                    <a:p>
                      <a:r>
                        <a:rPr lang="en-US" sz="1050"/>
                        <a:t>1925</a:t>
                      </a:r>
                    </a:p>
                  </a:txBody>
                  <a:tcPr marL="37805" marR="37805" marT="18902" marB="18902" anchor="ctr">
                    <a:lnL>
                      <a:noFill/>
                    </a:lnL>
                    <a:lnR>
                      <a:noFill/>
                    </a:lnR>
                    <a:lnT>
                      <a:noFill/>
                    </a:lnT>
                    <a:lnB>
                      <a:noFill/>
                    </a:lnB>
                  </a:tcPr>
                </a:tc>
                <a:tc>
                  <a:txBody>
                    <a:bodyPr/>
                    <a:lstStyle/>
                    <a:p>
                      <a:r>
                        <a:rPr lang="en-US" sz="1050" dirty="0"/>
                        <a:t>112</a:t>
                      </a:r>
                    </a:p>
                  </a:txBody>
                  <a:tcPr marL="37805" marR="37805" marT="18902" marB="18902" anchor="ctr">
                    <a:lnL>
                      <a:noFill/>
                    </a:lnL>
                    <a:lnR>
                      <a:noFill/>
                    </a:lnR>
                    <a:lnT>
                      <a:noFill/>
                    </a:lnT>
                    <a:lnB>
                      <a:noFill/>
                    </a:lnB>
                  </a:tcPr>
                </a:tc>
                <a:tc>
                  <a:txBody>
                    <a:bodyPr/>
                    <a:lstStyle/>
                    <a:p>
                      <a:r>
                        <a:rPr lang="en-US" sz="1050"/>
                        <a:t>2.5</a:t>
                      </a:r>
                    </a:p>
                  </a:txBody>
                  <a:tcPr marL="37805" marR="37805" marT="18902" marB="18902" anchor="ctr">
                    <a:lnL>
                      <a:noFill/>
                    </a:lnL>
                    <a:lnR>
                      <a:noFill/>
                    </a:lnR>
                    <a:lnT>
                      <a:noFill/>
                    </a:lnT>
                    <a:lnB>
                      <a:noFill/>
                    </a:lnB>
                  </a:tcPr>
                </a:tc>
                <a:tc>
                  <a:txBody>
                    <a:bodyPr/>
                    <a:lstStyle/>
                    <a:p>
                      <a:r>
                        <a:rPr lang="en-US" sz="1050"/>
                        <a:t>44.8</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18</a:t>
                      </a:r>
                    </a:p>
                  </a:txBody>
                  <a:tcPr marL="37805" marR="37805" marT="18902" marB="18902" anchor="ctr">
                    <a:lnL>
                      <a:noFill/>
                    </a:lnL>
                    <a:lnR>
                      <a:noFill/>
                    </a:lnR>
                    <a:lnT>
                      <a:noFill/>
                    </a:lnT>
                    <a:lnB>
                      <a:noFill/>
                    </a:lnB>
                  </a:tcPr>
                </a:tc>
              </a:tr>
              <a:tr h="189489">
                <a:tc>
                  <a:txBody>
                    <a:bodyPr/>
                    <a:lstStyle/>
                    <a:p>
                      <a:r>
                        <a:rPr lang="en-US" sz="1050"/>
                        <a:t>1935</a:t>
                      </a:r>
                    </a:p>
                  </a:txBody>
                  <a:tcPr marL="37805" marR="37805" marT="18902" marB="18902" anchor="ctr">
                    <a:lnL>
                      <a:noFill/>
                    </a:lnL>
                    <a:lnR>
                      <a:noFill/>
                    </a:lnR>
                    <a:lnT>
                      <a:noFill/>
                    </a:lnT>
                    <a:lnB>
                      <a:noFill/>
                    </a:lnB>
                  </a:tcPr>
                </a:tc>
                <a:tc>
                  <a:txBody>
                    <a:bodyPr/>
                    <a:lstStyle/>
                    <a:p>
                      <a:r>
                        <a:rPr lang="en-US" sz="1050"/>
                        <a:t>98</a:t>
                      </a:r>
                    </a:p>
                  </a:txBody>
                  <a:tcPr marL="37805" marR="37805" marT="18902" marB="18902" anchor="ctr">
                    <a:lnL>
                      <a:noFill/>
                    </a:lnL>
                    <a:lnR>
                      <a:noFill/>
                    </a:lnR>
                    <a:lnT>
                      <a:noFill/>
                    </a:lnT>
                    <a:lnB>
                      <a:noFill/>
                    </a:lnB>
                  </a:tcPr>
                </a:tc>
                <a:tc>
                  <a:txBody>
                    <a:bodyPr/>
                    <a:lstStyle/>
                    <a:p>
                      <a:r>
                        <a:rPr lang="en-US" sz="1050"/>
                        <a:t>2.86</a:t>
                      </a:r>
                    </a:p>
                  </a:txBody>
                  <a:tcPr marL="37805" marR="37805" marT="18902" marB="18902" anchor="ctr">
                    <a:lnL>
                      <a:noFill/>
                    </a:lnL>
                    <a:lnR>
                      <a:noFill/>
                    </a:lnR>
                    <a:lnT>
                      <a:noFill/>
                    </a:lnT>
                    <a:lnB>
                      <a:noFill/>
                    </a:lnB>
                  </a:tcPr>
                </a:tc>
                <a:tc>
                  <a:txBody>
                    <a:bodyPr/>
                    <a:lstStyle/>
                    <a:p>
                      <a:r>
                        <a:rPr lang="en-US" sz="1050"/>
                        <a:t>34.3</a:t>
                      </a:r>
                    </a:p>
                  </a:txBody>
                  <a:tcPr marL="37805" marR="37805" marT="18902" marB="18902" anchor="ctr">
                    <a:lnL>
                      <a:noFill/>
                    </a:lnL>
                    <a:lnR>
                      <a:noFill/>
                    </a:lnR>
                    <a:lnT>
                      <a:noFill/>
                    </a:lnT>
                    <a:lnB>
                      <a:noFill/>
                    </a:lnB>
                  </a:tcPr>
                </a:tc>
                <a:tc>
                  <a:txBody>
                    <a:bodyPr/>
                    <a:lstStyle/>
                    <a:p>
                      <a:r>
                        <a:rPr lang="en-US" sz="1050"/>
                        <a:t>4.4</a:t>
                      </a:r>
                    </a:p>
                  </a:txBody>
                  <a:tcPr marL="37805" marR="37805" marT="18902" marB="18902" anchor="ctr">
                    <a:lnL>
                      <a:noFill/>
                    </a:lnL>
                    <a:lnR>
                      <a:noFill/>
                    </a:lnR>
                    <a:lnT>
                      <a:noFill/>
                    </a:lnT>
                    <a:lnB>
                      <a:noFill/>
                    </a:lnB>
                  </a:tcPr>
                </a:tc>
                <a:tc>
                  <a:txBody>
                    <a:bodyPr/>
                    <a:lstStyle/>
                    <a:p>
                      <a:r>
                        <a:rPr lang="en-US" sz="1050"/>
                        <a:t>14</a:t>
                      </a:r>
                    </a:p>
                  </a:txBody>
                  <a:tcPr marL="37805" marR="37805" marT="18902" marB="18902" anchor="ctr">
                    <a:lnL>
                      <a:noFill/>
                    </a:lnL>
                    <a:lnR>
                      <a:noFill/>
                    </a:lnR>
                    <a:lnT>
                      <a:noFill/>
                    </a:lnT>
                    <a:lnB>
                      <a:noFill/>
                    </a:lnB>
                  </a:tcPr>
                </a:tc>
              </a:tr>
              <a:tr h="189489">
                <a:tc>
                  <a:txBody>
                    <a:bodyPr/>
                    <a:lstStyle/>
                    <a:p>
                      <a:r>
                        <a:rPr lang="en-US" sz="1050"/>
                        <a:t>1940</a:t>
                      </a:r>
                    </a:p>
                  </a:txBody>
                  <a:tcPr marL="37805" marR="37805" marT="18902" marB="18902" anchor="ctr">
                    <a:lnL>
                      <a:noFill/>
                    </a:lnL>
                    <a:lnR>
                      <a:noFill/>
                    </a:lnR>
                    <a:lnT>
                      <a:noFill/>
                    </a:lnT>
                    <a:lnB>
                      <a:noFill/>
                    </a:lnB>
                  </a:tcPr>
                </a:tc>
                <a:tc>
                  <a:txBody>
                    <a:bodyPr/>
                    <a:lstStyle/>
                    <a:p>
                      <a:r>
                        <a:rPr lang="en-US" sz="1050"/>
                        <a:t>85</a:t>
                      </a:r>
                    </a:p>
                  </a:txBody>
                  <a:tcPr marL="37805" marR="37805" marT="18902" marB="18902" anchor="ctr">
                    <a:lnL>
                      <a:noFill/>
                    </a:lnL>
                    <a:lnR>
                      <a:noFill/>
                    </a:lnR>
                    <a:lnT>
                      <a:noFill/>
                    </a:lnT>
                    <a:lnB>
                      <a:noFill/>
                    </a:lnB>
                  </a:tcPr>
                </a:tc>
                <a:tc>
                  <a:txBody>
                    <a:bodyPr/>
                    <a:lstStyle/>
                    <a:p>
                      <a:r>
                        <a:rPr lang="en-US" sz="1050"/>
                        <a:t>2.89</a:t>
                      </a:r>
                    </a:p>
                  </a:txBody>
                  <a:tcPr marL="37805" marR="37805" marT="18902" marB="18902" anchor="ctr">
                    <a:lnL>
                      <a:noFill/>
                    </a:lnL>
                    <a:lnR>
                      <a:noFill/>
                    </a:lnR>
                    <a:lnT>
                      <a:noFill/>
                    </a:lnT>
                    <a:lnB>
                      <a:noFill/>
                    </a:lnB>
                  </a:tcPr>
                </a:tc>
                <a:tc>
                  <a:txBody>
                    <a:bodyPr/>
                    <a:lstStyle/>
                    <a:p>
                      <a:r>
                        <a:rPr lang="en-US" sz="1050"/>
                        <a:t>29.4</a:t>
                      </a:r>
                    </a:p>
                  </a:txBody>
                  <a:tcPr marL="37805" marR="37805" marT="18902" marB="18902" anchor="ctr">
                    <a:lnL>
                      <a:noFill/>
                    </a:lnL>
                    <a:lnR>
                      <a:noFill/>
                    </a:lnR>
                    <a:lnT>
                      <a:noFill/>
                    </a:lnT>
                    <a:lnB>
                      <a:noFill/>
                    </a:lnB>
                  </a:tcPr>
                </a:tc>
                <a:tc>
                  <a:txBody>
                    <a:bodyPr/>
                    <a:lstStyle/>
                    <a:p>
                      <a:r>
                        <a:rPr lang="en-US" sz="1050"/>
                        <a:t>4</a:t>
                      </a:r>
                    </a:p>
                  </a:txBody>
                  <a:tcPr marL="37805" marR="37805" marT="18902" marB="18902" anchor="ctr">
                    <a:lnL>
                      <a:noFill/>
                    </a:lnL>
                    <a:lnR>
                      <a:noFill/>
                    </a:lnR>
                    <a:lnT>
                      <a:noFill/>
                    </a:lnT>
                    <a:lnB>
                      <a:noFill/>
                    </a:lnB>
                  </a:tcPr>
                </a:tc>
                <a:tc>
                  <a:txBody>
                    <a:bodyPr/>
                    <a:lstStyle/>
                    <a:p>
                      <a:r>
                        <a:rPr lang="en-US" sz="1050"/>
                        <a:t>12</a:t>
                      </a:r>
                    </a:p>
                  </a:txBody>
                  <a:tcPr marL="37805" marR="37805" marT="18902" marB="18902" anchor="ctr">
                    <a:lnL>
                      <a:noFill/>
                    </a:lnL>
                    <a:lnR>
                      <a:noFill/>
                    </a:lnR>
                    <a:lnT>
                      <a:noFill/>
                    </a:lnT>
                    <a:lnB>
                      <a:noFill/>
                    </a:lnB>
                  </a:tcPr>
                </a:tc>
              </a:tr>
              <a:tr h="189489">
                <a:tc>
                  <a:txBody>
                    <a:bodyPr/>
                    <a:lstStyle/>
                    <a:p>
                      <a:r>
                        <a:rPr lang="en-US" sz="1050"/>
                        <a:t>1945</a:t>
                      </a:r>
                    </a:p>
                  </a:txBody>
                  <a:tcPr marL="37805" marR="37805" marT="18902" marB="18902" anchor="ctr">
                    <a:lnL>
                      <a:noFill/>
                    </a:lnL>
                    <a:lnR>
                      <a:noFill/>
                    </a:lnR>
                    <a:lnT>
                      <a:noFill/>
                    </a:lnT>
                    <a:lnB>
                      <a:noFill/>
                    </a:lnB>
                  </a:tcPr>
                </a:tc>
                <a:tc>
                  <a:txBody>
                    <a:bodyPr/>
                    <a:lstStyle/>
                    <a:p>
                      <a:r>
                        <a:rPr lang="en-US" sz="1050"/>
                        <a:t>84</a:t>
                      </a:r>
                    </a:p>
                  </a:txBody>
                  <a:tcPr marL="37805" marR="37805" marT="18902" marB="18902" anchor="ctr">
                    <a:lnL>
                      <a:noFill/>
                    </a:lnL>
                    <a:lnR>
                      <a:noFill/>
                    </a:lnR>
                    <a:lnT>
                      <a:noFill/>
                    </a:lnT>
                    <a:lnB>
                      <a:noFill/>
                    </a:lnB>
                  </a:tcPr>
                </a:tc>
                <a:tc>
                  <a:txBody>
                    <a:bodyPr/>
                    <a:lstStyle/>
                    <a:p>
                      <a:r>
                        <a:rPr lang="en-US" sz="1050"/>
                        <a:t>3.03</a:t>
                      </a:r>
                    </a:p>
                  </a:txBody>
                  <a:tcPr marL="37805" marR="37805" marT="18902" marB="18902" anchor="ctr">
                    <a:lnL>
                      <a:noFill/>
                    </a:lnL>
                    <a:lnR>
                      <a:noFill/>
                    </a:lnR>
                    <a:lnT>
                      <a:noFill/>
                    </a:lnT>
                    <a:lnB>
                      <a:noFill/>
                    </a:lnB>
                  </a:tcPr>
                </a:tc>
                <a:tc>
                  <a:txBody>
                    <a:bodyPr/>
                    <a:lstStyle/>
                    <a:p>
                      <a:r>
                        <a:rPr lang="en-US" sz="1050"/>
                        <a:t>27.7</a:t>
                      </a:r>
                    </a:p>
                  </a:txBody>
                  <a:tcPr marL="37805" marR="37805" marT="18902" marB="18902" anchor="ctr">
                    <a:lnL>
                      <a:noFill/>
                    </a:lnL>
                    <a:lnR>
                      <a:noFill/>
                    </a:lnR>
                    <a:lnT>
                      <a:noFill/>
                    </a:lnT>
                    <a:lnB>
                      <a:noFill/>
                    </a:lnB>
                  </a:tcPr>
                </a:tc>
                <a:tc>
                  <a:txBody>
                    <a:bodyPr/>
                    <a:lstStyle/>
                    <a:p>
                      <a:r>
                        <a:rPr lang="en-US" sz="1050"/>
                        <a:t>4</a:t>
                      </a:r>
                    </a:p>
                  </a:txBody>
                  <a:tcPr marL="37805" marR="37805" marT="18902" marB="18902" anchor="ctr">
                    <a:lnL>
                      <a:noFill/>
                    </a:lnL>
                    <a:lnR>
                      <a:noFill/>
                    </a:lnR>
                    <a:lnT>
                      <a:noFill/>
                    </a:lnT>
                    <a:lnB>
                      <a:noFill/>
                    </a:lnB>
                  </a:tcPr>
                </a:tc>
                <a:tc>
                  <a:txBody>
                    <a:bodyPr/>
                    <a:lstStyle/>
                    <a:p>
                      <a:r>
                        <a:rPr lang="en-US" sz="1050"/>
                        <a:t>10</a:t>
                      </a:r>
                    </a:p>
                  </a:txBody>
                  <a:tcPr marL="37805" marR="37805" marT="18902" marB="18902" anchor="ctr">
                    <a:lnL>
                      <a:noFill/>
                    </a:lnL>
                    <a:lnR>
                      <a:noFill/>
                    </a:lnR>
                    <a:lnT>
                      <a:noFill/>
                    </a:lnT>
                    <a:lnB>
                      <a:noFill/>
                    </a:lnB>
                  </a:tcPr>
                </a:tc>
              </a:tr>
              <a:tr h="189489">
                <a:tc>
                  <a:txBody>
                    <a:bodyPr/>
                    <a:lstStyle/>
                    <a:p>
                      <a:r>
                        <a:rPr lang="en-US" sz="1050"/>
                        <a:t>1950</a:t>
                      </a:r>
                    </a:p>
                  </a:txBody>
                  <a:tcPr marL="37805" marR="37805" marT="18902" marB="18902" anchor="ctr">
                    <a:lnL>
                      <a:noFill/>
                    </a:lnL>
                    <a:lnR>
                      <a:noFill/>
                    </a:lnR>
                    <a:lnT>
                      <a:noFill/>
                    </a:lnT>
                    <a:lnB>
                      <a:noFill/>
                    </a:lnB>
                  </a:tcPr>
                </a:tc>
                <a:tc>
                  <a:txBody>
                    <a:bodyPr/>
                    <a:lstStyle/>
                    <a:p>
                      <a:r>
                        <a:rPr lang="en-US" sz="1050"/>
                        <a:t>70</a:t>
                      </a:r>
                    </a:p>
                  </a:txBody>
                  <a:tcPr marL="37805" marR="37805" marT="18902" marB="18902" anchor="ctr">
                    <a:lnL>
                      <a:noFill/>
                    </a:lnL>
                    <a:lnR>
                      <a:noFill/>
                    </a:lnR>
                    <a:lnT>
                      <a:noFill/>
                    </a:lnT>
                    <a:lnB>
                      <a:noFill/>
                    </a:lnB>
                  </a:tcPr>
                </a:tc>
                <a:tc>
                  <a:txBody>
                    <a:bodyPr/>
                    <a:lstStyle/>
                    <a:p>
                      <a:r>
                        <a:rPr lang="en-US" sz="1050"/>
                        <a:t>3.08</a:t>
                      </a:r>
                    </a:p>
                  </a:txBody>
                  <a:tcPr marL="37805" marR="37805" marT="18902" marB="18902" anchor="ctr">
                    <a:lnL>
                      <a:noFill/>
                    </a:lnL>
                    <a:lnR>
                      <a:noFill/>
                    </a:lnR>
                    <a:lnT>
                      <a:noFill/>
                    </a:lnT>
                    <a:lnB>
                      <a:noFill/>
                    </a:lnB>
                  </a:tcPr>
                </a:tc>
                <a:tc>
                  <a:txBody>
                    <a:bodyPr/>
                    <a:lstStyle/>
                    <a:p>
                      <a:r>
                        <a:rPr lang="en-US" sz="1050"/>
                        <a:t>22.7</a:t>
                      </a:r>
                    </a:p>
                  </a:txBody>
                  <a:tcPr marL="37805" marR="37805" marT="18902" marB="18902" anchor="ctr">
                    <a:lnL>
                      <a:noFill/>
                    </a:lnL>
                    <a:lnR>
                      <a:noFill/>
                    </a:lnR>
                    <a:lnT>
                      <a:noFill/>
                    </a:lnT>
                    <a:lnB>
                      <a:noFill/>
                    </a:lnB>
                  </a:tcPr>
                </a:tc>
                <a:tc>
                  <a:txBody>
                    <a:bodyPr/>
                    <a:lstStyle/>
                    <a:p>
                      <a:r>
                        <a:rPr lang="en-US" sz="1050"/>
                        <a:t>3</a:t>
                      </a:r>
                    </a:p>
                  </a:txBody>
                  <a:tcPr marL="37805" marR="37805" marT="18902" marB="18902" anchor="ctr">
                    <a:lnL>
                      <a:noFill/>
                    </a:lnL>
                    <a:lnR>
                      <a:noFill/>
                    </a:lnR>
                    <a:lnT>
                      <a:noFill/>
                    </a:lnT>
                    <a:lnB>
                      <a:noFill/>
                    </a:lnB>
                  </a:tcPr>
                </a:tc>
                <a:tc>
                  <a:txBody>
                    <a:bodyPr/>
                    <a:lstStyle/>
                    <a:p>
                      <a:r>
                        <a:rPr lang="en-US" sz="1050"/>
                        <a:t>8</a:t>
                      </a:r>
                    </a:p>
                  </a:txBody>
                  <a:tcPr marL="37805" marR="37805" marT="18902" marB="18902" anchor="ctr">
                    <a:lnL>
                      <a:noFill/>
                    </a:lnL>
                    <a:lnR>
                      <a:noFill/>
                    </a:lnR>
                    <a:lnT>
                      <a:noFill/>
                    </a:lnT>
                    <a:lnB>
                      <a:noFill/>
                    </a:lnB>
                  </a:tcPr>
                </a:tc>
              </a:tr>
              <a:tr h="189489">
                <a:tc>
                  <a:txBody>
                    <a:bodyPr/>
                    <a:lstStyle/>
                    <a:p>
                      <a:r>
                        <a:rPr lang="en-US" sz="1050"/>
                        <a:t>1955</a:t>
                      </a:r>
                    </a:p>
                  </a:txBody>
                  <a:tcPr marL="37805" marR="37805" marT="18902" marB="18902" anchor="ctr">
                    <a:lnL>
                      <a:noFill/>
                    </a:lnL>
                    <a:lnR>
                      <a:noFill/>
                    </a:lnR>
                    <a:lnT>
                      <a:noFill/>
                    </a:lnT>
                    <a:lnB>
                      <a:noFill/>
                    </a:lnB>
                  </a:tcPr>
                </a:tc>
                <a:tc>
                  <a:txBody>
                    <a:bodyPr/>
                    <a:lstStyle/>
                    <a:p>
                      <a:r>
                        <a:rPr lang="en-US" sz="1050"/>
                        <a:t>70</a:t>
                      </a:r>
                    </a:p>
                  </a:txBody>
                  <a:tcPr marL="37805" marR="37805" marT="18902" marB="18902" anchor="ctr">
                    <a:lnL>
                      <a:noFill/>
                    </a:lnL>
                    <a:lnR>
                      <a:noFill/>
                    </a:lnR>
                    <a:lnT>
                      <a:noFill/>
                    </a:lnT>
                    <a:lnB>
                      <a:noFill/>
                    </a:lnB>
                  </a:tcPr>
                </a:tc>
                <a:tc>
                  <a:txBody>
                    <a:bodyPr/>
                    <a:lstStyle/>
                    <a:p>
                      <a:r>
                        <a:rPr lang="en-US" sz="1050"/>
                        <a:t>3.07</a:t>
                      </a:r>
                    </a:p>
                  </a:txBody>
                  <a:tcPr marL="37805" marR="37805" marT="18902" marB="18902" anchor="ctr">
                    <a:lnL>
                      <a:noFill/>
                    </a:lnL>
                    <a:lnR>
                      <a:noFill/>
                    </a:lnR>
                    <a:lnT>
                      <a:noFill/>
                    </a:lnT>
                    <a:lnB>
                      <a:noFill/>
                    </a:lnB>
                  </a:tcPr>
                </a:tc>
                <a:tc>
                  <a:txBody>
                    <a:bodyPr/>
                    <a:lstStyle/>
                    <a:p>
                      <a:r>
                        <a:rPr lang="en-US" sz="1050"/>
                        <a:t>22.8</a:t>
                      </a:r>
                    </a:p>
                  </a:txBody>
                  <a:tcPr marL="37805" marR="37805" marT="18902" marB="18902" anchor="ctr">
                    <a:lnL>
                      <a:noFill/>
                    </a:lnL>
                    <a:lnR>
                      <a:noFill/>
                    </a:lnR>
                    <a:lnT>
                      <a:noFill/>
                    </a:lnT>
                    <a:lnB>
                      <a:noFill/>
                    </a:lnB>
                  </a:tcPr>
                </a:tc>
                <a:tc>
                  <a:txBody>
                    <a:bodyPr/>
                    <a:lstStyle/>
                    <a:p>
                      <a:r>
                        <a:rPr lang="en-US" sz="1050"/>
                        <a:t>3</a:t>
                      </a:r>
                    </a:p>
                  </a:txBody>
                  <a:tcPr marL="37805" marR="37805" marT="18902" marB="18902" anchor="ctr">
                    <a:lnL>
                      <a:noFill/>
                    </a:lnL>
                    <a:lnR>
                      <a:noFill/>
                    </a:lnR>
                    <a:lnT>
                      <a:noFill/>
                    </a:lnT>
                    <a:lnB>
                      <a:noFill/>
                    </a:lnB>
                  </a:tcPr>
                </a:tc>
                <a:tc>
                  <a:txBody>
                    <a:bodyPr/>
                    <a:lstStyle/>
                    <a:p>
                      <a:r>
                        <a:rPr lang="en-US" sz="1050"/>
                        <a:t>7</a:t>
                      </a:r>
                    </a:p>
                  </a:txBody>
                  <a:tcPr marL="37805" marR="37805" marT="18902" marB="18902" anchor="ctr">
                    <a:lnL>
                      <a:noFill/>
                    </a:lnL>
                    <a:lnR>
                      <a:noFill/>
                    </a:lnR>
                    <a:lnT>
                      <a:noFill/>
                    </a:lnT>
                    <a:lnB>
                      <a:noFill/>
                    </a:lnB>
                  </a:tcPr>
                </a:tc>
              </a:tr>
              <a:tr h="189489">
                <a:tc>
                  <a:txBody>
                    <a:bodyPr/>
                    <a:lstStyle/>
                    <a:p>
                      <a:r>
                        <a:rPr lang="en-US" sz="1050"/>
                        <a:t>1960</a:t>
                      </a:r>
                    </a:p>
                  </a:txBody>
                  <a:tcPr marL="37805" marR="37805" marT="18902" marB="18902" anchor="ctr">
                    <a:lnL>
                      <a:noFill/>
                    </a:lnL>
                    <a:lnR>
                      <a:noFill/>
                    </a:lnR>
                    <a:lnT>
                      <a:noFill/>
                    </a:lnT>
                    <a:lnB>
                      <a:noFill/>
                    </a:lnB>
                  </a:tcPr>
                </a:tc>
                <a:tc>
                  <a:txBody>
                    <a:bodyPr/>
                    <a:lstStyle/>
                    <a:p>
                      <a:r>
                        <a:rPr lang="en-US" sz="1050"/>
                        <a:t>63</a:t>
                      </a:r>
                    </a:p>
                  </a:txBody>
                  <a:tcPr marL="37805" marR="37805" marT="18902" marB="18902" anchor="ctr">
                    <a:lnL>
                      <a:noFill/>
                    </a:lnL>
                    <a:lnR>
                      <a:noFill/>
                    </a:lnR>
                    <a:lnT>
                      <a:noFill/>
                    </a:lnT>
                    <a:lnB>
                      <a:noFill/>
                    </a:lnB>
                  </a:tcPr>
                </a:tc>
                <a:tc>
                  <a:txBody>
                    <a:bodyPr/>
                    <a:lstStyle/>
                    <a:p>
                      <a:r>
                        <a:rPr lang="en-US" sz="1050"/>
                        <a:t>3.35</a:t>
                      </a:r>
                    </a:p>
                  </a:txBody>
                  <a:tcPr marL="37805" marR="37805" marT="18902" marB="18902" anchor="ctr">
                    <a:lnL>
                      <a:noFill/>
                    </a:lnL>
                    <a:lnR>
                      <a:noFill/>
                    </a:lnR>
                    <a:lnT>
                      <a:noFill/>
                    </a:lnT>
                    <a:lnB>
                      <a:noFill/>
                    </a:lnB>
                  </a:tcPr>
                </a:tc>
                <a:tc>
                  <a:txBody>
                    <a:bodyPr/>
                    <a:lstStyle/>
                    <a:p>
                      <a:r>
                        <a:rPr lang="en-US" sz="1050"/>
                        <a:t>18.8</a:t>
                      </a:r>
                    </a:p>
                  </a:txBody>
                  <a:tcPr marL="37805" marR="37805" marT="18902" marB="18902" anchor="ctr">
                    <a:lnL>
                      <a:noFill/>
                    </a:lnL>
                    <a:lnR>
                      <a:noFill/>
                    </a:lnR>
                    <a:lnT>
                      <a:noFill/>
                    </a:lnT>
                    <a:lnB>
                      <a:noFill/>
                    </a:lnB>
                  </a:tcPr>
                </a:tc>
                <a:tc>
                  <a:txBody>
                    <a:bodyPr/>
                    <a:lstStyle/>
                    <a:p>
                      <a:r>
                        <a:rPr lang="en-US" sz="1050"/>
                        <a:t>2.5</a:t>
                      </a:r>
                    </a:p>
                  </a:txBody>
                  <a:tcPr marL="37805" marR="37805" marT="18902" marB="18902" anchor="ctr">
                    <a:lnL>
                      <a:noFill/>
                    </a:lnL>
                    <a:lnR>
                      <a:noFill/>
                    </a:lnR>
                    <a:lnT>
                      <a:noFill/>
                    </a:lnT>
                    <a:lnB>
                      <a:noFill/>
                    </a:lnB>
                  </a:tcPr>
                </a:tc>
                <a:tc>
                  <a:txBody>
                    <a:bodyPr/>
                    <a:lstStyle/>
                    <a:p>
                      <a:r>
                        <a:rPr lang="en-US" sz="1050"/>
                        <a:t>6</a:t>
                      </a:r>
                    </a:p>
                  </a:txBody>
                  <a:tcPr marL="37805" marR="37805" marT="18902" marB="18902" anchor="ctr">
                    <a:lnL>
                      <a:noFill/>
                    </a:lnL>
                    <a:lnR>
                      <a:noFill/>
                    </a:lnR>
                    <a:lnT>
                      <a:noFill/>
                    </a:lnT>
                    <a:lnB>
                      <a:noFill/>
                    </a:lnB>
                  </a:tcPr>
                </a:tc>
              </a:tr>
              <a:tr h="189489">
                <a:tc>
                  <a:txBody>
                    <a:bodyPr/>
                    <a:lstStyle/>
                    <a:p>
                      <a:r>
                        <a:rPr lang="en-US" sz="1050"/>
                        <a:t>1965</a:t>
                      </a:r>
                    </a:p>
                  </a:txBody>
                  <a:tcPr marL="37805" marR="37805" marT="18902" marB="18902" anchor="ctr">
                    <a:lnL>
                      <a:noFill/>
                    </a:lnL>
                    <a:lnR>
                      <a:noFill/>
                    </a:lnR>
                    <a:lnT>
                      <a:noFill/>
                    </a:lnT>
                    <a:lnB>
                      <a:noFill/>
                    </a:lnB>
                  </a:tcPr>
                </a:tc>
                <a:tc>
                  <a:txBody>
                    <a:bodyPr/>
                    <a:lstStyle/>
                    <a:p>
                      <a:r>
                        <a:rPr lang="en-US" sz="1050"/>
                        <a:t>63</a:t>
                      </a:r>
                    </a:p>
                  </a:txBody>
                  <a:tcPr marL="37805" marR="37805" marT="18902" marB="18902" anchor="ctr">
                    <a:lnL>
                      <a:noFill/>
                    </a:lnL>
                    <a:lnR>
                      <a:noFill/>
                    </a:lnR>
                    <a:lnT>
                      <a:noFill/>
                    </a:lnT>
                    <a:lnB>
                      <a:noFill/>
                    </a:lnB>
                  </a:tcPr>
                </a:tc>
                <a:tc>
                  <a:txBody>
                    <a:bodyPr/>
                    <a:lstStyle/>
                    <a:p>
                      <a:r>
                        <a:rPr lang="en-US" sz="1050"/>
                        <a:t>3.48</a:t>
                      </a:r>
                    </a:p>
                  </a:txBody>
                  <a:tcPr marL="37805" marR="37805" marT="18902" marB="18902" anchor="ctr">
                    <a:lnL>
                      <a:noFill/>
                    </a:lnL>
                    <a:lnR>
                      <a:noFill/>
                    </a:lnR>
                    <a:lnT>
                      <a:noFill/>
                    </a:lnT>
                    <a:lnB>
                      <a:noFill/>
                    </a:lnB>
                  </a:tcPr>
                </a:tc>
                <a:tc>
                  <a:txBody>
                    <a:bodyPr/>
                    <a:lstStyle/>
                    <a:p>
                      <a:r>
                        <a:rPr lang="en-US" sz="1050"/>
                        <a:t>18.1</a:t>
                      </a:r>
                    </a:p>
                  </a:txBody>
                  <a:tcPr marL="37805" marR="37805" marT="18902" marB="18902" anchor="ctr">
                    <a:lnL>
                      <a:noFill/>
                    </a:lnL>
                    <a:lnR>
                      <a:noFill/>
                    </a:lnR>
                    <a:lnT>
                      <a:noFill/>
                    </a:lnT>
                    <a:lnB>
                      <a:noFill/>
                    </a:lnB>
                  </a:tcPr>
                </a:tc>
                <a:tc>
                  <a:txBody>
                    <a:bodyPr/>
                    <a:lstStyle/>
                    <a:p>
                      <a:r>
                        <a:rPr lang="en-US" sz="1050"/>
                        <a:t>2.4</a:t>
                      </a:r>
                    </a:p>
                  </a:txBody>
                  <a:tcPr marL="37805" marR="37805" marT="18902" marB="18902" anchor="ctr">
                    <a:lnL>
                      <a:noFill/>
                    </a:lnL>
                    <a:lnR>
                      <a:noFill/>
                    </a:lnR>
                    <a:lnT>
                      <a:noFill/>
                    </a:lnT>
                    <a:lnB>
                      <a:noFill/>
                    </a:lnB>
                  </a:tcPr>
                </a:tc>
                <a:tc>
                  <a:txBody>
                    <a:bodyPr/>
                    <a:lstStyle/>
                    <a:p>
                      <a:r>
                        <a:rPr lang="en-US" sz="1050"/>
                        <a:t>6</a:t>
                      </a:r>
                    </a:p>
                  </a:txBody>
                  <a:tcPr marL="37805" marR="37805" marT="18902" marB="18902" anchor="ctr">
                    <a:lnL>
                      <a:noFill/>
                    </a:lnL>
                    <a:lnR>
                      <a:noFill/>
                    </a:lnR>
                    <a:lnT>
                      <a:noFill/>
                    </a:lnT>
                    <a:lnB>
                      <a:noFill/>
                    </a:lnB>
                  </a:tcPr>
                </a:tc>
              </a:tr>
              <a:tr h="189489">
                <a:tc>
                  <a:txBody>
                    <a:bodyPr/>
                    <a:lstStyle/>
                    <a:p>
                      <a:r>
                        <a:rPr lang="en-US" sz="1050"/>
                        <a:t>1970</a:t>
                      </a:r>
                    </a:p>
                  </a:txBody>
                  <a:tcPr marL="37805" marR="37805" marT="18902" marB="18902" anchor="ctr">
                    <a:lnL>
                      <a:noFill/>
                    </a:lnL>
                    <a:lnR>
                      <a:noFill/>
                    </a:lnR>
                    <a:lnT>
                      <a:noFill/>
                    </a:lnT>
                    <a:lnB>
                      <a:noFill/>
                    </a:lnB>
                  </a:tcPr>
                </a:tc>
                <a:tc>
                  <a:txBody>
                    <a:bodyPr/>
                    <a:lstStyle/>
                    <a:p>
                      <a:r>
                        <a:rPr lang="en-US" sz="1050"/>
                        <a:t>56</a:t>
                      </a:r>
                    </a:p>
                  </a:txBody>
                  <a:tcPr marL="37805" marR="37805" marT="18902" marB="18902" anchor="ctr">
                    <a:lnL>
                      <a:noFill/>
                    </a:lnL>
                    <a:lnR>
                      <a:noFill/>
                    </a:lnR>
                    <a:lnT>
                      <a:noFill/>
                    </a:lnT>
                    <a:lnB>
                      <a:noFill/>
                    </a:lnB>
                  </a:tcPr>
                </a:tc>
                <a:tc>
                  <a:txBody>
                    <a:bodyPr/>
                    <a:lstStyle/>
                    <a:p>
                      <a:r>
                        <a:rPr lang="en-US" sz="1050"/>
                        <a:t>3.62</a:t>
                      </a:r>
                    </a:p>
                  </a:txBody>
                  <a:tcPr marL="37805" marR="37805" marT="18902" marB="18902" anchor="ctr">
                    <a:lnL>
                      <a:noFill/>
                    </a:lnL>
                    <a:lnR>
                      <a:noFill/>
                    </a:lnR>
                    <a:lnT>
                      <a:noFill/>
                    </a:lnT>
                    <a:lnB>
                      <a:noFill/>
                    </a:lnB>
                  </a:tcPr>
                </a:tc>
                <a:tc>
                  <a:txBody>
                    <a:bodyPr/>
                    <a:lstStyle/>
                    <a:p>
                      <a:r>
                        <a:rPr lang="en-US" sz="1050"/>
                        <a:t>15.5</a:t>
                      </a:r>
                    </a:p>
                  </a:txBody>
                  <a:tcPr marL="37805" marR="37805" marT="18902" marB="18902" anchor="ctr">
                    <a:lnL>
                      <a:noFill/>
                    </a:lnL>
                    <a:lnR>
                      <a:noFill/>
                    </a:lnR>
                    <a:lnT>
                      <a:noFill/>
                    </a:lnT>
                    <a:lnB>
                      <a:noFill/>
                    </a:lnB>
                  </a:tcPr>
                </a:tc>
                <a:tc>
                  <a:txBody>
                    <a:bodyPr/>
                    <a:lstStyle/>
                    <a:p>
                      <a:r>
                        <a:rPr lang="en-US" sz="1050"/>
                        <a:t>2.25</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1975</a:t>
                      </a:r>
                    </a:p>
                  </a:txBody>
                  <a:tcPr marL="37805" marR="37805" marT="18902" marB="18902" anchor="ctr">
                    <a:lnL>
                      <a:noFill/>
                    </a:lnL>
                    <a:lnR>
                      <a:noFill/>
                    </a:lnR>
                    <a:lnT>
                      <a:noFill/>
                    </a:lnT>
                    <a:lnB>
                      <a:noFill/>
                    </a:lnB>
                  </a:tcPr>
                </a:tc>
                <a:tc>
                  <a:txBody>
                    <a:bodyPr/>
                    <a:lstStyle/>
                    <a:p>
                      <a:r>
                        <a:rPr lang="en-US" sz="1050"/>
                        <a:t>56</a:t>
                      </a:r>
                    </a:p>
                  </a:txBody>
                  <a:tcPr marL="37805" marR="37805" marT="18902" marB="18902" anchor="ctr">
                    <a:lnL>
                      <a:noFill/>
                    </a:lnL>
                    <a:lnR>
                      <a:noFill/>
                    </a:lnR>
                    <a:lnT>
                      <a:noFill/>
                    </a:lnT>
                    <a:lnB>
                      <a:noFill/>
                    </a:lnB>
                  </a:tcPr>
                </a:tc>
                <a:tc>
                  <a:txBody>
                    <a:bodyPr/>
                    <a:lstStyle/>
                    <a:p>
                      <a:r>
                        <a:rPr lang="en-US" sz="1050"/>
                        <a:t>3.76</a:t>
                      </a:r>
                    </a:p>
                  </a:txBody>
                  <a:tcPr marL="37805" marR="37805" marT="18902" marB="18902" anchor="ctr">
                    <a:lnL>
                      <a:noFill/>
                    </a:lnL>
                    <a:lnR>
                      <a:noFill/>
                    </a:lnR>
                    <a:lnT>
                      <a:noFill/>
                    </a:lnT>
                    <a:lnB>
                      <a:noFill/>
                    </a:lnB>
                  </a:tcPr>
                </a:tc>
                <a:tc>
                  <a:txBody>
                    <a:bodyPr/>
                    <a:lstStyle/>
                    <a:p>
                      <a:r>
                        <a:rPr lang="en-US" sz="1050" dirty="0"/>
                        <a:t>14.9</a:t>
                      </a:r>
                    </a:p>
                  </a:txBody>
                  <a:tcPr marL="37805" marR="37805" marT="18902" marB="18902" anchor="ctr">
                    <a:lnL>
                      <a:noFill/>
                    </a:lnL>
                    <a:lnR>
                      <a:noFill/>
                    </a:lnR>
                    <a:lnT>
                      <a:noFill/>
                    </a:lnT>
                    <a:lnB>
                      <a:noFill/>
                    </a:lnB>
                  </a:tcPr>
                </a:tc>
                <a:tc>
                  <a:txBody>
                    <a:bodyPr/>
                    <a:lstStyle/>
                    <a:p>
                      <a:r>
                        <a:rPr lang="en-US" sz="1050"/>
                        <a:t>2.1</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1980</a:t>
                      </a:r>
                    </a:p>
                  </a:txBody>
                  <a:tcPr marL="37805" marR="37805" marT="18902" marB="18902" anchor="ctr">
                    <a:lnL>
                      <a:noFill/>
                    </a:lnL>
                    <a:lnR>
                      <a:noFill/>
                    </a:lnR>
                    <a:lnT>
                      <a:noFill/>
                    </a:lnT>
                    <a:lnB>
                      <a:noFill/>
                    </a:lnB>
                  </a:tcPr>
                </a:tc>
                <a:tc>
                  <a:txBody>
                    <a:bodyPr/>
                    <a:lstStyle/>
                    <a:p>
                      <a:r>
                        <a:rPr lang="en-US" sz="1050"/>
                        <a:t>53</a:t>
                      </a:r>
                    </a:p>
                  </a:txBody>
                  <a:tcPr marL="37805" marR="37805" marT="18902" marB="18902" anchor="ctr">
                    <a:lnL>
                      <a:noFill/>
                    </a:lnL>
                    <a:lnR>
                      <a:noFill/>
                    </a:lnR>
                    <a:lnT>
                      <a:noFill/>
                    </a:lnT>
                    <a:lnB>
                      <a:noFill/>
                    </a:lnB>
                  </a:tcPr>
                </a:tc>
                <a:tc>
                  <a:txBody>
                    <a:bodyPr/>
                    <a:lstStyle/>
                    <a:p>
                      <a:r>
                        <a:rPr lang="en-US" sz="1050"/>
                        <a:t>3.93</a:t>
                      </a:r>
                    </a:p>
                  </a:txBody>
                  <a:tcPr marL="37805" marR="37805" marT="18902" marB="18902" anchor="ctr">
                    <a:lnL>
                      <a:noFill/>
                    </a:lnL>
                    <a:lnR>
                      <a:noFill/>
                    </a:lnR>
                    <a:lnT>
                      <a:noFill/>
                    </a:lnT>
                    <a:lnB>
                      <a:noFill/>
                    </a:lnB>
                  </a:tcPr>
                </a:tc>
                <a:tc>
                  <a:txBody>
                    <a:bodyPr/>
                    <a:lstStyle/>
                    <a:p>
                      <a:r>
                        <a:rPr lang="en-US" sz="1050"/>
                        <a:t>13.5</a:t>
                      </a:r>
                    </a:p>
                  </a:txBody>
                  <a:tcPr marL="37805" marR="37805" marT="18902" marB="18902" anchor="ctr">
                    <a:lnL>
                      <a:noFill/>
                    </a:lnL>
                    <a:lnR>
                      <a:noFill/>
                    </a:lnR>
                    <a:lnT>
                      <a:noFill/>
                    </a:lnT>
                    <a:lnB>
                      <a:noFill/>
                    </a:lnB>
                  </a:tcPr>
                </a:tc>
                <a:tc>
                  <a:txBody>
                    <a:bodyPr/>
                    <a:lstStyle/>
                    <a:p>
                      <a:r>
                        <a:rPr lang="en-US" sz="1050"/>
                        <a:t>2.05</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1985</a:t>
                      </a:r>
                    </a:p>
                  </a:txBody>
                  <a:tcPr marL="37805" marR="37805" marT="18902" marB="18902" anchor="ctr">
                    <a:lnL>
                      <a:noFill/>
                    </a:lnL>
                    <a:lnR>
                      <a:noFill/>
                    </a:lnR>
                    <a:lnT>
                      <a:noFill/>
                    </a:lnT>
                    <a:lnB>
                      <a:noFill/>
                    </a:lnB>
                  </a:tcPr>
                </a:tc>
                <a:tc>
                  <a:txBody>
                    <a:bodyPr/>
                    <a:lstStyle/>
                    <a:p>
                      <a:r>
                        <a:rPr lang="en-US" sz="1050"/>
                        <a:t>49</a:t>
                      </a:r>
                    </a:p>
                  </a:txBody>
                  <a:tcPr marL="37805" marR="37805" marT="18902" marB="18902" anchor="ctr">
                    <a:lnL>
                      <a:noFill/>
                    </a:lnL>
                    <a:lnR>
                      <a:noFill/>
                    </a:lnR>
                    <a:lnT>
                      <a:noFill/>
                    </a:lnT>
                    <a:lnB>
                      <a:noFill/>
                    </a:lnB>
                  </a:tcPr>
                </a:tc>
                <a:tc>
                  <a:txBody>
                    <a:bodyPr/>
                    <a:lstStyle/>
                    <a:p>
                      <a:r>
                        <a:rPr lang="en-US" sz="1050"/>
                        <a:t>4.19</a:t>
                      </a:r>
                    </a:p>
                  </a:txBody>
                  <a:tcPr marL="37805" marR="37805" marT="18902" marB="18902" anchor="ctr">
                    <a:lnL>
                      <a:noFill/>
                    </a:lnL>
                    <a:lnR>
                      <a:noFill/>
                    </a:lnR>
                    <a:lnT>
                      <a:noFill/>
                    </a:lnT>
                    <a:lnB>
                      <a:noFill/>
                    </a:lnB>
                  </a:tcPr>
                </a:tc>
                <a:tc>
                  <a:txBody>
                    <a:bodyPr/>
                    <a:lstStyle/>
                    <a:p>
                      <a:r>
                        <a:rPr lang="en-US" sz="1050"/>
                        <a:t>11.7</a:t>
                      </a:r>
                    </a:p>
                  </a:txBody>
                  <a:tcPr marL="37805" marR="37805" marT="18902" marB="18902" anchor="ctr">
                    <a:lnL>
                      <a:noFill/>
                    </a:lnL>
                    <a:lnR>
                      <a:noFill/>
                    </a:lnR>
                    <a:lnT>
                      <a:noFill/>
                    </a:lnT>
                    <a:lnB>
                      <a:noFill/>
                    </a:lnB>
                  </a:tcPr>
                </a:tc>
                <a:tc>
                  <a:txBody>
                    <a:bodyPr/>
                    <a:lstStyle/>
                    <a:p>
                      <a:r>
                        <a:rPr lang="en-US" sz="1050"/>
                        <a:t>2</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1990</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4.37</a:t>
                      </a:r>
                    </a:p>
                  </a:txBody>
                  <a:tcPr marL="37805" marR="37805" marT="18902" marB="18902" anchor="ctr">
                    <a:lnL>
                      <a:noFill/>
                    </a:lnL>
                    <a:lnR>
                      <a:noFill/>
                    </a:lnR>
                    <a:lnT>
                      <a:noFill/>
                    </a:lnT>
                    <a:lnB>
                      <a:noFill/>
                    </a:lnB>
                  </a:tcPr>
                </a:tc>
                <a:tc>
                  <a:txBody>
                    <a:bodyPr/>
                    <a:lstStyle/>
                    <a:p>
                      <a:r>
                        <a:rPr lang="en-US" sz="1050"/>
                        <a:t>11</a:t>
                      </a:r>
                    </a:p>
                  </a:txBody>
                  <a:tcPr marL="37805" marR="37805" marT="18902" marB="18902" anchor="ctr">
                    <a:lnL>
                      <a:noFill/>
                    </a:lnL>
                    <a:lnR>
                      <a:noFill/>
                    </a:lnR>
                    <a:lnT>
                      <a:noFill/>
                    </a:lnT>
                    <a:lnB>
                      <a:noFill/>
                    </a:lnB>
                  </a:tcPr>
                </a:tc>
                <a:tc>
                  <a:txBody>
                    <a:bodyPr/>
                    <a:lstStyle/>
                    <a:p>
                      <a:r>
                        <a:rPr lang="en-US" sz="1050"/>
                        <a:t>2</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1995</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4.67</a:t>
                      </a:r>
                    </a:p>
                  </a:txBody>
                  <a:tcPr marL="37805" marR="37805" marT="18902" marB="18902" anchor="ctr">
                    <a:lnL>
                      <a:noFill/>
                    </a:lnL>
                    <a:lnR>
                      <a:noFill/>
                    </a:lnR>
                    <a:lnT>
                      <a:noFill/>
                    </a:lnT>
                    <a:lnB>
                      <a:noFill/>
                    </a:lnB>
                  </a:tcPr>
                </a:tc>
                <a:tc>
                  <a:txBody>
                    <a:bodyPr/>
                    <a:lstStyle/>
                    <a:p>
                      <a:r>
                        <a:rPr lang="en-US" sz="1050"/>
                        <a:t>10.1</a:t>
                      </a:r>
                    </a:p>
                  </a:txBody>
                  <a:tcPr marL="37805" marR="37805" marT="18902" marB="18902" anchor="ctr">
                    <a:lnL>
                      <a:noFill/>
                    </a:lnL>
                    <a:lnR>
                      <a:noFill/>
                    </a:lnR>
                    <a:lnT>
                      <a:noFill/>
                    </a:lnT>
                    <a:lnB>
                      <a:noFill/>
                    </a:lnB>
                  </a:tcPr>
                </a:tc>
                <a:tc>
                  <a:txBody>
                    <a:bodyPr/>
                    <a:lstStyle/>
                    <a:p>
                      <a:r>
                        <a:rPr lang="en-US" sz="1050"/>
                        <a:t>1.95</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2000</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5.03</a:t>
                      </a:r>
                    </a:p>
                  </a:txBody>
                  <a:tcPr marL="37805" marR="37805" marT="18902" marB="18902" anchor="ctr">
                    <a:lnL>
                      <a:noFill/>
                    </a:lnL>
                    <a:lnR>
                      <a:noFill/>
                    </a:lnR>
                    <a:lnT>
                      <a:noFill/>
                    </a:lnT>
                    <a:lnB>
                      <a:noFill/>
                    </a:lnB>
                  </a:tcPr>
                </a:tc>
                <a:tc>
                  <a:txBody>
                    <a:bodyPr/>
                    <a:lstStyle/>
                    <a:p>
                      <a:r>
                        <a:rPr lang="en-US" sz="1050"/>
                        <a:t>9.3</a:t>
                      </a:r>
                    </a:p>
                  </a:txBody>
                  <a:tcPr marL="37805" marR="37805" marT="18902" marB="18902" anchor="ctr">
                    <a:lnL>
                      <a:noFill/>
                    </a:lnL>
                    <a:lnR>
                      <a:noFill/>
                    </a:lnR>
                    <a:lnT>
                      <a:noFill/>
                    </a:lnT>
                    <a:lnB>
                      <a:noFill/>
                    </a:lnB>
                  </a:tcPr>
                </a:tc>
                <a:tc>
                  <a:txBody>
                    <a:bodyPr/>
                    <a:lstStyle/>
                    <a:p>
                      <a:r>
                        <a:rPr lang="en-US" sz="1050"/>
                        <a:t>1.95</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2005</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5.37</a:t>
                      </a:r>
                    </a:p>
                  </a:txBody>
                  <a:tcPr marL="37805" marR="37805" marT="18902" marB="18902" anchor="ctr">
                    <a:lnL>
                      <a:noFill/>
                    </a:lnL>
                    <a:lnR>
                      <a:noFill/>
                    </a:lnR>
                    <a:lnT>
                      <a:noFill/>
                    </a:lnT>
                    <a:lnB>
                      <a:noFill/>
                    </a:lnB>
                  </a:tcPr>
                </a:tc>
                <a:tc>
                  <a:txBody>
                    <a:bodyPr/>
                    <a:lstStyle/>
                    <a:p>
                      <a:r>
                        <a:rPr lang="en-US" sz="1050"/>
                        <a:t>8.9</a:t>
                      </a:r>
                    </a:p>
                  </a:txBody>
                  <a:tcPr marL="37805" marR="37805" marT="18902" marB="18902" anchor="ctr">
                    <a:lnL>
                      <a:noFill/>
                    </a:lnL>
                    <a:lnR>
                      <a:noFill/>
                    </a:lnR>
                    <a:lnT>
                      <a:noFill/>
                    </a:lnT>
                    <a:lnB>
                      <a:noFill/>
                    </a:lnB>
                  </a:tcPr>
                </a:tc>
                <a:tc>
                  <a:txBody>
                    <a:bodyPr/>
                    <a:lstStyle/>
                    <a:p>
                      <a:r>
                        <a:rPr lang="en-US" sz="1050"/>
                        <a:t>1.95</a:t>
                      </a:r>
                    </a:p>
                  </a:txBody>
                  <a:tcPr marL="37805" marR="37805" marT="18902" marB="18902" anchor="ctr">
                    <a:lnL>
                      <a:noFill/>
                    </a:lnL>
                    <a:lnR>
                      <a:noFill/>
                    </a:lnR>
                    <a:lnT>
                      <a:noFill/>
                    </a:lnT>
                    <a:lnB>
                      <a:noFill/>
                    </a:lnB>
                  </a:tcPr>
                </a:tc>
                <a:tc>
                  <a:txBody>
                    <a:bodyPr/>
                    <a:lstStyle/>
                    <a:p>
                      <a:r>
                        <a:rPr lang="en-US" sz="1050"/>
                        <a:t>4</a:t>
                      </a:r>
                    </a:p>
                  </a:txBody>
                  <a:tcPr marL="37805" marR="37805" marT="18902" marB="18902" anchor="ctr">
                    <a:lnL>
                      <a:noFill/>
                    </a:lnL>
                    <a:lnR>
                      <a:noFill/>
                    </a:lnR>
                    <a:lnT>
                      <a:noFill/>
                    </a:lnT>
                    <a:lnB>
                      <a:noFill/>
                    </a:lnB>
                  </a:tcPr>
                </a:tc>
              </a:tr>
              <a:tr h="189489">
                <a:tc>
                  <a:txBody>
                    <a:bodyPr/>
                    <a:lstStyle/>
                    <a:p>
                      <a:r>
                        <a:rPr lang="en-US" sz="1050"/>
                        <a:t>2006</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5.47</a:t>
                      </a:r>
                    </a:p>
                  </a:txBody>
                  <a:tcPr marL="37805" marR="37805" marT="18902" marB="18902" anchor="ctr">
                    <a:lnL>
                      <a:noFill/>
                    </a:lnL>
                    <a:lnR>
                      <a:noFill/>
                    </a:lnR>
                    <a:lnT>
                      <a:noFill/>
                    </a:lnT>
                    <a:lnB>
                      <a:noFill/>
                    </a:lnB>
                  </a:tcPr>
                </a:tc>
                <a:tc>
                  <a:txBody>
                    <a:bodyPr/>
                    <a:lstStyle/>
                    <a:p>
                      <a:r>
                        <a:rPr lang="en-US" sz="1050"/>
                        <a:t>8.8</a:t>
                      </a:r>
                    </a:p>
                  </a:txBody>
                  <a:tcPr marL="37805" marR="37805" marT="18902" marB="18902" anchor="ctr">
                    <a:lnL>
                      <a:noFill/>
                    </a:lnL>
                    <a:lnR>
                      <a:noFill/>
                    </a:lnR>
                    <a:lnT>
                      <a:noFill/>
                    </a:lnT>
                    <a:lnB>
                      <a:noFill/>
                    </a:lnB>
                  </a:tcPr>
                </a:tc>
                <a:tc>
                  <a:txBody>
                    <a:bodyPr/>
                    <a:lstStyle/>
                    <a:p>
                      <a:r>
                        <a:rPr lang="en-US" sz="1050"/>
                        <a:t>1.96</a:t>
                      </a:r>
                    </a:p>
                  </a:txBody>
                  <a:tcPr marL="37805" marR="37805" marT="18902" marB="18902" anchor="ctr">
                    <a:lnL>
                      <a:noFill/>
                    </a:lnL>
                    <a:lnR>
                      <a:noFill/>
                    </a:lnR>
                    <a:lnT>
                      <a:noFill/>
                    </a:lnT>
                    <a:lnB>
                      <a:noFill/>
                    </a:lnB>
                  </a:tcPr>
                </a:tc>
                <a:tc>
                  <a:txBody>
                    <a:bodyPr/>
                    <a:lstStyle/>
                    <a:p>
                      <a:r>
                        <a:rPr lang="en-US" sz="1050"/>
                        <a:t>5</a:t>
                      </a:r>
                    </a:p>
                  </a:txBody>
                  <a:tcPr marL="37805" marR="37805" marT="18902" marB="18902" anchor="ctr">
                    <a:lnL>
                      <a:noFill/>
                    </a:lnL>
                    <a:lnR>
                      <a:noFill/>
                    </a:lnR>
                    <a:lnT>
                      <a:noFill/>
                    </a:lnT>
                    <a:lnB>
                      <a:noFill/>
                    </a:lnB>
                  </a:tcPr>
                </a:tc>
              </a:tr>
              <a:tr h="189489">
                <a:tc>
                  <a:txBody>
                    <a:bodyPr/>
                    <a:lstStyle/>
                    <a:p>
                      <a:r>
                        <a:rPr lang="en-US" sz="1050"/>
                        <a:t>2007</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5.51</a:t>
                      </a:r>
                    </a:p>
                  </a:txBody>
                  <a:tcPr marL="37805" marR="37805" marT="18902" marB="18902" anchor="ctr">
                    <a:lnL>
                      <a:noFill/>
                    </a:lnL>
                    <a:lnR>
                      <a:noFill/>
                    </a:lnR>
                    <a:lnT>
                      <a:noFill/>
                    </a:lnT>
                    <a:lnB>
                      <a:noFill/>
                    </a:lnB>
                  </a:tcPr>
                </a:tc>
                <a:tc>
                  <a:txBody>
                    <a:bodyPr/>
                    <a:lstStyle/>
                    <a:p>
                      <a:r>
                        <a:rPr lang="en-US" sz="1050"/>
                        <a:t>8.7</a:t>
                      </a:r>
                    </a:p>
                  </a:txBody>
                  <a:tcPr marL="37805" marR="37805" marT="18902" marB="18902" anchor="ctr">
                    <a:lnL>
                      <a:noFill/>
                    </a:lnL>
                    <a:lnR>
                      <a:noFill/>
                    </a:lnR>
                    <a:lnT>
                      <a:noFill/>
                    </a:lnT>
                    <a:lnB>
                      <a:noFill/>
                    </a:lnB>
                  </a:tcPr>
                </a:tc>
                <a:tc>
                  <a:txBody>
                    <a:bodyPr/>
                    <a:lstStyle/>
                    <a:p>
                      <a:r>
                        <a:rPr lang="en-US" sz="1050"/>
                        <a:t>1.95</a:t>
                      </a:r>
                    </a:p>
                  </a:txBody>
                  <a:tcPr marL="37805" marR="37805" marT="18902" marB="18902" anchor="ctr">
                    <a:lnL>
                      <a:noFill/>
                    </a:lnL>
                    <a:lnR>
                      <a:noFill/>
                    </a:lnR>
                    <a:lnT>
                      <a:noFill/>
                    </a:lnT>
                    <a:lnB>
                      <a:noFill/>
                    </a:lnB>
                  </a:tcPr>
                </a:tc>
                <a:tc>
                  <a:txBody>
                    <a:bodyPr/>
                    <a:lstStyle/>
                    <a:p>
                      <a:r>
                        <a:rPr lang="en-US" sz="1050"/>
                        <a:t>4.5</a:t>
                      </a:r>
                    </a:p>
                  </a:txBody>
                  <a:tcPr marL="37805" marR="37805" marT="18902" marB="18902" anchor="ctr">
                    <a:lnL>
                      <a:noFill/>
                    </a:lnL>
                    <a:lnR>
                      <a:noFill/>
                    </a:lnR>
                    <a:lnT>
                      <a:noFill/>
                    </a:lnT>
                    <a:lnB>
                      <a:noFill/>
                    </a:lnB>
                  </a:tcPr>
                </a:tc>
              </a:tr>
              <a:tr h="189489">
                <a:tc>
                  <a:txBody>
                    <a:bodyPr/>
                    <a:lstStyle/>
                    <a:p>
                      <a:r>
                        <a:rPr lang="en-US" sz="1050"/>
                        <a:t>2008</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5.58</a:t>
                      </a:r>
                    </a:p>
                  </a:txBody>
                  <a:tcPr marL="37805" marR="37805" marT="18902" marB="18902" anchor="ctr">
                    <a:lnL>
                      <a:noFill/>
                    </a:lnL>
                    <a:lnR>
                      <a:noFill/>
                    </a:lnR>
                    <a:lnT>
                      <a:noFill/>
                    </a:lnT>
                    <a:lnB>
                      <a:noFill/>
                    </a:lnB>
                  </a:tcPr>
                </a:tc>
                <a:tc>
                  <a:txBody>
                    <a:bodyPr/>
                    <a:lstStyle/>
                    <a:p>
                      <a:r>
                        <a:rPr lang="en-US" sz="1050"/>
                        <a:t>8.6</a:t>
                      </a:r>
                    </a:p>
                  </a:txBody>
                  <a:tcPr marL="37805" marR="37805" marT="18902" marB="18902" anchor="ctr">
                    <a:lnL>
                      <a:noFill/>
                    </a:lnL>
                    <a:lnR>
                      <a:noFill/>
                    </a:lnR>
                    <a:lnT>
                      <a:noFill/>
                    </a:lnT>
                    <a:lnB>
                      <a:noFill/>
                    </a:lnB>
                  </a:tcPr>
                </a:tc>
                <a:tc>
                  <a:txBody>
                    <a:bodyPr/>
                    <a:lstStyle/>
                    <a:p>
                      <a:r>
                        <a:rPr lang="en-US" sz="1050"/>
                        <a:t>1.93</a:t>
                      </a:r>
                    </a:p>
                  </a:txBody>
                  <a:tcPr marL="37805" marR="37805" marT="18902" marB="18902" anchor="ctr">
                    <a:lnL>
                      <a:noFill/>
                    </a:lnL>
                    <a:lnR>
                      <a:noFill/>
                    </a:lnR>
                    <a:lnT>
                      <a:noFill/>
                    </a:lnT>
                    <a:lnB>
                      <a:noFill/>
                    </a:lnB>
                  </a:tcPr>
                </a:tc>
                <a:tc>
                  <a:txBody>
                    <a:bodyPr/>
                    <a:lstStyle/>
                    <a:p>
                      <a:r>
                        <a:rPr lang="en-US" sz="1050"/>
                        <a:t>4.3</a:t>
                      </a:r>
                    </a:p>
                  </a:txBody>
                  <a:tcPr marL="37805" marR="37805" marT="18902" marB="18902" anchor="ctr">
                    <a:lnL>
                      <a:noFill/>
                    </a:lnL>
                    <a:lnR>
                      <a:noFill/>
                    </a:lnR>
                    <a:lnT>
                      <a:noFill/>
                    </a:lnT>
                    <a:lnB>
                      <a:noFill/>
                    </a:lnB>
                  </a:tcPr>
                </a:tc>
              </a:tr>
              <a:tr h="189489">
                <a:tc>
                  <a:txBody>
                    <a:bodyPr/>
                    <a:lstStyle/>
                    <a:p>
                      <a:r>
                        <a:rPr lang="en-US" sz="1050"/>
                        <a:t>2009</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5.59</a:t>
                      </a:r>
                    </a:p>
                  </a:txBody>
                  <a:tcPr marL="37805" marR="37805" marT="18902" marB="18902" anchor="ctr">
                    <a:lnL>
                      <a:noFill/>
                    </a:lnL>
                    <a:lnR>
                      <a:noFill/>
                    </a:lnR>
                    <a:lnT>
                      <a:noFill/>
                    </a:lnT>
                    <a:lnB>
                      <a:noFill/>
                    </a:lnB>
                  </a:tcPr>
                </a:tc>
                <a:tc>
                  <a:txBody>
                    <a:bodyPr/>
                    <a:lstStyle/>
                    <a:p>
                      <a:r>
                        <a:rPr lang="en-US" sz="1050"/>
                        <a:t>8.4</a:t>
                      </a:r>
                    </a:p>
                  </a:txBody>
                  <a:tcPr marL="37805" marR="37805" marT="18902" marB="18902" anchor="ctr">
                    <a:lnL>
                      <a:noFill/>
                    </a:lnL>
                    <a:lnR>
                      <a:noFill/>
                    </a:lnR>
                    <a:lnT>
                      <a:noFill/>
                    </a:lnT>
                    <a:lnB>
                      <a:noFill/>
                    </a:lnB>
                  </a:tcPr>
                </a:tc>
                <a:tc>
                  <a:txBody>
                    <a:bodyPr/>
                    <a:lstStyle/>
                    <a:p>
                      <a:r>
                        <a:rPr lang="en-US" sz="1050"/>
                        <a:t>1.92</a:t>
                      </a:r>
                    </a:p>
                  </a:txBody>
                  <a:tcPr marL="37805" marR="37805" marT="18902" marB="18902" anchor="ctr">
                    <a:lnL>
                      <a:noFill/>
                    </a:lnL>
                    <a:lnR>
                      <a:noFill/>
                    </a:lnR>
                    <a:lnT>
                      <a:noFill/>
                    </a:lnT>
                    <a:lnB>
                      <a:noFill/>
                    </a:lnB>
                  </a:tcPr>
                </a:tc>
                <a:tc>
                  <a:txBody>
                    <a:bodyPr/>
                    <a:lstStyle/>
                    <a:p>
                      <a:r>
                        <a:rPr lang="en-US" sz="1050"/>
                        <a:t>4.1</a:t>
                      </a:r>
                    </a:p>
                  </a:txBody>
                  <a:tcPr marL="37805" marR="37805" marT="18902" marB="18902" anchor="ctr">
                    <a:lnL>
                      <a:noFill/>
                    </a:lnL>
                    <a:lnR>
                      <a:noFill/>
                    </a:lnR>
                    <a:lnT>
                      <a:noFill/>
                    </a:lnT>
                    <a:lnB>
                      <a:noFill/>
                    </a:lnB>
                  </a:tcPr>
                </a:tc>
              </a:tr>
              <a:tr h="189489">
                <a:tc>
                  <a:txBody>
                    <a:bodyPr/>
                    <a:lstStyle/>
                    <a:p>
                      <a:r>
                        <a:rPr lang="en-US" sz="1050"/>
                        <a:t>2010</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5.7</a:t>
                      </a:r>
                    </a:p>
                  </a:txBody>
                  <a:tcPr marL="37805" marR="37805" marT="18902" marB="18902" anchor="ctr">
                    <a:lnL>
                      <a:noFill/>
                    </a:lnL>
                    <a:lnR>
                      <a:noFill/>
                    </a:lnR>
                    <a:lnT>
                      <a:noFill/>
                    </a:lnT>
                    <a:lnB>
                      <a:noFill/>
                    </a:lnB>
                  </a:tcPr>
                </a:tc>
                <a:tc>
                  <a:txBody>
                    <a:bodyPr/>
                    <a:lstStyle/>
                    <a:p>
                      <a:r>
                        <a:rPr lang="en-US" sz="1050"/>
                        <a:t>8.2</a:t>
                      </a:r>
                    </a:p>
                  </a:txBody>
                  <a:tcPr marL="37805" marR="37805" marT="18902" marB="18902" anchor="ctr">
                    <a:lnL>
                      <a:noFill/>
                    </a:lnL>
                    <a:lnR>
                      <a:noFill/>
                    </a:lnR>
                    <a:lnT>
                      <a:noFill/>
                    </a:lnT>
                    <a:lnB>
                      <a:noFill/>
                    </a:lnB>
                  </a:tcPr>
                </a:tc>
                <a:tc>
                  <a:txBody>
                    <a:bodyPr/>
                    <a:lstStyle/>
                    <a:p>
                      <a:r>
                        <a:rPr lang="en-US" sz="1050"/>
                        <a:t>1.92</a:t>
                      </a:r>
                    </a:p>
                  </a:txBody>
                  <a:tcPr marL="37805" marR="37805" marT="18902" marB="18902" anchor="ctr">
                    <a:lnL>
                      <a:noFill/>
                    </a:lnL>
                    <a:lnR>
                      <a:noFill/>
                    </a:lnR>
                    <a:lnT>
                      <a:noFill/>
                    </a:lnT>
                    <a:lnB>
                      <a:noFill/>
                    </a:lnB>
                  </a:tcPr>
                </a:tc>
                <a:tc>
                  <a:txBody>
                    <a:bodyPr/>
                    <a:lstStyle/>
                    <a:p>
                      <a:r>
                        <a:rPr lang="en-US" sz="1050"/>
                        <a:t>4</a:t>
                      </a:r>
                    </a:p>
                  </a:txBody>
                  <a:tcPr marL="37805" marR="37805" marT="18902" marB="18902" anchor="ctr">
                    <a:lnL>
                      <a:noFill/>
                    </a:lnL>
                    <a:lnR>
                      <a:noFill/>
                    </a:lnR>
                    <a:lnT>
                      <a:noFill/>
                    </a:lnT>
                    <a:lnB>
                      <a:noFill/>
                    </a:lnB>
                  </a:tcPr>
                </a:tc>
              </a:tr>
              <a:tr h="189489">
                <a:tc>
                  <a:txBody>
                    <a:bodyPr/>
                    <a:lstStyle/>
                    <a:p>
                      <a:r>
                        <a:rPr lang="en-US" sz="1050"/>
                        <a:t>2011</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5.82</a:t>
                      </a:r>
                    </a:p>
                  </a:txBody>
                  <a:tcPr marL="37805" marR="37805" marT="18902" marB="18902" anchor="ctr">
                    <a:lnL>
                      <a:noFill/>
                    </a:lnL>
                    <a:lnR>
                      <a:noFill/>
                    </a:lnR>
                    <a:lnT>
                      <a:noFill/>
                    </a:lnT>
                    <a:lnB>
                      <a:noFill/>
                    </a:lnB>
                  </a:tcPr>
                </a:tc>
                <a:tc>
                  <a:txBody>
                    <a:bodyPr/>
                    <a:lstStyle/>
                    <a:p>
                      <a:r>
                        <a:rPr lang="en-US" sz="1050"/>
                        <a:t>8.1</a:t>
                      </a:r>
                    </a:p>
                  </a:txBody>
                  <a:tcPr marL="37805" marR="37805" marT="18902" marB="18902" anchor="ctr">
                    <a:lnL>
                      <a:noFill/>
                    </a:lnL>
                    <a:lnR>
                      <a:noFill/>
                    </a:lnR>
                    <a:lnT>
                      <a:noFill/>
                    </a:lnT>
                    <a:lnB>
                      <a:noFill/>
                    </a:lnB>
                  </a:tcPr>
                </a:tc>
                <a:tc>
                  <a:txBody>
                    <a:bodyPr/>
                    <a:lstStyle/>
                    <a:p>
                      <a:r>
                        <a:rPr lang="en-US" sz="1050"/>
                        <a:t>1.92</a:t>
                      </a:r>
                    </a:p>
                  </a:txBody>
                  <a:tcPr marL="37805" marR="37805" marT="18902" marB="18902" anchor="ctr">
                    <a:lnL>
                      <a:noFill/>
                    </a:lnL>
                    <a:lnR>
                      <a:noFill/>
                    </a:lnR>
                    <a:lnT>
                      <a:noFill/>
                    </a:lnT>
                    <a:lnB>
                      <a:noFill/>
                    </a:lnB>
                  </a:tcPr>
                </a:tc>
                <a:tc>
                  <a:txBody>
                    <a:bodyPr/>
                    <a:lstStyle/>
                    <a:p>
                      <a:r>
                        <a:rPr lang="en-US" sz="1050"/>
                        <a:t>3.9</a:t>
                      </a:r>
                    </a:p>
                  </a:txBody>
                  <a:tcPr marL="37805" marR="37805" marT="18902" marB="18902" anchor="ctr">
                    <a:lnL>
                      <a:noFill/>
                    </a:lnL>
                    <a:lnR>
                      <a:noFill/>
                    </a:lnR>
                    <a:lnT>
                      <a:noFill/>
                    </a:lnT>
                    <a:lnB>
                      <a:noFill/>
                    </a:lnB>
                  </a:tcPr>
                </a:tc>
              </a:tr>
              <a:tr h="189489">
                <a:tc>
                  <a:txBody>
                    <a:bodyPr/>
                    <a:lstStyle/>
                    <a:p>
                      <a:r>
                        <a:rPr lang="en-US" sz="1050"/>
                        <a:t>2012</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5.95</a:t>
                      </a:r>
                    </a:p>
                  </a:txBody>
                  <a:tcPr marL="37805" marR="37805" marT="18902" marB="18902" anchor="ctr">
                    <a:lnL>
                      <a:noFill/>
                    </a:lnL>
                    <a:lnR>
                      <a:noFill/>
                    </a:lnR>
                    <a:lnT>
                      <a:noFill/>
                    </a:lnT>
                    <a:lnB>
                      <a:noFill/>
                    </a:lnB>
                  </a:tcPr>
                </a:tc>
                <a:tc>
                  <a:txBody>
                    <a:bodyPr/>
                    <a:lstStyle/>
                    <a:p>
                      <a:r>
                        <a:rPr lang="en-US" sz="1050"/>
                        <a:t>7.9</a:t>
                      </a:r>
                    </a:p>
                  </a:txBody>
                  <a:tcPr marL="37805" marR="37805" marT="18902" marB="18902" anchor="ctr">
                    <a:lnL>
                      <a:noFill/>
                    </a:lnL>
                    <a:lnR>
                      <a:noFill/>
                    </a:lnR>
                    <a:lnT>
                      <a:noFill/>
                    </a:lnT>
                    <a:lnB>
                      <a:noFill/>
                    </a:lnB>
                  </a:tcPr>
                </a:tc>
                <a:tc>
                  <a:txBody>
                    <a:bodyPr/>
                    <a:lstStyle/>
                    <a:p>
                      <a:r>
                        <a:rPr lang="en-US" sz="1050"/>
                        <a:t>1.9</a:t>
                      </a:r>
                    </a:p>
                  </a:txBody>
                  <a:tcPr marL="37805" marR="37805" marT="18902" marB="18902" anchor="ctr">
                    <a:lnL>
                      <a:noFill/>
                    </a:lnL>
                    <a:lnR>
                      <a:noFill/>
                    </a:lnR>
                    <a:lnT>
                      <a:noFill/>
                    </a:lnT>
                    <a:lnB>
                      <a:noFill/>
                    </a:lnB>
                  </a:tcPr>
                </a:tc>
                <a:tc>
                  <a:txBody>
                    <a:bodyPr/>
                    <a:lstStyle/>
                    <a:p>
                      <a:r>
                        <a:rPr lang="en-US" sz="1050"/>
                        <a:t>3.7</a:t>
                      </a:r>
                    </a:p>
                  </a:txBody>
                  <a:tcPr marL="37805" marR="37805" marT="18902" marB="18902" anchor="ctr">
                    <a:lnL>
                      <a:noFill/>
                    </a:lnL>
                    <a:lnR>
                      <a:noFill/>
                    </a:lnR>
                    <a:lnT>
                      <a:noFill/>
                    </a:lnT>
                    <a:lnB>
                      <a:noFill/>
                    </a:lnB>
                  </a:tcPr>
                </a:tc>
              </a:tr>
              <a:tr h="189489">
                <a:tc>
                  <a:txBody>
                    <a:bodyPr/>
                    <a:lstStyle/>
                    <a:p>
                      <a:r>
                        <a:rPr lang="en-US" sz="1050"/>
                        <a:t>2013</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6.01</a:t>
                      </a:r>
                    </a:p>
                  </a:txBody>
                  <a:tcPr marL="37805" marR="37805" marT="18902" marB="18902" anchor="ctr">
                    <a:lnL>
                      <a:noFill/>
                    </a:lnL>
                    <a:lnR>
                      <a:noFill/>
                    </a:lnR>
                    <a:lnT>
                      <a:noFill/>
                    </a:lnT>
                    <a:lnB>
                      <a:noFill/>
                    </a:lnB>
                  </a:tcPr>
                </a:tc>
                <a:tc>
                  <a:txBody>
                    <a:bodyPr/>
                    <a:lstStyle/>
                    <a:p>
                      <a:r>
                        <a:rPr lang="en-US" sz="1050"/>
                        <a:t>7.7</a:t>
                      </a:r>
                    </a:p>
                  </a:txBody>
                  <a:tcPr marL="37805" marR="37805" marT="18902" marB="18902" anchor="ctr">
                    <a:lnL>
                      <a:noFill/>
                    </a:lnL>
                    <a:lnR>
                      <a:noFill/>
                    </a:lnR>
                    <a:lnT>
                      <a:noFill/>
                    </a:lnT>
                    <a:lnB>
                      <a:noFill/>
                    </a:lnB>
                  </a:tcPr>
                </a:tc>
                <a:tc>
                  <a:txBody>
                    <a:bodyPr/>
                    <a:lstStyle/>
                    <a:p>
                      <a:r>
                        <a:rPr lang="en-US" sz="1050"/>
                        <a:t>1.88</a:t>
                      </a:r>
                    </a:p>
                  </a:txBody>
                  <a:tcPr marL="37805" marR="37805" marT="18902" marB="18902" anchor="ctr">
                    <a:lnL>
                      <a:noFill/>
                    </a:lnL>
                    <a:lnR>
                      <a:noFill/>
                    </a:lnR>
                    <a:lnT>
                      <a:noFill/>
                    </a:lnT>
                    <a:lnB>
                      <a:noFill/>
                    </a:lnB>
                  </a:tcPr>
                </a:tc>
                <a:tc>
                  <a:txBody>
                    <a:bodyPr/>
                    <a:lstStyle/>
                    <a:p>
                      <a:r>
                        <a:rPr lang="en-US" sz="1050"/>
                        <a:t>3.7</a:t>
                      </a:r>
                    </a:p>
                  </a:txBody>
                  <a:tcPr marL="37805" marR="37805" marT="18902" marB="18902" anchor="ctr">
                    <a:lnL>
                      <a:noFill/>
                    </a:lnL>
                    <a:lnR>
                      <a:noFill/>
                    </a:lnR>
                    <a:lnT>
                      <a:noFill/>
                    </a:lnT>
                    <a:lnB>
                      <a:noFill/>
                    </a:lnB>
                  </a:tcPr>
                </a:tc>
              </a:tr>
              <a:tr h="189489">
                <a:tc>
                  <a:txBody>
                    <a:bodyPr/>
                    <a:lstStyle/>
                    <a:p>
                      <a:r>
                        <a:rPr lang="en-US" sz="1050"/>
                        <a:t>2014</a:t>
                      </a:r>
                    </a:p>
                  </a:txBody>
                  <a:tcPr marL="37805" marR="37805" marT="18902" marB="18902" anchor="ctr">
                    <a:lnL>
                      <a:noFill/>
                    </a:lnL>
                    <a:lnR>
                      <a:noFill/>
                    </a:lnR>
                    <a:lnT>
                      <a:noFill/>
                    </a:lnT>
                    <a:lnB>
                      <a:noFill/>
                    </a:lnB>
                  </a:tcPr>
                </a:tc>
                <a:tc>
                  <a:txBody>
                    <a:bodyPr/>
                    <a:lstStyle/>
                    <a:p>
                      <a:r>
                        <a:rPr lang="en-US" sz="1050"/>
                        <a:t>47</a:t>
                      </a:r>
                    </a:p>
                  </a:txBody>
                  <a:tcPr marL="37805" marR="37805" marT="18902" marB="18902" anchor="ctr">
                    <a:lnL>
                      <a:noFill/>
                    </a:lnL>
                    <a:lnR>
                      <a:noFill/>
                    </a:lnR>
                    <a:lnT>
                      <a:noFill/>
                    </a:lnT>
                    <a:lnB>
                      <a:noFill/>
                    </a:lnB>
                  </a:tcPr>
                </a:tc>
                <a:tc>
                  <a:txBody>
                    <a:bodyPr/>
                    <a:lstStyle/>
                    <a:p>
                      <a:r>
                        <a:rPr lang="en-US" sz="1050"/>
                        <a:t>6.12</a:t>
                      </a:r>
                    </a:p>
                  </a:txBody>
                  <a:tcPr marL="37805" marR="37805" marT="18902" marB="18902" anchor="ctr">
                    <a:lnL>
                      <a:noFill/>
                    </a:lnL>
                    <a:lnR>
                      <a:noFill/>
                    </a:lnR>
                    <a:lnT>
                      <a:noFill/>
                    </a:lnT>
                    <a:lnB>
                      <a:noFill/>
                    </a:lnB>
                  </a:tcPr>
                </a:tc>
                <a:tc>
                  <a:txBody>
                    <a:bodyPr/>
                    <a:lstStyle/>
                    <a:p>
                      <a:r>
                        <a:rPr lang="en-US" sz="1050"/>
                        <a:t>7.5</a:t>
                      </a:r>
                    </a:p>
                  </a:txBody>
                  <a:tcPr marL="37805" marR="37805" marT="18902" marB="18902" anchor="ctr">
                    <a:lnL>
                      <a:noFill/>
                    </a:lnL>
                    <a:lnR>
                      <a:noFill/>
                    </a:lnR>
                    <a:lnT>
                      <a:noFill/>
                    </a:lnT>
                    <a:lnB>
                      <a:noFill/>
                    </a:lnB>
                  </a:tcPr>
                </a:tc>
                <a:tc>
                  <a:txBody>
                    <a:bodyPr/>
                    <a:lstStyle/>
                    <a:p>
                      <a:r>
                        <a:rPr lang="en-US" sz="1050"/>
                        <a:t>1.89</a:t>
                      </a:r>
                    </a:p>
                  </a:txBody>
                  <a:tcPr marL="37805" marR="37805" marT="18902" marB="18902" anchor="ctr">
                    <a:lnL>
                      <a:noFill/>
                    </a:lnL>
                    <a:lnR>
                      <a:noFill/>
                    </a:lnR>
                    <a:lnT>
                      <a:noFill/>
                    </a:lnT>
                    <a:lnB>
                      <a:noFill/>
                    </a:lnB>
                  </a:tcPr>
                </a:tc>
                <a:tc>
                  <a:txBody>
                    <a:bodyPr/>
                    <a:lstStyle/>
                    <a:p>
                      <a:r>
                        <a:rPr lang="en-US" sz="1050"/>
                        <a:t>4.3</a:t>
                      </a:r>
                    </a:p>
                  </a:txBody>
                  <a:tcPr marL="37805" marR="37805" marT="18902" marB="18902" anchor="ctr">
                    <a:lnL>
                      <a:noFill/>
                    </a:lnL>
                    <a:lnR>
                      <a:noFill/>
                    </a:lnR>
                    <a:lnT>
                      <a:noFill/>
                    </a:lnT>
                    <a:lnB>
                      <a:noFill/>
                    </a:lnB>
                  </a:tcPr>
                </a:tc>
              </a:tr>
              <a:tr h="189489">
                <a:tc>
                  <a:txBody>
                    <a:bodyPr/>
                    <a:lstStyle/>
                    <a:p>
                      <a:r>
                        <a:rPr lang="en-US" sz="1050"/>
                        <a:t>2015</a:t>
                      </a:r>
                    </a:p>
                  </a:txBody>
                  <a:tcPr marL="37805" marR="37805" marT="18902" marB="18902" anchor="ctr">
                    <a:lnL>
                      <a:noFill/>
                    </a:lnL>
                    <a:lnR>
                      <a:noFill/>
                    </a:lnR>
                    <a:lnT>
                      <a:noFill/>
                    </a:lnT>
                    <a:lnB>
                      <a:noFill/>
                    </a:lnB>
                  </a:tcPr>
                </a:tc>
                <a:tc>
                  <a:txBody>
                    <a:bodyPr/>
                    <a:lstStyle/>
                    <a:p>
                      <a:r>
                        <a:rPr lang="en-US" sz="1050"/>
                        <a:t>48</a:t>
                      </a:r>
                    </a:p>
                  </a:txBody>
                  <a:tcPr marL="37805" marR="37805" marT="18902" marB="18902" anchor="ctr">
                    <a:lnL>
                      <a:noFill/>
                    </a:lnL>
                    <a:lnR>
                      <a:noFill/>
                    </a:lnR>
                    <a:lnT>
                      <a:noFill/>
                    </a:lnT>
                    <a:lnB>
                      <a:noFill/>
                    </a:lnB>
                  </a:tcPr>
                </a:tc>
                <a:tc>
                  <a:txBody>
                    <a:bodyPr/>
                    <a:lstStyle/>
                    <a:p>
                      <a:r>
                        <a:rPr lang="en-US" sz="1050"/>
                        <a:t>6.24</a:t>
                      </a:r>
                    </a:p>
                  </a:txBody>
                  <a:tcPr marL="37805" marR="37805" marT="18902" marB="18902" anchor="ctr">
                    <a:lnL>
                      <a:noFill/>
                    </a:lnL>
                    <a:lnR>
                      <a:noFill/>
                    </a:lnR>
                    <a:lnT>
                      <a:noFill/>
                    </a:lnT>
                    <a:lnB>
                      <a:noFill/>
                    </a:lnB>
                  </a:tcPr>
                </a:tc>
                <a:tc>
                  <a:txBody>
                    <a:bodyPr/>
                    <a:lstStyle/>
                    <a:p>
                      <a:r>
                        <a:rPr lang="en-US" sz="1050"/>
                        <a:t>7.7</a:t>
                      </a:r>
                    </a:p>
                  </a:txBody>
                  <a:tcPr marL="37805" marR="37805" marT="18902" marB="18902" anchor="ctr">
                    <a:lnL>
                      <a:noFill/>
                    </a:lnL>
                    <a:lnR>
                      <a:noFill/>
                    </a:lnR>
                    <a:lnT>
                      <a:noFill/>
                    </a:lnT>
                    <a:lnB>
                      <a:noFill/>
                    </a:lnB>
                  </a:tcPr>
                </a:tc>
                <a:tc>
                  <a:txBody>
                    <a:bodyPr/>
                    <a:lstStyle/>
                    <a:p>
                      <a:r>
                        <a:rPr lang="en-US" sz="1050"/>
                        <a:t>1.89</a:t>
                      </a:r>
                    </a:p>
                  </a:txBody>
                  <a:tcPr marL="37805" marR="37805" marT="18902" marB="18902" anchor="ctr">
                    <a:lnL>
                      <a:noFill/>
                    </a:lnL>
                    <a:lnR>
                      <a:noFill/>
                    </a:lnR>
                    <a:lnT>
                      <a:noFill/>
                    </a:lnT>
                    <a:lnB>
                      <a:noFill/>
                    </a:lnB>
                  </a:tcPr>
                </a:tc>
                <a:tc>
                  <a:txBody>
                    <a:bodyPr/>
                    <a:lstStyle/>
                    <a:p>
                      <a:r>
                        <a:rPr lang="en-US" sz="1050" dirty="0"/>
                        <a:t>4.8</a:t>
                      </a:r>
                    </a:p>
                  </a:txBody>
                  <a:tcPr marL="37805" marR="37805" marT="18902" marB="18902" anchor="ctr">
                    <a:lnL>
                      <a:noFill/>
                    </a:lnL>
                    <a:lnR>
                      <a:noFill/>
                    </a:lnR>
                    <a:lnT>
                      <a:noFill/>
                    </a:lnT>
                    <a:lnB>
                      <a:noFill/>
                    </a:lnB>
                  </a:tcPr>
                </a:tc>
              </a:tr>
            </a:tbl>
          </a:graphicData>
        </a:graphic>
      </p:graphicFrame>
      <p:pic>
        <p:nvPicPr>
          <p:cNvPr id="5122" name="Picture 2" descr="http://www.dsm.com/content/dam/dsm/anh/en_US/images/fresh-chick-with-egg-sh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1" y="1706987"/>
            <a:ext cx="1958391" cy="11572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rightpet.com/thumbnail/BreedDetailPhotos/LivestockBreed_2_27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703" y="1673717"/>
            <a:ext cx="1347793" cy="1782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17" y="4343400"/>
            <a:ext cx="3153079" cy="1938992"/>
          </a:xfrm>
          <a:prstGeom prst="rect">
            <a:avLst/>
          </a:prstGeom>
          <a:noFill/>
        </p:spPr>
        <p:txBody>
          <a:bodyPr wrap="square" rtlCol="0">
            <a:spAutoFit/>
          </a:bodyPr>
          <a:lstStyle/>
          <a:p>
            <a:r>
              <a:rPr lang="en-US" sz="2400" dirty="0" smtClean="0"/>
              <a:t>Herbert Hoover in campaign of 1928 promised “A chicken in every pot and a car in every garage”</a:t>
            </a:r>
            <a:endParaRPr lang="en-US" sz="2400" dirty="0"/>
          </a:p>
        </p:txBody>
      </p:sp>
    </p:spTree>
    <p:extLst>
      <p:ext uri="{BB962C8B-B14F-4D97-AF65-F5344CB8AC3E}">
        <p14:creationId xmlns:p14="http://schemas.microsoft.com/office/powerpoint/2010/main" val="419082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Poultry Industry</a:t>
            </a:r>
            <a:endParaRPr lang="en-US" dirty="0"/>
          </a:p>
        </p:txBody>
      </p:sp>
      <p:sp>
        <p:nvSpPr>
          <p:cNvPr id="3" name="Content Placeholder 2"/>
          <p:cNvSpPr>
            <a:spLocks noGrp="1"/>
          </p:cNvSpPr>
          <p:nvPr>
            <p:ph idx="1"/>
          </p:nvPr>
        </p:nvSpPr>
        <p:spPr/>
        <p:txBody>
          <a:bodyPr/>
          <a:lstStyle/>
          <a:p>
            <a:r>
              <a:rPr lang="en-US" dirty="0" smtClean="0"/>
              <a:t>World leader in poultry production</a:t>
            </a:r>
          </a:p>
          <a:p>
            <a:pPr lvl="1"/>
            <a:r>
              <a:rPr lang="en-US" dirty="0" smtClean="0"/>
              <a:t>Free of several major poultry diseases including avian influenza, Newcastle disease virus and very virulent infectious bursal disease</a:t>
            </a:r>
          </a:p>
          <a:p>
            <a:pPr lvl="1"/>
            <a:r>
              <a:rPr lang="en-US" dirty="0" smtClean="0"/>
              <a:t>Poultry infrastructure </a:t>
            </a:r>
            <a:endParaRPr lang="en-US" dirty="0"/>
          </a:p>
          <a:p>
            <a:pPr lvl="1"/>
            <a:r>
              <a:rPr lang="en-US" dirty="0"/>
              <a:t>G</a:t>
            </a:r>
            <a:r>
              <a:rPr lang="en-US" dirty="0" smtClean="0"/>
              <a:t>enetics of birds</a:t>
            </a:r>
          </a:p>
          <a:p>
            <a:pPr lvl="1"/>
            <a:r>
              <a:rPr lang="en-US" dirty="0" smtClean="0"/>
              <a:t>Access to high quality corn and soybeans</a:t>
            </a:r>
          </a:p>
          <a:p>
            <a:pPr lvl="1"/>
            <a:r>
              <a:rPr lang="en-US" dirty="0" smtClean="0"/>
              <a:t>Diagnostic support and research</a:t>
            </a:r>
          </a:p>
          <a:p>
            <a:r>
              <a:rPr lang="en-US" dirty="0" smtClean="0"/>
              <a:t>Landscape is constantly changing</a:t>
            </a:r>
          </a:p>
          <a:p>
            <a:pPr lvl="1"/>
            <a:r>
              <a:rPr lang="en-US" dirty="0" smtClean="0"/>
              <a:t>Emphasis on organic, cage free, antibiotic free production</a:t>
            </a:r>
          </a:p>
          <a:p>
            <a:pPr lvl="1"/>
            <a:r>
              <a:rPr lang="en-US" dirty="0" smtClean="0"/>
              <a:t>Backyard flocks becoming more common</a:t>
            </a:r>
          </a:p>
          <a:p>
            <a:pPr lvl="1"/>
            <a:r>
              <a:rPr lang="en-US" dirty="0" smtClean="0"/>
              <a:t>Competing globally with countries like Brazil</a:t>
            </a:r>
            <a:endParaRPr lang="en-US" dirty="0"/>
          </a:p>
        </p:txBody>
      </p:sp>
    </p:spTree>
    <p:extLst>
      <p:ext uri="{BB962C8B-B14F-4D97-AF65-F5344CB8AC3E}">
        <p14:creationId xmlns:p14="http://schemas.microsoft.com/office/powerpoint/2010/main" val="4153974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H5 Highly Pathogenic Avian Influenza Outbreak in the U.S. 2014-15</a:t>
            </a:r>
            <a:endParaRPr lang="en-US" dirty="0"/>
          </a:p>
        </p:txBody>
      </p:sp>
      <p:sp>
        <p:nvSpPr>
          <p:cNvPr id="3" name="Content Placeholder 2"/>
          <p:cNvSpPr>
            <a:spLocks noGrp="1"/>
          </p:cNvSpPr>
          <p:nvPr>
            <p:ph idx="1"/>
          </p:nvPr>
        </p:nvSpPr>
        <p:spPr/>
        <p:txBody>
          <a:bodyPr/>
          <a:lstStyle/>
          <a:p>
            <a:r>
              <a:rPr lang="en-US" dirty="0" smtClean="0"/>
              <a:t>The HPAI outbreak was the largest animal disease outbreak ever in the United States based on number of animal affected!</a:t>
            </a:r>
          </a:p>
          <a:p>
            <a:r>
              <a:rPr lang="en-US" dirty="0" smtClean="0"/>
              <a:t>49,700,000 birds either died or were euthanized during the outbreak</a:t>
            </a:r>
          </a:p>
          <a:p>
            <a:r>
              <a:rPr lang="en-US" dirty="0" smtClean="0"/>
              <a:t>211 commercial flocks and 21 backyard flocks affected in 15 states </a:t>
            </a:r>
          </a:p>
          <a:p>
            <a:r>
              <a:rPr lang="en-US" dirty="0" smtClean="0"/>
              <a:t>Government expenditures to control outbreak-1 billion</a:t>
            </a:r>
          </a:p>
          <a:p>
            <a:r>
              <a:rPr lang="en-US" dirty="0" smtClean="0"/>
              <a:t>Cost to industry through business interruption and lost exports-3 billion</a:t>
            </a:r>
          </a:p>
          <a:p>
            <a:r>
              <a:rPr lang="en-US" dirty="0" smtClean="0"/>
              <a:t>Cost to consumers because sharp increase in egg costs</a:t>
            </a:r>
            <a:endParaRPr lang="en-US" dirty="0"/>
          </a:p>
        </p:txBody>
      </p:sp>
    </p:spTree>
    <p:extLst>
      <p:ext uri="{BB962C8B-B14F-4D97-AF65-F5344CB8AC3E}">
        <p14:creationId xmlns:p14="http://schemas.microsoft.com/office/powerpoint/2010/main" val="22528856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Influenza cartoon"/>
          <p:cNvPicPr>
            <a:picLocks noChangeAspect="1" noChangeArrowheads="1"/>
          </p:cNvPicPr>
          <p:nvPr/>
        </p:nvPicPr>
        <p:blipFill>
          <a:blip r:embed="rId3" cstate="print"/>
          <a:srcRect/>
          <a:stretch>
            <a:fillRect/>
          </a:stretch>
        </p:blipFill>
        <p:spPr bwMode="auto">
          <a:xfrm>
            <a:off x="5122460" y="2514600"/>
            <a:ext cx="4021540" cy="4114800"/>
          </a:xfrm>
          <a:prstGeom prst="rect">
            <a:avLst/>
          </a:prstGeom>
          <a:noFill/>
        </p:spPr>
      </p:pic>
      <p:sp>
        <p:nvSpPr>
          <p:cNvPr id="357379" name="Text Box 3"/>
          <p:cNvSpPr txBox="1">
            <a:spLocks noChangeArrowheads="1"/>
          </p:cNvSpPr>
          <p:nvPr/>
        </p:nvSpPr>
        <p:spPr bwMode="auto">
          <a:xfrm>
            <a:off x="228600" y="254000"/>
            <a:ext cx="4701773" cy="7171194"/>
          </a:xfrm>
          <a:prstGeom prst="rect">
            <a:avLst/>
          </a:prstGeom>
          <a:noFill/>
          <a:ln w="9525">
            <a:noFill/>
            <a:miter lim="800000"/>
            <a:headEnd/>
            <a:tailEnd/>
          </a:ln>
          <a:effectLst/>
        </p:spPr>
        <p:txBody>
          <a:bodyPr wrap="square">
            <a:spAutoFit/>
          </a:bodyPr>
          <a:lstStyle/>
          <a:p>
            <a:pPr eaLnBrk="0" hangingPunct="0"/>
            <a:r>
              <a:rPr lang="en-US" sz="4400" b="1" dirty="0">
                <a:latin typeface="Times" pitchFamily="1" charset="0"/>
              </a:rPr>
              <a:t>Influenza </a:t>
            </a:r>
            <a:r>
              <a:rPr lang="en-US" sz="4400" b="1" dirty="0" smtClean="0">
                <a:latin typeface="Times" pitchFamily="1" charset="0"/>
              </a:rPr>
              <a:t>Virus</a:t>
            </a:r>
            <a:endParaRPr lang="en-US" sz="3600" b="1" dirty="0">
              <a:latin typeface="Times" pitchFamily="1" charset="0"/>
            </a:endParaRP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Segmented  single stranded </a:t>
            </a:r>
            <a:r>
              <a:rPr lang="en-US" sz="2000" b="1" dirty="0" smtClean="0">
                <a:solidFill>
                  <a:srgbClr val="2F5897"/>
                </a:solidFill>
              </a:rPr>
              <a:t>RNA genome</a:t>
            </a:r>
            <a:endParaRPr lang="en-US" sz="2000" b="1" dirty="0">
              <a:solidFill>
                <a:srgbClr val="2F5897"/>
              </a:solidFill>
            </a:endParaRP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Four antigenic types: A, B, C, D </a:t>
            </a: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Type A: </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Human influenza H1N1, H3N2, pandemic H1N1</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Swine Influenza H1N1, H3N2</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Equine Influenza H3N8, H7N7</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Canine Influenza H3N8</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Avian Influenza(many bird species) H1-H16, N1-N9</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Bats H17N10, H18N11</a:t>
            </a: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Type B and C</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Primarily human</a:t>
            </a: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Type D (proposed)</a:t>
            </a:r>
          </a:p>
          <a:p>
            <a:pPr lvl="1" indent="-182880">
              <a:lnSpc>
                <a:spcPct val="90000"/>
              </a:lnSpc>
              <a:spcBef>
                <a:spcPct val="20000"/>
              </a:spcBef>
              <a:buClr>
                <a:srgbClr val="6076B4"/>
              </a:buClr>
              <a:buSzPct val="85000"/>
              <a:buFont typeface="Arial" pitchFamily="34" charset="0"/>
              <a:buChar char="•"/>
            </a:pPr>
            <a:r>
              <a:rPr lang="en-US" sz="2000" b="1" dirty="0">
                <a:solidFill>
                  <a:srgbClr val="2F5897"/>
                </a:solidFill>
              </a:rPr>
              <a:t>Cattle</a:t>
            </a:r>
          </a:p>
          <a:p>
            <a:pPr marL="182880" lvl="0" indent="-182880">
              <a:lnSpc>
                <a:spcPct val="90000"/>
              </a:lnSpc>
              <a:spcBef>
                <a:spcPct val="20000"/>
              </a:spcBef>
              <a:buClr>
                <a:srgbClr val="6076B4"/>
              </a:buClr>
              <a:buSzPct val="85000"/>
              <a:buFont typeface="Arial" pitchFamily="34" charset="0"/>
              <a:buChar char="•"/>
            </a:pPr>
            <a:r>
              <a:rPr lang="en-US" sz="2000" b="1" dirty="0">
                <a:solidFill>
                  <a:srgbClr val="2F5897"/>
                </a:solidFill>
              </a:rPr>
              <a:t>Vary in pathogenicity</a:t>
            </a:r>
          </a:p>
          <a:p>
            <a:pPr eaLnBrk="0" hangingPunct="0"/>
            <a:endParaRPr lang="en-US" b="1" dirty="0">
              <a:latin typeface="Times" pitchFamily="1" charset="0"/>
            </a:endParaRPr>
          </a:p>
          <a:p>
            <a:pPr eaLnBrk="0" hangingPunct="0"/>
            <a:endParaRPr lang="en-US" b="1" dirty="0">
              <a:latin typeface="Times" pitchFamily="1" charset="0"/>
            </a:endParaRPr>
          </a:p>
          <a:p>
            <a:pPr eaLnBrk="0" hangingPunct="0"/>
            <a:endParaRPr lang="en-US" b="1" dirty="0">
              <a:latin typeface="Times" pitchFamily="1" charset="0"/>
            </a:endParaRPr>
          </a:p>
        </p:txBody>
      </p:sp>
      <p:pic>
        <p:nvPicPr>
          <p:cNvPr id="4" name="Picture 6" descr="AIVEM cropped b"/>
          <p:cNvPicPr>
            <a:picLocks noChangeAspect="1" noChangeArrowheads="1"/>
          </p:cNvPicPr>
          <p:nvPr/>
        </p:nvPicPr>
        <p:blipFill>
          <a:blip r:embed="rId4" cstate="print"/>
          <a:srcRect/>
          <a:stretch>
            <a:fillRect/>
          </a:stretch>
        </p:blipFill>
        <p:spPr bwMode="auto">
          <a:xfrm>
            <a:off x="6019800" y="381000"/>
            <a:ext cx="2362200" cy="1937879"/>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222263094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23071</TotalTime>
  <Words>4032</Words>
  <Application>Microsoft Macintosh PowerPoint</Application>
  <PresentationFormat>On-screen Show (4:3)</PresentationFormat>
  <Paragraphs>781</Paragraphs>
  <Slides>56</Slides>
  <Notes>22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Clarity</vt:lpstr>
      <vt:lpstr>Drawing</vt:lpstr>
      <vt:lpstr>Photo Editor Photo</vt:lpstr>
      <vt:lpstr>Highly Pathogenic Avian Influenza: An Emerging Disease Threat to the Alabama Poultry Industry</vt:lpstr>
      <vt:lpstr>AUM Senators….Warhawks!</vt:lpstr>
      <vt:lpstr>Southeast Poultry Research Laboratory</vt:lpstr>
      <vt:lpstr>AL Agricultural Commodities 2012</vt:lpstr>
      <vt:lpstr>Economics of Broiler Production</vt:lpstr>
      <vt:lpstr>Broiler Production </vt:lpstr>
      <vt:lpstr>U.S. Poultry Industry</vt:lpstr>
      <vt:lpstr>H5 Highly Pathogenic Avian Influenza Outbreak in the U.S. 2014-15</vt:lpstr>
      <vt:lpstr>PowerPoint Presentation</vt:lpstr>
      <vt:lpstr>PowerPoint Presentation</vt:lpstr>
      <vt:lpstr>PowerPoint Presentation</vt:lpstr>
      <vt:lpstr>Human-Animal Health</vt:lpstr>
      <vt:lpstr>Background for Avian Influenza</vt:lpstr>
      <vt:lpstr>Migratory Bird Flyways</vt:lpstr>
      <vt:lpstr>Biosecurity-Keeping Virus Off the Farm</vt:lpstr>
      <vt:lpstr>PowerPoint Presentation</vt:lpstr>
      <vt:lpstr>PowerPoint Presentation</vt:lpstr>
      <vt:lpstr>PowerPoint Presentation</vt:lpstr>
      <vt:lpstr>PowerPoint Presentation</vt:lpstr>
      <vt:lpstr>Low Pathogenicity Avian Influenza</vt:lpstr>
      <vt:lpstr>PowerPoint Presentation</vt:lpstr>
      <vt:lpstr>High Pathogenicity Avian Influenza</vt:lpstr>
      <vt:lpstr>U.S. Control Strategy for Foreign Animal Disease</vt:lpstr>
      <vt:lpstr>39 HPAI Disease Events</vt:lpstr>
      <vt:lpstr>Goose/Guangdong H5N1 HPAI Epizootic</vt:lpstr>
      <vt:lpstr>Asian H5N1 HPAI Epizootic</vt:lpstr>
      <vt:lpstr>PowerPoint Presentation</vt:lpstr>
      <vt:lpstr>Role of Free-Living Aquatic Birds of H5N1</vt:lpstr>
      <vt:lpstr>Extension of H5N1 HPAIV: 2006</vt:lpstr>
      <vt:lpstr>H5 Goose/Guangdong-lineage HPAIV</vt:lpstr>
      <vt:lpstr>H5N1-Goose Guangdong Lineage </vt:lpstr>
      <vt:lpstr>PowerPoint Presentation</vt:lpstr>
      <vt:lpstr>PowerPoint Presentation</vt:lpstr>
      <vt:lpstr>Wild Bird Spread of HP H5 Asian lineage Viruses</vt:lpstr>
      <vt:lpstr>H5N8 HPAIV and derivatives: Eurasia</vt:lpstr>
      <vt:lpstr>Movement of H5N8 into North America</vt:lpstr>
      <vt:lpstr>PowerPoint Presentation</vt:lpstr>
      <vt:lpstr>PowerPoint Presentation</vt:lpstr>
      <vt:lpstr>PowerPoint Presentation</vt:lpstr>
      <vt:lpstr>PowerPoint Presentation</vt:lpstr>
      <vt:lpstr>PowerPoint Presentation</vt:lpstr>
      <vt:lpstr>H5Nx North America</vt:lpstr>
      <vt:lpstr>Why is this outbreak so much different than previous outbreaks</vt:lpstr>
      <vt:lpstr>Depopulation and Disposal</vt:lpstr>
      <vt:lpstr>Public Health</vt:lpstr>
      <vt:lpstr>Pathogenesis and Transmission</vt:lpstr>
      <vt:lpstr>Infectious dose and virus transmission in chickens, turkeys and quail</vt:lpstr>
      <vt:lpstr>Chickens: Infectious dose and transmission </vt:lpstr>
      <vt:lpstr>Mallards - Infectious dose and transmission</vt:lpstr>
      <vt:lpstr>Conclusions</vt:lpstr>
      <vt:lpstr>Future</vt:lpstr>
      <vt:lpstr>PowerPoint Presentation</vt:lpstr>
      <vt:lpstr>PowerPoint Presentation</vt:lpstr>
      <vt:lpstr>PowerPoint Presentation</vt:lpstr>
      <vt:lpstr>Contributors</vt:lpstr>
      <vt:lpstr>PowerPoint Presentation</vt:lpstr>
    </vt:vector>
  </TitlesOfParts>
  <Company>USDA APHIS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American Reassortant skA-H5N1 skA (4 genes)/ North American (4 genes) A/American green winged teal/Washington/2015</dc:title>
  <dc:creator>mkt</dc:creator>
  <cp:lastModifiedBy>David Suarez</cp:lastModifiedBy>
  <cp:revision>533</cp:revision>
  <cp:lastPrinted>2015-04-11T15:58:58Z</cp:lastPrinted>
  <dcterms:created xsi:type="dcterms:W3CDTF">2015-01-17T16:57:44Z</dcterms:created>
  <dcterms:modified xsi:type="dcterms:W3CDTF">2016-04-01T03:55:30Z</dcterms:modified>
</cp:coreProperties>
</file>