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3CA6C3-42F9-45D3-B0A3-1DDDC3D2A8C7}" v="2" dt="2021-01-22T22:18:41.725"/>
  </p1510:revLst>
</p1510:revInfo>
</file>

<file path=ppt/tableStyles.xml><?xml version="1.0" encoding="utf-8"?>
<a:tblStyleLst xmlns:a="http://schemas.openxmlformats.org/drawingml/2006/main" def="{A4D2D1E3-B1E4-47F7-815F-3061A7308AFE}">
  <a:tblStyle styleId="{A4D2D1E3-B1E4-47F7-815F-3061A7308AF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rgbClr val="00B0EA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/>
        <a:fill>
          <a:solidFill>
            <a:srgbClr val="00B0EA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15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ie Marino" userId="0SWf2ToOcUByg5PEw8sH+FRBwBzZ7mIMELazAEKE7aA=" providerId="None" clId="Web-{813CA6C3-42F9-45D3-B0A3-1DDDC3D2A8C7}"/>
    <pc:docChg chg="delSld">
      <pc:chgData name="Janie Marino" userId="0SWf2ToOcUByg5PEw8sH+FRBwBzZ7mIMELazAEKE7aA=" providerId="None" clId="Web-{813CA6C3-42F9-45D3-B0A3-1DDDC3D2A8C7}" dt="2021-01-22T22:18:41.725" v="1"/>
      <pc:docMkLst>
        <pc:docMk/>
      </pc:docMkLst>
      <pc:sldChg chg="del">
        <pc:chgData name="Janie Marino" userId="0SWf2ToOcUByg5PEw8sH+FRBwBzZ7mIMELazAEKE7aA=" providerId="None" clId="Web-{813CA6C3-42F9-45D3-B0A3-1DDDC3D2A8C7}" dt="2021-01-22T22:18:38.600" v="0"/>
        <pc:sldMkLst>
          <pc:docMk/>
          <pc:sldMk cId="0" sldId="257"/>
        </pc:sldMkLst>
      </pc:sldChg>
      <pc:sldChg chg="del">
        <pc:chgData name="Janie Marino" userId="0SWf2ToOcUByg5PEw8sH+FRBwBzZ7mIMELazAEKE7aA=" providerId="None" clId="Web-{813CA6C3-42F9-45D3-B0A3-1DDDC3D2A8C7}" dt="2021-01-22T22:18:41.725" v="1"/>
        <pc:sldMkLst>
          <pc:docMk/>
          <pc:sldMk cId="0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496200" y="4765280"/>
            <a:ext cx="40899000" cy="131367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700"/>
              <a:buNone/>
              <a:defRPr sz="277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496160" y="18138400"/>
            <a:ext cx="40899000" cy="5072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496160" y="7079200"/>
            <a:ext cx="40899000" cy="125664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0"/>
              <a:buNone/>
              <a:defRPr sz="6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496160" y="20174240"/>
            <a:ext cx="40899000" cy="83250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 algn="ctr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 algn="ctr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 algn="ctr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 algn="ctr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 algn="ctr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496160" y="13765440"/>
            <a:ext cx="40899000" cy="53874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200"/>
              <a:buNone/>
              <a:defRPr sz="192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191994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3195520" y="7375840"/>
            <a:ext cx="19199400" cy="218649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704850">
              <a:spcBef>
                <a:spcPts val="0"/>
              </a:spcBef>
              <a:spcAft>
                <a:spcPts val="0"/>
              </a:spcAft>
              <a:buSzPts val="7500"/>
              <a:buChar char="●"/>
              <a:defRPr sz="75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496160" y="3555840"/>
            <a:ext cx="13478400" cy="483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496160" y="8893440"/>
            <a:ext cx="13478400" cy="203481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635000">
              <a:spcBef>
                <a:spcPts val="0"/>
              </a:spcBef>
              <a:spcAft>
                <a:spcPts val="0"/>
              </a:spcAft>
              <a:buSzPts val="6400"/>
              <a:buChar char="●"/>
              <a:defRPr sz="6400"/>
            </a:lvl1pPr>
            <a:lvl2pPr marL="914400" lvl="1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2pPr>
            <a:lvl3pPr marL="1371600" lvl="2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3pPr>
            <a:lvl4pPr marL="1828800" lvl="3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4pPr>
            <a:lvl5pPr marL="2286000" lvl="4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5pPr>
            <a:lvl6pPr marL="2743200" lvl="5" indent="-635000">
              <a:spcBef>
                <a:spcPts val="8500"/>
              </a:spcBef>
              <a:spcAft>
                <a:spcPts val="0"/>
              </a:spcAft>
              <a:buSzPts val="6400"/>
              <a:buChar char="■"/>
              <a:defRPr sz="6400"/>
            </a:lvl6pPr>
            <a:lvl7pPr marL="3200400" lvl="6" indent="-635000">
              <a:spcBef>
                <a:spcPts val="8500"/>
              </a:spcBef>
              <a:spcAft>
                <a:spcPts val="0"/>
              </a:spcAft>
              <a:buSzPts val="6400"/>
              <a:buChar char="●"/>
              <a:defRPr sz="6400"/>
            </a:lvl7pPr>
            <a:lvl8pPr marL="3657600" lvl="7" indent="-635000">
              <a:spcBef>
                <a:spcPts val="8500"/>
              </a:spcBef>
              <a:spcAft>
                <a:spcPts val="0"/>
              </a:spcAft>
              <a:buSzPts val="6400"/>
              <a:buChar char="○"/>
              <a:defRPr sz="6400"/>
            </a:lvl8pPr>
            <a:lvl9pPr marL="4114800" lvl="8" indent="-635000">
              <a:spcBef>
                <a:spcPts val="8500"/>
              </a:spcBef>
              <a:spcAft>
                <a:spcPts val="8500"/>
              </a:spcAft>
              <a:buSzPts val="6400"/>
              <a:buChar char="■"/>
              <a:defRPr sz="6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353200" y="2880960"/>
            <a:ext cx="30565500" cy="261810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1945600" y="-800"/>
            <a:ext cx="21945600" cy="329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274400" y="7892320"/>
            <a:ext cx="19416900" cy="9486600"/>
          </a:xfrm>
          <a:prstGeom prst="rect">
            <a:avLst/>
          </a:prstGeom>
        </p:spPr>
        <p:txBody>
          <a:bodyPr spcFirstLastPara="1" wrap="square" lIns="487600" tIns="487600" rIns="487600" bIns="4876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2pPr>
            <a:lvl3pPr lvl="2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3pPr>
            <a:lvl4pPr lvl="3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4pPr>
            <a:lvl5pPr lvl="4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5pPr>
            <a:lvl6pPr lvl="5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6pPr>
            <a:lvl7pPr lvl="6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7pPr>
            <a:lvl8pPr lvl="7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8pPr>
            <a:lvl9pPr lvl="8" algn="ctr">
              <a:spcBef>
                <a:spcPts val="0"/>
              </a:spcBef>
              <a:spcAft>
                <a:spcPts val="0"/>
              </a:spcAft>
              <a:buSzPts val="22400"/>
              <a:buNone/>
              <a:defRPr sz="224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274400" y="17939680"/>
            <a:ext cx="19416900" cy="7904700"/>
          </a:xfrm>
          <a:prstGeom prst="rect">
            <a:avLst/>
          </a:prstGeom>
        </p:spPr>
        <p:txBody>
          <a:bodyPr spcFirstLastPara="1" wrap="square" lIns="487600" tIns="487600" rIns="487600" bIns="4876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3709600" y="4634080"/>
            <a:ext cx="18417600" cy="236487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838200">
              <a:spcBef>
                <a:spcPts val="0"/>
              </a:spcBef>
              <a:spcAft>
                <a:spcPts val="0"/>
              </a:spcAft>
              <a:buSzPts val="9600"/>
              <a:buChar char="●"/>
              <a:defRPr/>
            </a:lvl1pPr>
            <a:lvl2pPr marL="914400" lvl="1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2pPr>
            <a:lvl3pPr marL="1371600" lvl="2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3pPr>
            <a:lvl4pPr marL="1828800" lvl="3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4pPr>
            <a:lvl5pPr marL="2286000" lvl="4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5pPr>
            <a:lvl6pPr marL="2743200" lvl="5" indent="-704850">
              <a:spcBef>
                <a:spcPts val="8500"/>
              </a:spcBef>
              <a:spcAft>
                <a:spcPts val="0"/>
              </a:spcAft>
              <a:buSzPts val="7500"/>
              <a:buChar char="■"/>
              <a:defRPr/>
            </a:lvl6pPr>
            <a:lvl7pPr marL="3200400" lvl="6" indent="-704850">
              <a:spcBef>
                <a:spcPts val="8500"/>
              </a:spcBef>
              <a:spcAft>
                <a:spcPts val="0"/>
              </a:spcAft>
              <a:buSzPts val="7500"/>
              <a:buChar char="●"/>
              <a:defRPr/>
            </a:lvl7pPr>
            <a:lvl8pPr marL="3657600" lvl="7" indent="-704850">
              <a:spcBef>
                <a:spcPts val="8500"/>
              </a:spcBef>
              <a:spcAft>
                <a:spcPts val="0"/>
              </a:spcAft>
              <a:buSzPts val="7500"/>
              <a:buChar char="○"/>
              <a:defRPr/>
            </a:lvl8pPr>
            <a:lvl9pPr marL="4114800" lvl="8" indent="-704850">
              <a:spcBef>
                <a:spcPts val="8500"/>
              </a:spcBef>
              <a:spcAft>
                <a:spcPts val="8500"/>
              </a:spcAft>
              <a:buSzPts val="75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496160" y="27075680"/>
            <a:ext cx="28794300" cy="38727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96160" y="2848160"/>
            <a:ext cx="40899000" cy="3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None/>
              <a:defRPr sz="14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96160" y="7375840"/>
            <a:ext cx="40899000" cy="218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t" anchorCtr="0">
            <a:noAutofit/>
          </a:bodyPr>
          <a:lstStyle>
            <a:lvl1pPr marL="457200" lvl="0" indent="-838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Char char="●"/>
              <a:defRPr sz="9600">
                <a:solidFill>
                  <a:schemeClr val="dk2"/>
                </a:solidFill>
              </a:defRPr>
            </a:lvl1pPr>
            <a:lvl2pPr marL="914400" lvl="1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2pPr>
            <a:lvl3pPr marL="1371600" lvl="2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3pPr>
            <a:lvl4pPr marL="1828800" lvl="3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4pPr>
            <a:lvl5pPr marL="2286000" lvl="4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5pPr>
            <a:lvl6pPr marL="2743200" lvl="5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6pPr>
            <a:lvl7pPr marL="3200400" lvl="6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●"/>
              <a:defRPr sz="7500">
                <a:solidFill>
                  <a:schemeClr val="dk2"/>
                </a:solidFill>
              </a:defRPr>
            </a:lvl7pPr>
            <a:lvl8pPr marL="3657600" lvl="7" indent="-704850">
              <a:lnSpc>
                <a:spcPct val="115000"/>
              </a:lnSpc>
              <a:spcBef>
                <a:spcPts val="8500"/>
              </a:spcBef>
              <a:spcAft>
                <a:spcPts val="0"/>
              </a:spcAft>
              <a:buClr>
                <a:schemeClr val="dk2"/>
              </a:buClr>
              <a:buSzPts val="7500"/>
              <a:buChar char="○"/>
              <a:defRPr sz="7500">
                <a:solidFill>
                  <a:schemeClr val="dk2"/>
                </a:solidFill>
              </a:defRPr>
            </a:lvl8pPr>
            <a:lvl9pPr marL="4114800" lvl="8" indent="-704850">
              <a:lnSpc>
                <a:spcPct val="115000"/>
              </a:lnSpc>
              <a:spcBef>
                <a:spcPts val="8500"/>
              </a:spcBef>
              <a:spcAft>
                <a:spcPts val="8500"/>
              </a:spcAft>
              <a:buClr>
                <a:schemeClr val="dk2"/>
              </a:buClr>
              <a:buSzPts val="7500"/>
              <a:buChar char="■"/>
              <a:defRPr sz="75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667798" y="29844588"/>
            <a:ext cx="2633700" cy="25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87600" tIns="487600" rIns="487600" bIns="487600" anchor="ctr" anchorCtr="0">
            <a:noAutofit/>
          </a:bodyPr>
          <a:lstStyle>
            <a:lvl1pPr lvl="0" algn="r">
              <a:buNone/>
              <a:defRPr sz="5300">
                <a:solidFill>
                  <a:schemeClr val="dk2"/>
                </a:solidFill>
              </a:defRPr>
            </a:lvl1pPr>
            <a:lvl2pPr lvl="1" algn="r">
              <a:buNone/>
              <a:defRPr sz="5300">
                <a:solidFill>
                  <a:schemeClr val="dk2"/>
                </a:solidFill>
              </a:defRPr>
            </a:lvl2pPr>
            <a:lvl3pPr lvl="2" algn="r">
              <a:buNone/>
              <a:defRPr sz="5300">
                <a:solidFill>
                  <a:schemeClr val="dk2"/>
                </a:solidFill>
              </a:defRPr>
            </a:lvl3pPr>
            <a:lvl4pPr lvl="3" algn="r">
              <a:buNone/>
              <a:defRPr sz="5300">
                <a:solidFill>
                  <a:schemeClr val="dk2"/>
                </a:solidFill>
              </a:defRPr>
            </a:lvl4pPr>
            <a:lvl5pPr lvl="4" algn="r">
              <a:buNone/>
              <a:defRPr sz="5300">
                <a:solidFill>
                  <a:schemeClr val="dk2"/>
                </a:solidFill>
              </a:defRPr>
            </a:lvl5pPr>
            <a:lvl6pPr lvl="5" algn="r">
              <a:buNone/>
              <a:defRPr sz="5300">
                <a:solidFill>
                  <a:schemeClr val="dk2"/>
                </a:solidFill>
              </a:defRPr>
            </a:lvl6pPr>
            <a:lvl7pPr lvl="6" algn="r">
              <a:buNone/>
              <a:defRPr sz="5300">
                <a:solidFill>
                  <a:schemeClr val="dk2"/>
                </a:solidFill>
              </a:defRPr>
            </a:lvl7pPr>
            <a:lvl8pPr lvl="7" algn="r">
              <a:buNone/>
              <a:defRPr sz="5300">
                <a:solidFill>
                  <a:schemeClr val="dk2"/>
                </a:solidFill>
              </a:defRPr>
            </a:lvl8pPr>
            <a:lvl9pPr lvl="8" algn="r">
              <a:buNone/>
              <a:defRPr sz="5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43815000" cy="3766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142990" y="685860"/>
            <a:ext cx="301752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0">
                <a:solidFill>
                  <a:srgbClr val="FFFFFF"/>
                </a:solidFill>
              </a:rPr>
              <a:t>Science Project Title</a:t>
            </a:r>
            <a:endParaRPr sz="1150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14400" y="5669274"/>
            <a:ext cx="9132900" cy="11784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Problem / Question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914400" y="7113600"/>
            <a:ext cx="9132900" cy="26298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182875" tIns="45700" rIns="36575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Enter your question here (statement of the problem)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4400" y="10418203"/>
            <a:ext cx="9132900" cy="11784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Hypothesis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4400" y="11817400"/>
            <a:ext cx="9132900" cy="36426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182875" tIns="182875" rIns="91425" bIns="45700" anchor="t" anchorCtr="0">
            <a:noAutofit/>
          </a:bodyPr>
          <a:lstStyle/>
          <a:p>
            <a:pPr marL="438912" lvl="0" indent="-459232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Write hypothesis before you begin the experiment</a:t>
            </a:r>
            <a:endParaRPr sz="3200">
              <a:solidFill>
                <a:srgbClr val="000000"/>
              </a:solidFill>
            </a:endParaRPr>
          </a:p>
          <a:p>
            <a:pPr marL="365760" lvl="0" indent="-38608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This should be your best educated guess based on your research</a:t>
            </a:r>
            <a:endParaRPr sz="3200">
              <a:solidFill>
                <a:srgbClr val="000000"/>
              </a:solidFill>
            </a:endParaRPr>
          </a:p>
          <a:p>
            <a:pPr marL="365760" lvl="0" indent="-38608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/>
              <a:t>If you are doing an engineering project, this section should be your Engineering Goal</a:t>
            </a:r>
            <a:endParaRPr sz="3200"/>
          </a:p>
        </p:txBody>
      </p:sp>
      <p:sp>
        <p:nvSpPr>
          <p:cNvPr id="60" name="Google Shape;60;p13"/>
          <p:cNvSpPr txBox="1"/>
          <p:nvPr/>
        </p:nvSpPr>
        <p:spPr>
          <a:xfrm>
            <a:off x="914400" y="24347039"/>
            <a:ext cx="9132900" cy="11223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Background Research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14400" y="25719000"/>
            <a:ext cx="9132900" cy="62919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Add a brief overview of the background research for your project. 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14400" y="16184316"/>
            <a:ext cx="9132900" cy="11223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Variables</a:t>
            </a:r>
            <a:endParaRPr sz="5400">
              <a:solidFill>
                <a:srgbClr val="FFFFFF"/>
              </a:solidFill>
            </a:endParaRPr>
          </a:p>
        </p:txBody>
      </p:sp>
      <p:grpSp>
        <p:nvGrpSpPr>
          <p:cNvPr id="63" name="Google Shape;63;p13"/>
          <p:cNvGrpSpPr/>
          <p:nvPr/>
        </p:nvGrpSpPr>
        <p:grpSpPr>
          <a:xfrm>
            <a:off x="917250" y="17767724"/>
            <a:ext cx="9126850" cy="5898346"/>
            <a:chOff x="1145850" y="26911724"/>
            <a:chExt cx="9126850" cy="5898346"/>
          </a:xfrm>
        </p:grpSpPr>
        <p:sp>
          <p:nvSpPr>
            <p:cNvPr id="64" name="Google Shape;64;p13"/>
            <p:cNvSpPr/>
            <p:nvPr/>
          </p:nvSpPr>
          <p:spPr>
            <a:xfrm>
              <a:off x="1145854" y="26911724"/>
              <a:ext cx="2782500" cy="1436100"/>
            </a:xfrm>
            <a:prstGeom prst="rect">
              <a:avLst/>
            </a:prstGeom>
            <a:solidFill>
              <a:srgbClr val="00B0EA"/>
            </a:solidFill>
            <a:ln w="12700" cap="flat" cmpd="sng">
              <a:solidFill>
                <a:srgbClr val="00B0E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1145854" y="26911724"/>
              <a:ext cx="2782500" cy="14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125" tIns="113775" rIns="199125" bIns="113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Controlled variables</a:t>
              </a:r>
              <a:endPara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1145850" y="28347870"/>
              <a:ext cx="2782500" cy="4462200"/>
            </a:xfrm>
            <a:prstGeom prst="rect">
              <a:avLst/>
            </a:prstGeom>
            <a:solidFill>
              <a:srgbClr val="C9E3F5">
                <a:alpha val="89800"/>
              </a:srgbClr>
            </a:solidFill>
            <a:ln w="12700" cap="flat" cmpd="sng">
              <a:solidFill>
                <a:srgbClr val="C9E3F5">
                  <a:alpha val="89800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1232550" y="28406520"/>
              <a:ext cx="2782800" cy="434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149350" rIns="199125" bIns="224025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Char char="•"/>
              </a:pPr>
              <a:r>
                <a:rPr lang="en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These are kept the same throughout your experiments</a:t>
              </a:r>
              <a:endPara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4318027" y="26911724"/>
              <a:ext cx="2782500" cy="1436100"/>
            </a:xfrm>
            <a:prstGeom prst="rect">
              <a:avLst/>
            </a:prstGeom>
            <a:solidFill>
              <a:srgbClr val="00B0EA"/>
            </a:solidFill>
            <a:ln w="12700" cap="flat" cmpd="sng">
              <a:solidFill>
                <a:srgbClr val="00B0E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4318027" y="26911724"/>
              <a:ext cx="2782500" cy="14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125" tIns="113775" rIns="199125" bIns="113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Independent variable</a:t>
              </a:r>
              <a:endPara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318025" y="28347870"/>
              <a:ext cx="2782500" cy="4462200"/>
            </a:xfrm>
            <a:prstGeom prst="rect">
              <a:avLst/>
            </a:prstGeom>
            <a:solidFill>
              <a:srgbClr val="C9E3F5">
                <a:alpha val="89800"/>
              </a:srgbClr>
            </a:solidFill>
            <a:ln w="12700" cap="flat" cmpd="sng">
              <a:solidFill>
                <a:srgbClr val="C9E3F5">
                  <a:alpha val="89800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404725" y="28406525"/>
              <a:ext cx="2782800" cy="434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149350" rIns="199125" bIns="224025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Char char="•"/>
              </a:pPr>
              <a:r>
                <a:rPr lang="en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The </a:t>
              </a:r>
              <a:r>
                <a:rPr lang="en" sz="28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one</a:t>
              </a:r>
              <a:r>
                <a:rPr lang="en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variable you purposely change and test</a:t>
              </a:r>
              <a:endPara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7490199" y="26911724"/>
              <a:ext cx="2782500" cy="1436100"/>
            </a:xfrm>
            <a:prstGeom prst="rect">
              <a:avLst/>
            </a:prstGeom>
            <a:solidFill>
              <a:srgbClr val="00B0EA"/>
            </a:solidFill>
            <a:ln w="12700" cap="flat" cmpd="sng">
              <a:solidFill>
                <a:srgbClr val="00B0E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3"/>
            <p:cNvSpPr txBox="1"/>
            <p:nvPr/>
          </p:nvSpPr>
          <p:spPr>
            <a:xfrm>
              <a:off x="7490199" y="26911724"/>
              <a:ext cx="2782500" cy="143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9125" tIns="113775" rIns="199125" bIns="1137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Dependent variable</a:t>
              </a:r>
              <a:endParaRPr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7490200" y="28347870"/>
              <a:ext cx="2782500" cy="4462200"/>
            </a:xfrm>
            <a:prstGeom prst="rect">
              <a:avLst/>
            </a:prstGeom>
            <a:solidFill>
              <a:srgbClr val="C9E3F5">
                <a:alpha val="89800"/>
              </a:srgbClr>
            </a:solidFill>
            <a:ln w="12700" cap="flat" cmpd="sng">
              <a:solidFill>
                <a:srgbClr val="C9E3F5">
                  <a:alpha val="89800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7576900" y="28406525"/>
              <a:ext cx="2609100" cy="434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149350" rIns="199125" bIns="224025" anchor="t" anchorCtr="0">
              <a:noAutofit/>
            </a:bodyPr>
            <a:lstStyle/>
            <a:p>
              <a:pPr marL="285750" marR="0" lvl="1" indent="-2857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Char char="•"/>
              </a:pPr>
              <a:r>
                <a:rPr lang="en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The measure of change observed because of independent variable</a:t>
              </a:r>
              <a:endPara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285750" marR="0" lvl="1" indent="-2857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Char char="•"/>
              </a:pPr>
              <a:r>
                <a:rPr lang="en" sz="2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Decide how you will measure the change</a:t>
              </a:r>
              <a:endPara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3"/>
          <p:cNvSpPr txBox="1"/>
          <p:nvPr/>
        </p:nvSpPr>
        <p:spPr>
          <a:xfrm>
            <a:off x="11982100" y="5679075"/>
            <a:ext cx="9091500" cy="10857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Materials</a:t>
            </a:r>
            <a:endParaRPr sz="5400">
              <a:solidFill>
                <a:srgbClr val="FFFFFF"/>
              </a:solidFill>
            </a:endParaRPr>
          </a:p>
        </p:txBody>
      </p:sp>
      <p:graphicFrame>
        <p:nvGraphicFramePr>
          <p:cNvPr id="77" name="Google Shape;77;p13" descr="Sample table with 2 columns, 8 rows" title="Table"/>
          <p:cNvGraphicFramePr/>
          <p:nvPr/>
        </p:nvGraphicFramePr>
        <p:xfrm>
          <a:off x="12051038" y="7219751"/>
          <a:ext cx="8952550" cy="4384400"/>
        </p:xfrm>
        <a:graphic>
          <a:graphicData uri="http://schemas.openxmlformats.org/drawingml/2006/table">
            <a:tbl>
              <a:tblPr firstRow="1" bandRow="1">
                <a:noFill/>
                <a:tableStyleId>{A4D2D1E3-B1E4-47F7-815F-3061A7308AFE}</a:tableStyleId>
              </a:tblPr>
              <a:tblGrid>
                <a:gridCol w="447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Quantity</a:t>
                      </a:r>
                      <a:r>
                        <a:rPr lang="en" sz="2800" u="none" strike="noStrike" cap="none"/>
                        <a:t> (detailed list)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Materials</a:t>
                      </a:r>
                      <a:r>
                        <a:rPr lang="en" sz="2800" u="none" strike="noStrike" cap="none"/>
                        <a:t> (be specific)</a:t>
                      </a:r>
                      <a:endParaRPr sz="2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Amount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Item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Amount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Item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Amount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Item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Amount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Item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Amount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Item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Amount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Item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Amount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800"/>
                        <a:t>Item</a:t>
                      </a:r>
                      <a:endParaRPr sz="2800" u="none" strike="noStrike" cap="none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8" name="Google Shape;78;p13"/>
          <p:cNvSpPr txBox="1"/>
          <p:nvPr/>
        </p:nvSpPr>
        <p:spPr>
          <a:xfrm>
            <a:off x="11982100" y="12476228"/>
            <a:ext cx="9091500" cy="10857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Procedure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2071750" y="23901218"/>
            <a:ext cx="9091500" cy="10857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Data / Observations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2071750" y="25264025"/>
            <a:ext cx="9091500" cy="67470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Observation 1</a:t>
            </a:r>
            <a:endParaRPr sz="3200"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Observation 2</a:t>
            </a:r>
            <a:endParaRPr sz="3200"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Observation 3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3926276" y="5669275"/>
            <a:ext cx="9094200" cy="12192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Results</a:t>
            </a:r>
            <a:endParaRPr sz="5400">
              <a:solidFill>
                <a:srgbClr val="FFFFFF"/>
              </a:solidFill>
            </a:endParaRPr>
          </a:p>
        </p:txBody>
      </p:sp>
      <p:pic>
        <p:nvPicPr>
          <p:cNvPr id="82" name="Google Shape;82;p13" descr="Clustered column chart" title="Ch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14738" y="25023525"/>
            <a:ext cx="9094200" cy="69873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33926275" y="7294824"/>
            <a:ext cx="9094200" cy="50421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Include results based on your experiments</a:t>
            </a:r>
            <a:endParaRPr sz="3200"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Result 2</a:t>
            </a:r>
            <a:endParaRPr sz="3200"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Result 3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3926276" y="13138193"/>
            <a:ext cx="9094200" cy="12192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Conclusion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33926275" y="14735350"/>
            <a:ext cx="9094200" cy="60522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182875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Brief summary of what you discovered based on results</a:t>
            </a:r>
            <a:endParaRPr sz="3200"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Char char="•"/>
            </a:pPr>
            <a:r>
              <a:rPr lang="en" sz="3200">
                <a:solidFill>
                  <a:srgbClr val="000000"/>
                </a:solidFill>
              </a:rPr>
              <a:t>Indicate and explain whether or not the data supports your hypothesis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3926276" y="21607271"/>
            <a:ext cx="9094200" cy="12192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Works Cited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3926275" y="23204425"/>
            <a:ext cx="9094200" cy="50421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182875" tIns="182875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</a:rPr>
              <a:t>Include print and electronic sources in alphabetical order</a:t>
            </a:r>
            <a:endParaRPr sz="3200">
              <a:solidFill>
                <a:srgbClr val="000000"/>
              </a:solidFill>
            </a:endParaRPr>
          </a:p>
        </p:txBody>
      </p:sp>
      <p:pic>
        <p:nvPicPr>
          <p:cNvPr id="88" name="Google Shape;88;p13" descr="Closeup of glass beakers" title="Sample Pictur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270700" y="0"/>
            <a:ext cx="11620500" cy="38424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33961526" y="30185150"/>
            <a:ext cx="9091500" cy="19434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All photos, images, and graphics were done by the researcher or parent unless otherwise stated.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FF0000"/>
                </a:solidFill>
              </a:rPr>
              <a:t>IF YOU TOOK IMAGES FROM A WEBSITE, GIVE THEM CREDIT ON YOUR BOARD.</a:t>
            </a:r>
            <a:endParaRPr sz="3200">
              <a:solidFill>
                <a:srgbClr val="FF0000"/>
              </a:solidFill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22874700" y="15989679"/>
            <a:ext cx="9132900" cy="11223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Charts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2895400" y="23901216"/>
            <a:ext cx="9132900" cy="11223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Graphs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2874700" y="5716566"/>
            <a:ext cx="9132900" cy="11223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Photos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3960176" y="28687621"/>
            <a:ext cx="9094200" cy="12192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rgbClr val="FFFFFF"/>
                </a:solidFill>
              </a:rPr>
              <a:t>Photo Credit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25004771" y="11782850"/>
            <a:ext cx="5040000" cy="3549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25004771" y="7371024"/>
            <a:ext cx="5079600" cy="36426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 w="127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96" name="Google Shape;96;p13" descr="Sample table with 2 columns, 8 rows" title="Table"/>
          <p:cNvGraphicFramePr/>
          <p:nvPr/>
        </p:nvGraphicFramePr>
        <p:xfrm>
          <a:off x="22932138" y="17557788"/>
          <a:ext cx="8952600" cy="5646600"/>
        </p:xfrm>
        <a:graphic>
          <a:graphicData uri="http://schemas.openxmlformats.org/drawingml/2006/table">
            <a:tbl>
              <a:tblPr firstRow="1" bandRow="1">
                <a:noFill/>
                <a:tableStyleId>{A4D2D1E3-B1E4-47F7-815F-3061A7308AFE}</a:tableStyleId>
              </a:tblPr>
              <a:tblGrid>
                <a:gridCol w="149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2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B0E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7" name="Google Shape;97;p13"/>
          <p:cNvSpPr txBox="1"/>
          <p:nvPr/>
        </p:nvSpPr>
        <p:spPr>
          <a:xfrm>
            <a:off x="12051050" y="14001450"/>
            <a:ext cx="9132900" cy="9301800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txBody>
          <a:bodyPr spcFirstLastPara="1" wrap="square" lIns="182875" tIns="182875" rIns="91425" bIns="45700" anchor="t" anchorCtr="0">
            <a:noAutofit/>
          </a:bodyPr>
          <a:lstStyle/>
          <a:p>
            <a:pPr marL="365760" lvl="0" indent="-38608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AutoNum type="arabicPeriod"/>
            </a:pPr>
            <a:r>
              <a:rPr lang="en" sz="3200">
                <a:solidFill>
                  <a:srgbClr val="000000"/>
                </a:solidFill>
              </a:rPr>
              <a:t>Write out all steps in your procedure in a numbered list</a:t>
            </a:r>
            <a:endParaRPr sz="3200">
              <a:solidFill>
                <a:srgbClr val="000000"/>
              </a:solidFill>
            </a:endParaRPr>
          </a:p>
          <a:p>
            <a:pPr marL="365760" lvl="0" indent="-386080" algn="l" rtl="0">
              <a:spcBef>
                <a:spcPts val="1200"/>
              </a:spcBef>
              <a:spcAft>
                <a:spcPts val="0"/>
              </a:spcAft>
              <a:buClr>
                <a:srgbClr val="A5A5A5"/>
              </a:buClr>
              <a:buSzPts val="3200"/>
              <a:buAutoNum type="arabicPeriod"/>
            </a:pPr>
            <a:r>
              <a:rPr lang="en" sz="3200">
                <a:solidFill>
                  <a:srgbClr val="000000"/>
                </a:solidFill>
              </a:rPr>
              <a:t>This should be step 2</a:t>
            </a:r>
            <a:endParaRPr sz="3200">
              <a:solidFill>
                <a:srgbClr val="000000"/>
              </a:solidFill>
            </a:endParaRPr>
          </a:p>
        </p:txBody>
      </p:sp>
      <p:sp>
        <p:nvSpPr>
          <p:cNvPr id="98" name="Google Shape;98;p13"/>
          <p:cNvSpPr txBox="1"/>
          <p:nvPr/>
        </p:nvSpPr>
        <p:spPr>
          <a:xfrm rot="10800000" flipH="1">
            <a:off x="0" y="3733889"/>
            <a:ext cx="43891200" cy="1206300"/>
          </a:xfrm>
          <a:prstGeom prst="rect">
            <a:avLst/>
          </a:prstGeom>
          <a:gradFill>
            <a:gsLst>
              <a:gs pos="0">
                <a:srgbClr val="595959"/>
              </a:gs>
              <a:gs pos="90000">
                <a:srgbClr val="595959"/>
              </a:gs>
              <a:gs pos="91000">
                <a:srgbClr val="00B0EA"/>
              </a:gs>
              <a:gs pos="100000">
                <a:srgbClr val="00B0EA"/>
              </a:gs>
            </a:gsLst>
            <a:lin ang="5400012" scaled="0"/>
          </a:gradFill>
          <a:ln>
            <a:noFill/>
          </a:ln>
        </p:spPr>
        <p:txBody>
          <a:bodyPr spcFirstLastPara="1" wrap="square" lIns="365750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rgbClr val="FFFFFF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192325" y="3977125"/>
            <a:ext cx="14390700" cy="9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>
                <a:solidFill>
                  <a:schemeClr val="lt1"/>
                </a:solidFill>
              </a:rPr>
              <a:t>Scienteer Project #</a:t>
            </a:r>
            <a:endParaRPr sz="5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</Words>
  <Application>Microsoft Office PowerPoint</Application>
  <PresentationFormat>Custom</PresentationFormat>
  <Paragraphs>98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Janie Marino</cp:lastModifiedBy>
  <cp:revision>3</cp:revision>
  <dcterms:modified xsi:type="dcterms:W3CDTF">2021-01-22T22:18:45Z</dcterms:modified>
</cp:coreProperties>
</file>