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8" r:id="rId2"/>
    <p:sldId id="271" r:id="rId3"/>
    <p:sldId id="270" r:id="rId4"/>
    <p:sldId id="272" r:id="rId5"/>
    <p:sldId id="273" r:id="rId6"/>
    <p:sldId id="276" r:id="rId7"/>
    <p:sldId id="298" r:id="rId8"/>
    <p:sldId id="277" r:id="rId9"/>
    <p:sldId id="286" r:id="rId10"/>
    <p:sldId id="279" r:id="rId11"/>
    <p:sldId id="299" r:id="rId12"/>
    <p:sldId id="280" r:id="rId13"/>
    <p:sldId id="300" r:id="rId14"/>
    <p:sldId id="275" r:id="rId15"/>
    <p:sldId id="285" r:id="rId16"/>
    <p:sldId id="301" r:id="rId17"/>
    <p:sldId id="278" r:id="rId18"/>
    <p:sldId id="281" r:id="rId19"/>
    <p:sldId id="283" r:id="rId20"/>
    <p:sldId id="302" r:id="rId21"/>
    <p:sldId id="284" r:id="rId22"/>
    <p:sldId id="303" r:id="rId23"/>
    <p:sldId id="288" r:id="rId24"/>
    <p:sldId id="304" r:id="rId25"/>
    <p:sldId id="287" r:id="rId26"/>
    <p:sldId id="305" r:id="rId27"/>
    <p:sldId id="289" r:id="rId28"/>
    <p:sldId id="291" r:id="rId29"/>
    <p:sldId id="306" r:id="rId30"/>
    <p:sldId id="290" r:id="rId31"/>
    <p:sldId id="292" r:id="rId32"/>
    <p:sldId id="307" r:id="rId33"/>
    <p:sldId id="293" r:id="rId34"/>
    <p:sldId id="308" r:id="rId35"/>
    <p:sldId id="274" r:id="rId36"/>
    <p:sldId id="282" r:id="rId37"/>
    <p:sldId id="309" r:id="rId38"/>
    <p:sldId id="296" r:id="rId39"/>
    <p:sldId id="297" r:id="rId40"/>
    <p:sldId id="310" r:id="rId41"/>
    <p:sldId id="312" r:id="rId42"/>
    <p:sldId id="311" r:id="rId43"/>
    <p:sldId id="295" r:id="rId44"/>
    <p:sldId id="294" r:id="rId45"/>
    <p:sldId id="313" r:id="rId46"/>
    <p:sldId id="31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6" y="118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CF653-FBC3-42C9-9EE0-3F66B01522AC}"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3FE9802D-98AC-4EAD-BF63-9F2A05759AA4}">
      <dgm:prSet/>
      <dgm:spPr/>
      <dgm:t>
        <a:bodyPr/>
        <a:lstStyle/>
        <a:p>
          <a:r>
            <a:rPr lang="en-US" b="0" i="0" dirty="0"/>
            <a:t>What is an Emergency Use Authorization (EUA) and what is the mechanism for submission?</a:t>
          </a:r>
          <a:endParaRPr lang="en-US" dirty="0"/>
        </a:p>
      </dgm:t>
    </dgm:pt>
    <dgm:pt modelId="{6F546A44-C2A4-4DD3-ADC3-E1863691AF0F}" type="parTrans" cxnId="{88A7FBC6-7C0F-45E5-B459-D110B001039B}">
      <dgm:prSet/>
      <dgm:spPr/>
      <dgm:t>
        <a:bodyPr/>
        <a:lstStyle/>
        <a:p>
          <a:endParaRPr lang="en-US"/>
        </a:p>
      </dgm:t>
    </dgm:pt>
    <dgm:pt modelId="{4F7E8127-E673-4CA7-8CB0-3FD27D73DE3B}" type="sibTrans" cxnId="{88A7FBC6-7C0F-45E5-B459-D110B001039B}">
      <dgm:prSet/>
      <dgm:spPr/>
      <dgm:t>
        <a:bodyPr/>
        <a:lstStyle/>
        <a:p>
          <a:endParaRPr lang="en-US"/>
        </a:p>
      </dgm:t>
    </dgm:pt>
    <dgm:pt modelId="{961B4757-984A-44A6-B6B8-F385600827B2}">
      <dgm:prSet/>
      <dgm:spPr/>
      <dgm:t>
        <a:bodyPr/>
        <a:lstStyle/>
        <a:p>
          <a:r>
            <a:rPr lang="en-US" b="0" i="0" dirty="0"/>
            <a:t>What role do laboratories play in health care during a global pandemic?</a:t>
          </a:r>
          <a:endParaRPr lang="en-US" dirty="0"/>
        </a:p>
      </dgm:t>
    </dgm:pt>
    <dgm:pt modelId="{FC82421A-816B-477D-B594-BB312BC788F4}" type="parTrans" cxnId="{335D010B-ED6E-4B33-A149-E6DB7A7B8FE7}">
      <dgm:prSet/>
      <dgm:spPr/>
      <dgm:t>
        <a:bodyPr/>
        <a:lstStyle/>
        <a:p>
          <a:endParaRPr lang="en-US"/>
        </a:p>
      </dgm:t>
    </dgm:pt>
    <dgm:pt modelId="{A16A2D54-1C8C-49C6-8C0B-9C19E341A121}" type="sibTrans" cxnId="{335D010B-ED6E-4B33-A149-E6DB7A7B8FE7}">
      <dgm:prSet/>
      <dgm:spPr/>
      <dgm:t>
        <a:bodyPr/>
        <a:lstStyle/>
        <a:p>
          <a:endParaRPr lang="en-US"/>
        </a:p>
      </dgm:t>
    </dgm:pt>
    <dgm:pt modelId="{C2D65899-A3D7-47B5-8722-549CEC6DA13C}">
      <dgm:prSet/>
      <dgm:spPr/>
      <dgm:t>
        <a:bodyPr/>
        <a:lstStyle/>
        <a:p>
          <a:r>
            <a:rPr lang="en-US" b="0" i="0" dirty="0"/>
            <a:t>How do laboratories develop testing for novel biological agents under an EUA?</a:t>
          </a:r>
          <a:endParaRPr lang="en-US" dirty="0"/>
        </a:p>
      </dgm:t>
    </dgm:pt>
    <dgm:pt modelId="{FD05B4E6-1C07-48C3-8D57-F764483CA70A}" type="parTrans" cxnId="{C28ACF0C-EF7D-4E3F-9B26-D4F7603609BC}">
      <dgm:prSet/>
      <dgm:spPr/>
      <dgm:t>
        <a:bodyPr/>
        <a:lstStyle/>
        <a:p>
          <a:endParaRPr lang="en-US"/>
        </a:p>
      </dgm:t>
    </dgm:pt>
    <dgm:pt modelId="{D9D4FF32-0E67-4A22-8FD2-3DB9D30D6668}" type="sibTrans" cxnId="{C28ACF0C-EF7D-4E3F-9B26-D4F7603609BC}">
      <dgm:prSet/>
      <dgm:spPr/>
      <dgm:t>
        <a:bodyPr/>
        <a:lstStyle/>
        <a:p>
          <a:endParaRPr lang="en-US"/>
        </a:p>
      </dgm:t>
    </dgm:pt>
    <dgm:pt modelId="{40C4EDB4-5DA5-44D9-A625-D81C344CD179}" type="pres">
      <dgm:prSet presAssocID="{C70CF653-FBC3-42C9-9EE0-3F66B01522AC}" presName="linear" presStyleCnt="0">
        <dgm:presLayoutVars>
          <dgm:animLvl val="lvl"/>
          <dgm:resizeHandles val="exact"/>
        </dgm:presLayoutVars>
      </dgm:prSet>
      <dgm:spPr/>
    </dgm:pt>
    <dgm:pt modelId="{A275A306-4AA4-410B-AAB2-875C98B06339}" type="pres">
      <dgm:prSet presAssocID="{3FE9802D-98AC-4EAD-BF63-9F2A05759AA4}" presName="parentText" presStyleLbl="node1" presStyleIdx="0" presStyleCnt="3">
        <dgm:presLayoutVars>
          <dgm:chMax val="0"/>
          <dgm:bulletEnabled val="1"/>
        </dgm:presLayoutVars>
      </dgm:prSet>
      <dgm:spPr/>
    </dgm:pt>
    <dgm:pt modelId="{1D59A9FB-80B3-4C90-8C66-EC319674056D}" type="pres">
      <dgm:prSet presAssocID="{4F7E8127-E673-4CA7-8CB0-3FD27D73DE3B}" presName="spacer" presStyleCnt="0"/>
      <dgm:spPr/>
    </dgm:pt>
    <dgm:pt modelId="{327BFAE8-AFB8-4F25-BB85-E601D5C20687}" type="pres">
      <dgm:prSet presAssocID="{961B4757-984A-44A6-B6B8-F385600827B2}" presName="parentText" presStyleLbl="node1" presStyleIdx="1" presStyleCnt="3">
        <dgm:presLayoutVars>
          <dgm:chMax val="0"/>
          <dgm:bulletEnabled val="1"/>
        </dgm:presLayoutVars>
      </dgm:prSet>
      <dgm:spPr/>
    </dgm:pt>
    <dgm:pt modelId="{03E677FD-B7A7-4298-AB58-E055E0DDA8C8}" type="pres">
      <dgm:prSet presAssocID="{A16A2D54-1C8C-49C6-8C0B-9C19E341A121}" presName="spacer" presStyleCnt="0"/>
      <dgm:spPr/>
    </dgm:pt>
    <dgm:pt modelId="{075B1B50-EC62-4E14-8B26-0CE9784AEC76}" type="pres">
      <dgm:prSet presAssocID="{C2D65899-A3D7-47B5-8722-549CEC6DA13C}" presName="parentText" presStyleLbl="node1" presStyleIdx="2" presStyleCnt="3">
        <dgm:presLayoutVars>
          <dgm:chMax val="0"/>
          <dgm:bulletEnabled val="1"/>
        </dgm:presLayoutVars>
      </dgm:prSet>
      <dgm:spPr/>
    </dgm:pt>
  </dgm:ptLst>
  <dgm:cxnLst>
    <dgm:cxn modelId="{335D010B-ED6E-4B33-A149-E6DB7A7B8FE7}" srcId="{C70CF653-FBC3-42C9-9EE0-3F66B01522AC}" destId="{961B4757-984A-44A6-B6B8-F385600827B2}" srcOrd="1" destOrd="0" parTransId="{FC82421A-816B-477D-B594-BB312BC788F4}" sibTransId="{A16A2D54-1C8C-49C6-8C0B-9C19E341A121}"/>
    <dgm:cxn modelId="{C28ACF0C-EF7D-4E3F-9B26-D4F7603609BC}" srcId="{C70CF653-FBC3-42C9-9EE0-3F66B01522AC}" destId="{C2D65899-A3D7-47B5-8722-549CEC6DA13C}" srcOrd="2" destOrd="0" parTransId="{FD05B4E6-1C07-48C3-8D57-F764483CA70A}" sibTransId="{D9D4FF32-0E67-4A22-8FD2-3DB9D30D6668}"/>
    <dgm:cxn modelId="{80AD8F38-F3F0-4E6E-BF54-21FCE92462B0}" type="presOf" srcId="{961B4757-984A-44A6-B6B8-F385600827B2}" destId="{327BFAE8-AFB8-4F25-BB85-E601D5C20687}" srcOrd="0" destOrd="0" presId="urn:microsoft.com/office/officeart/2005/8/layout/vList2"/>
    <dgm:cxn modelId="{0C647DBC-F4E2-4F55-86AD-2C741F05690D}" type="presOf" srcId="{C2D65899-A3D7-47B5-8722-549CEC6DA13C}" destId="{075B1B50-EC62-4E14-8B26-0CE9784AEC76}" srcOrd="0" destOrd="0" presId="urn:microsoft.com/office/officeart/2005/8/layout/vList2"/>
    <dgm:cxn modelId="{88A7FBC6-7C0F-45E5-B459-D110B001039B}" srcId="{C70CF653-FBC3-42C9-9EE0-3F66B01522AC}" destId="{3FE9802D-98AC-4EAD-BF63-9F2A05759AA4}" srcOrd="0" destOrd="0" parTransId="{6F546A44-C2A4-4DD3-ADC3-E1863691AF0F}" sibTransId="{4F7E8127-E673-4CA7-8CB0-3FD27D73DE3B}"/>
    <dgm:cxn modelId="{A4358CF7-9AC2-439B-8B58-32EB5CF26037}" type="presOf" srcId="{C70CF653-FBC3-42C9-9EE0-3F66B01522AC}" destId="{40C4EDB4-5DA5-44D9-A625-D81C344CD179}" srcOrd="0" destOrd="0" presId="urn:microsoft.com/office/officeart/2005/8/layout/vList2"/>
    <dgm:cxn modelId="{4E0383FF-3E88-4594-9658-D01673710F8E}" type="presOf" srcId="{3FE9802D-98AC-4EAD-BF63-9F2A05759AA4}" destId="{A275A306-4AA4-410B-AAB2-875C98B06339}" srcOrd="0" destOrd="0" presId="urn:microsoft.com/office/officeart/2005/8/layout/vList2"/>
    <dgm:cxn modelId="{320C0823-7289-4C4A-AFF7-89B00E45AA99}" type="presParOf" srcId="{40C4EDB4-5DA5-44D9-A625-D81C344CD179}" destId="{A275A306-4AA4-410B-AAB2-875C98B06339}" srcOrd="0" destOrd="0" presId="urn:microsoft.com/office/officeart/2005/8/layout/vList2"/>
    <dgm:cxn modelId="{07C88C16-C3B7-482E-A8A1-4C2BF489D202}" type="presParOf" srcId="{40C4EDB4-5DA5-44D9-A625-D81C344CD179}" destId="{1D59A9FB-80B3-4C90-8C66-EC319674056D}" srcOrd="1" destOrd="0" presId="urn:microsoft.com/office/officeart/2005/8/layout/vList2"/>
    <dgm:cxn modelId="{28333B17-32F2-4974-8318-510B8C7F33AC}" type="presParOf" srcId="{40C4EDB4-5DA5-44D9-A625-D81C344CD179}" destId="{327BFAE8-AFB8-4F25-BB85-E601D5C20687}" srcOrd="2" destOrd="0" presId="urn:microsoft.com/office/officeart/2005/8/layout/vList2"/>
    <dgm:cxn modelId="{C4DE31E2-F954-4CDD-AEE0-54F31D4EDF38}" type="presParOf" srcId="{40C4EDB4-5DA5-44D9-A625-D81C344CD179}" destId="{03E677FD-B7A7-4298-AB58-E055E0DDA8C8}" srcOrd="3" destOrd="0" presId="urn:microsoft.com/office/officeart/2005/8/layout/vList2"/>
    <dgm:cxn modelId="{1BB27E56-4166-41B5-8960-B23945DB402B}" type="presParOf" srcId="{40C4EDB4-5DA5-44D9-A625-D81C344CD179}" destId="{075B1B50-EC62-4E14-8B26-0CE9784AEC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0CF653-FBC3-42C9-9EE0-3F66B01522AC}"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3FE9802D-98AC-4EAD-BF63-9F2A05759AA4}">
      <dgm:prSet/>
      <dgm:spPr/>
      <dgm:t>
        <a:bodyPr/>
        <a:lstStyle/>
        <a:p>
          <a:r>
            <a:rPr lang="en-US" b="0" i="0" dirty="0"/>
            <a:t>What is an Emergency Use Authorization (EUA) and what is the mechanism for submission?</a:t>
          </a:r>
          <a:endParaRPr lang="en-US" dirty="0"/>
        </a:p>
      </dgm:t>
    </dgm:pt>
    <dgm:pt modelId="{6F546A44-C2A4-4DD3-ADC3-E1863691AF0F}" type="parTrans" cxnId="{88A7FBC6-7C0F-45E5-B459-D110B001039B}">
      <dgm:prSet/>
      <dgm:spPr/>
      <dgm:t>
        <a:bodyPr/>
        <a:lstStyle/>
        <a:p>
          <a:endParaRPr lang="en-US"/>
        </a:p>
      </dgm:t>
    </dgm:pt>
    <dgm:pt modelId="{4F7E8127-E673-4CA7-8CB0-3FD27D73DE3B}" type="sibTrans" cxnId="{88A7FBC6-7C0F-45E5-B459-D110B001039B}">
      <dgm:prSet/>
      <dgm:spPr/>
      <dgm:t>
        <a:bodyPr/>
        <a:lstStyle/>
        <a:p>
          <a:endParaRPr lang="en-US"/>
        </a:p>
      </dgm:t>
    </dgm:pt>
    <dgm:pt modelId="{40C4EDB4-5DA5-44D9-A625-D81C344CD179}" type="pres">
      <dgm:prSet presAssocID="{C70CF653-FBC3-42C9-9EE0-3F66B01522AC}" presName="linear" presStyleCnt="0">
        <dgm:presLayoutVars>
          <dgm:animLvl val="lvl"/>
          <dgm:resizeHandles val="exact"/>
        </dgm:presLayoutVars>
      </dgm:prSet>
      <dgm:spPr/>
    </dgm:pt>
    <dgm:pt modelId="{A275A306-4AA4-410B-AAB2-875C98B06339}" type="pres">
      <dgm:prSet presAssocID="{3FE9802D-98AC-4EAD-BF63-9F2A05759AA4}" presName="parentText" presStyleLbl="node1" presStyleIdx="0" presStyleCnt="1">
        <dgm:presLayoutVars>
          <dgm:chMax val="0"/>
          <dgm:bulletEnabled val="1"/>
        </dgm:presLayoutVars>
      </dgm:prSet>
      <dgm:spPr/>
    </dgm:pt>
  </dgm:ptLst>
  <dgm:cxnLst>
    <dgm:cxn modelId="{88A7FBC6-7C0F-45E5-B459-D110B001039B}" srcId="{C70CF653-FBC3-42C9-9EE0-3F66B01522AC}" destId="{3FE9802D-98AC-4EAD-BF63-9F2A05759AA4}" srcOrd="0" destOrd="0" parTransId="{6F546A44-C2A4-4DD3-ADC3-E1863691AF0F}" sibTransId="{4F7E8127-E673-4CA7-8CB0-3FD27D73DE3B}"/>
    <dgm:cxn modelId="{A4358CF7-9AC2-439B-8B58-32EB5CF26037}" type="presOf" srcId="{C70CF653-FBC3-42C9-9EE0-3F66B01522AC}" destId="{40C4EDB4-5DA5-44D9-A625-D81C344CD179}" srcOrd="0" destOrd="0" presId="urn:microsoft.com/office/officeart/2005/8/layout/vList2"/>
    <dgm:cxn modelId="{4E0383FF-3E88-4594-9658-D01673710F8E}" type="presOf" srcId="{3FE9802D-98AC-4EAD-BF63-9F2A05759AA4}" destId="{A275A306-4AA4-410B-AAB2-875C98B06339}" srcOrd="0" destOrd="0" presId="urn:microsoft.com/office/officeart/2005/8/layout/vList2"/>
    <dgm:cxn modelId="{320C0823-7289-4C4A-AFF7-89B00E45AA99}" type="presParOf" srcId="{40C4EDB4-5DA5-44D9-A625-D81C344CD179}" destId="{A275A306-4AA4-410B-AAB2-875C98B063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3CB3D-82BA-433E-A4D4-82DB54F131F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CF781A4C-05ED-4ADD-B3D3-014E6D626F00}">
      <dgm:prSet phldrT="[Text]"/>
      <dgm:spPr/>
      <dgm:t>
        <a:bodyPr/>
        <a:lstStyle/>
        <a:p>
          <a:r>
            <a:rPr lang="en-US" dirty="0"/>
            <a:t>Public Health Emergency Declared</a:t>
          </a:r>
        </a:p>
      </dgm:t>
    </dgm:pt>
    <dgm:pt modelId="{DF1F8927-A4F2-4B25-8D42-0F5274B5FB97}" type="parTrans" cxnId="{A72B9E41-9C38-457A-8B42-3281767F936A}">
      <dgm:prSet/>
      <dgm:spPr/>
      <dgm:t>
        <a:bodyPr/>
        <a:lstStyle/>
        <a:p>
          <a:endParaRPr lang="en-US"/>
        </a:p>
      </dgm:t>
    </dgm:pt>
    <dgm:pt modelId="{7DB6BE90-BD3A-4DA6-ADD1-D05F10F1365E}" type="sibTrans" cxnId="{A72B9E41-9C38-457A-8B42-3281767F936A}">
      <dgm:prSet/>
      <dgm:spPr/>
      <dgm:t>
        <a:bodyPr/>
        <a:lstStyle/>
        <a:p>
          <a:endParaRPr lang="en-US"/>
        </a:p>
      </dgm:t>
    </dgm:pt>
    <dgm:pt modelId="{06673135-F23D-4BA2-8C37-CA26C9766643}">
      <dgm:prSet phldrT="[Text]"/>
      <dgm:spPr/>
      <dgm:t>
        <a:bodyPr/>
        <a:lstStyle/>
        <a:p>
          <a:r>
            <a:rPr lang="en-US" dirty="0"/>
            <a:t>A formal HHS declaration of a public health emergency</a:t>
          </a:r>
        </a:p>
      </dgm:t>
    </dgm:pt>
    <dgm:pt modelId="{354B4F2E-3671-4500-9A57-2A334A8ACC83}" type="parTrans" cxnId="{B83B4208-C53C-48C1-BC49-8517A2BF9ACE}">
      <dgm:prSet/>
      <dgm:spPr/>
      <dgm:t>
        <a:bodyPr/>
        <a:lstStyle/>
        <a:p>
          <a:endParaRPr lang="en-US"/>
        </a:p>
      </dgm:t>
    </dgm:pt>
    <dgm:pt modelId="{D3A709AE-6C47-4F21-9234-08232D287070}" type="sibTrans" cxnId="{B83B4208-C53C-48C1-BC49-8517A2BF9ACE}">
      <dgm:prSet/>
      <dgm:spPr/>
      <dgm:t>
        <a:bodyPr/>
        <a:lstStyle/>
        <a:p>
          <a:endParaRPr lang="en-US"/>
        </a:p>
      </dgm:t>
    </dgm:pt>
    <dgm:pt modelId="{BDC7E4D0-53C8-47E5-84ED-34BA4046E765}">
      <dgm:prSet phldrT="[Text]"/>
      <dgm:spPr/>
      <dgm:t>
        <a:bodyPr/>
        <a:lstStyle/>
        <a:p>
          <a:r>
            <a:rPr lang="en-US" dirty="0"/>
            <a:t>Pre-EUA Submission Meeting</a:t>
          </a:r>
        </a:p>
      </dgm:t>
    </dgm:pt>
    <dgm:pt modelId="{AF6CC80D-6678-49E2-978C-CA4F1D58165A}" type="parTrans" cxnId="{A2C286F4-2685-4D6D-8CE8-B71881A0F4C9}">
      <dgm:prSet/>
      <dgm:spPr/>
      <dgm:t>
        <a:bodyPr/>
        <a:lstStyle/>
        <a:p>
          <a:endParaRPr lang="en-US"/>
        </a:p>
      </dgm:t>
    </dgm:pt>
    <dgm:pt modelId="{C11C0FBE-AB9F-4A82-9999-290ED7C91E06}" type="sibTrans" cxnId="{A2C286F4-2685-4D6D-8CE8-B71881A0F4C9}">
      <dgm:prSet/>
      <dgm:spPr/>
      <dgm:t>
        <a:bodyPr/>
        <a:lstStyle/>
        <a:p>
          <a:endParaRPr lang="en-US"/>
        </a:p>
      </dgm:t>
    </dgm:pt>
    <dgm:pt modelId="{D547E442-17E4-4CFA-A0C3-1B663D1A7644}">
      <dgm:prSet phldrT="[Text]"/>
      <dgm:spPr/>
      <dgm:t>
        <a:bodyPr/>
        <a:lstStyle/>
        <a:p>
          <a:r>
            <a:rPr lang="en-US" dirty="0"/>
            <a:t>Helps facilitate submission process</a:t>
          </a:r>
        </a:p>
      </dgm:t>
    </dgm:pt>
    <dgm:pt modelId="{F9ABA839-26C2-4C00-9D75-A4B13E1FCA5A}" type="parTrans" cxnId="{9B5DD15E-84D7-498E-A864-5147E35ABFC5}">
      <dgm:prSet/>
      <dgm:spPr/>
      <dgm:t>
        <a:bodyPr/>
        <a:lstStyle/>
        <a:p>
          <a:endParaRPr lang="en-US"/>
        </a:p>
      </dgm:t>
    </dgm:pt>
    <dgm:pt modelId="{73DF9604-3174-4983-B436-AE3D188169DE}" type="sibTrans" cxnId="{9B5DD15E-84D7-498E-A864-5147E35ABFC5}">
      <dgm:prSet/>
      <dgm:spPr/>
      <dgm:t>
        <a:bodyPr/>
        <a:lstStyle/>
        <a:p>
          <a:endParaRPr lang="en-US"/>
        </a:p>
      </dgm:t>
    </dgm:pt>
    <dgm:pt modelId="{6AEAD501-B0EB-41BD-BF90-AB3722B81B63}">
      <dgm:prSet phldrT="[Text]"/>
      <dgm:spPr/>
      <dgm:t>
        <a:bodyPr/>
        <a:lstStyle/>
        <a:p>
          <a:r>
            <a:rPr lang="en-US" dirty="0"/>
            <a:t>Submission</a:t>
          </a:r>
        </a:p>
      </dgm:t>
    </dgm:pt>
    <dgm:pt modelId="{68E4496B-8A07-4FAB-811C-D93FD2FA1D1F}" type="parTrans" cxnId="{6E7EBADF-F5D7-4850-9806-6329180DE8AC}">
      <dgm:prSet/>
      <dgm:spPr/>
      <dgm:t>
        <a:bodyPr/>
        <a:lstStyle/>
        <a:p>
          <a:endParaRPr lang="en-US"/>
        </a:p>
      </dgm:t>
    </dgm:pt>
    <dgm:pt modelId="{46DC838D-6F85-4966-8478-FC2B2056007F}" type="sibTrans" cxnId="{6E7EBADF-F5D7-4850-9806-6329180DE8AC}">
      <dgm:prSet/>
      <dgm:spPr/>
      <dgm:t>
        <a:bodyPr/>
        <a:lstStyle/>
        <a:p>
          <a:endParaRPr lang="en-US"/>
        </a:p>
      </dgm:t>
    </dgm:pt>
    <dgm:pt modelId="{9EC95170-606F-4499-B817-A7227B190743}">
      <dgm:prSet phldrT="[Text]"/>
      <dgm:spPr/>
      <dgm:t>
        <a:bodyPr/>
        <a:lstStyle/>
        <a:p>
          <a:r>
            <a:rPr lang="en-US" dirty="0"/>
            <a:t>Review by FDA</a:t>
          </a:r>
        </a:p>
      </dgm:t>
    </dgm:pt>
    <dgm:pt modelId="{69A4A81B-0675-4766-A4B4-1850C7B36403}" type="parTrans" cxnId="{A8090161-6255-4788-BD4F-8AB42D474DE4}">
      <dgm:prSet/>
      <dgm:spPr/>
      <dgm:t>
        <a:bodyPr/>
        <a:lstStyle/>
        <a:p>
          <a:endParaRPr lang="en-US"/>
        </a:p>
      </dgm:t>
    </dgm:pt>
    <dgm:pt modelId="{5FCB8EE6-C02A-420F-B179-B94E6342BC8C}" type="sibTrans" cxnId="{A8090161-6255-4788-BD4F-8AB42D474DE4}">
      <dgm:prSet/>
      <dgm:spPr/>
      <dgm:t>
        <a:bodyPr/>
        <a:lstStyle/>
        <a:p>
          <a:endParaRPr lang="en-US"/>
        </a:p>
      </dgm:t>
    </dgm:pt>
    <dgm:pt modelId="{5C6D201A-E6BF-437C-B0E7-B845C72616E0}">
      <dgm:prSet/>
      <dgm:spPr/>
      <dgm:t>
        <a:bodyPr/>
        <a:lstStyle/>
        <a:p>
          <a:r>
            <a:rPr lang="en-US" dirty="0"/>
            <a:t>Approve/Reject</a:t>
          </a:r>
        </a:p>
      </dgm:t>
    </dgm:pt>
    <dgm:pt modelId="{0657A782-10FB-46FE-973C-75C49B9DF58D}" type="parTrans" cxnId="{B6B1434D-C85B-4177-A34E-0DEEDFB913C6}">
      <dgm:prSet/>
      <dgm:spPr/>
      <dgm:t>
        <a:bodyPr/>
        <a:lstStyle/>
        <a:p>
          <a:endParaRPr lang="en-US"/>
        </a:p>
      </dgm:t>
    </dgm:pt>
    <dgm:pt modelId="{DA738E46-D8AE-43A7-B955-C8B358BA54CE}" type="sibTrans" cxnId="{B6B1434D-C85B-4177-A34E-0DEEDFB913C6}">
      <dgm:prSet/>
      <dgm:spPr/>
      <dgm:t>
        <a:bodyPr/>
        <a:lstStyle/>
        <a:p>
          <a:endParaRPr lang="en-US"/>
        </a:p>
      </dgm:t>
    </dgm:pt>
    <dgm:pt modelId="{152464D7-F7E7-484D-8863-6B5851A3FA37}">
      <dgm:prSet/>
      <dgm:spPr/>
      <dgm:t>
        <a:bodyPr/>
        <a:lstStyle/>
        <a:p>
          <a:r>
            <a:rPr lang="en-US" dirty="0"/>
            <a:t>Termination</a:t>
          </a:r>
        </a:p>
      </dgm:t>
    </dgm:pt>
    <dgm:pt modelId="{C36C812D-F7CF-446D-8DFD-04D5337FC032}" type="parTrans" cxnId="{D50E0F5A-A70D-4FBC-80BE-B206B96938D4}">
      <dgm:prSet/>
      <dgm:spPr/>
      <dgm:t>
        <a:bodyPr/>
        <a:lstStyle/>
        <a:p>
          <a:endParaRPr lang="en-US"/>
        </a:p>
      </dgm:t>
    </dgm:pt>
    <dgm:pt modelId="{F2BDA6EF-B6BC-4D1C-AA89-39240F7535A3}" type="sibTrans" cxnId="{D50E0F5A-A70D-4FBC-80BE-B206B96938D4}">
      <dgm:prSet/>
      <dgm:spPr/>
      <dgm:t>
        <a:bodyPr/>
        <a:lstStyle/>
        <a:p>
          <a:endParaRPr lang="en-US"/>
        </a:p>
      </dgm:t>
    </dgm:pt>
    <dgm:pt modelId="{C6610B55-4D73-4801-AA31-12649733D88E}">
      <dgm:prSet/>
      <dgm:spPr/>
      <dgm:t>
        <a:bodyPr/>
        <a:lstStyle/>
        <a:p>
          <a:r>
            <a:rPr lang="en-US" dirty="0"/>
            <a:t>FDA issues ruling</a:t>
          </a:r>
        </a:p>
      </dgm:t>
    </dgm:pt>
    <dgm:pt modelId="{55C24AA8-2398-42FF-806C-24050B3325E9}" type="parTrans" cxnId="{6AAD9EE7-46C9-4FA7-BC19-5856506FD736}">
      <dgm:prSet/>
      <dgm:spPr/>
      <dgm:t>
        <a:bodyPr/>
        <a:lstStyle/>
        <a:p>
          <a:endParaRPr lang="en-US"/>
        </a:p>
      </dgm:t>
    </dgm:pt>
    <dgm:pt modelId="{14394E2E-ADD2-4700-82EC-4EA620E6AF30}" type="sibTrans" cxnId="{6AAD9EE7-46C9-4FA7-BC19-5856506FD736}">
      <dgm:prSet/>
      <dgm:spPr/>
      <dgm:t>
        <a:bodyPr/>
        <a:lstStyle/>
        <a:p>
          <a:endParaRPr lang="en-US"/>
        </a:p>
      </dgm:t>
    </dgm:pt>
    <dgm:pt modelId="{35604612-FE61-45C1-83C6-C7385A617F46}">
      <dgm:prSet/>
      <dgm:spPr/>
      <dgm:t>
        <a:bodyPr/>
        <a:lstStyle/>
        <a:p>
          <a:r>
            <a:rPr lang="en-US" dirty="0"/>
            <a:t>EUA ends when the emergency is over, or EUA is revoked</a:t>
          </a:r>
        </a:p>
      </dgm:t>
    </dgm:pt>
    <dgm:pt modelId="{DC89574C-C3BB-4D67-9AAF-4C32C0A4D05E}" type="parTrans" cxnId="{3C2DD867-529F-4998-A211-60F0BBF28415}">
      <dgm:prSet/>
      <dgm:spPr/>
      <dgm:t>
        <a:bodyPr/>
        <a:lstStyle/>
        <a:p>
          <a:endParaRPr lang="en-US"/>
        </a:p>
      </dgm:t>
    </dgm:pt>
    <dgm:pt modelId="{68A73D58-0577-4D7E-B619-63BCBF11B001}" type="sibTrans" cxnId="{3C2DD867-529F-4998-A211-60F0BBF28415}">
      <dgm:prSet/>
      <dgm:spPr/>
      <dgm:t>
        <a:bodyPr/>
        <a:lstStyle/>
        <a:p>
          <a:endParaRPr lang="en-US"/>
        </a:p>
      </dgm:t>
    </dgm:pt>
    <dgm:pt modelId="{400EB629-262D-4FCB-908B-EEDD6E346B9F}" type="pres">
      <dgm:prSet presAssocID="{71B3CB3D-82BA-433E-A4D4-82DB54F131F0}" presName="Name0" presStyleCnt="0">
        <dgm:presLayoutVars>
          <dgm:chMax val="5"/>
          <dgm:chPref val="5"/>
          <dgm:dir/>
          <dgm:animLvl val="lvl"/>
        </dgm:presLayoutVars>
      </dgm:prSet>
      <dgm:spPr/>
    </dgm:pt>
    <dgm:pt modelId="{8DB82C14-1468-4DD2-8A95-65988E61BCBF}" type="pres">
      <dgm:prSet presAssocID="{CF781A4C-05ED-4ADD-B3D3-014E6D626F00}" presName="parentText1" presStyleLbl="node1" presStyleIdx="0" presStyleCnt="5">
        <dgm:presLayoutVars>
          <dgm:chMax/>
          <dgm:chPref val="3"/>
          <dgm:bulletEnabled val="1"/>
        </dgm:presLayoutVars>
      </dgm:prSet>
      <dgm:spPr/>
    </dgm:pt>
    <dgm:pt modelId="{8416D9A1-8299-4A82-BBBA-BEBDAEEEB95D}" type="pres">
      <dgm:prSet presAssocID="{CF781A4C-05ED-4ADD-B3D3-014E6D626F00}" presName="childText1" presStyleLbl="solidAlignAcc1" presStyleIdx="0" presStyleCnt="5" custLinFactNeighborX="1067" custLinFactNeighborY="-2803">
        <dgm:presLayoutVars>
          <dgm:chMax val="0"/>
          <dgm:chPref val="0"/>
          <dgm:bulletEnabled val="1"/>
        </dgm:presLayoutVars>
      </dgm:prSet>
      <dgm:spPr/>
    </dgm:pt>
    <dgm:pt modelId="{4451E9FA-C19D-4BC5-AB75-D801D1B86175}" type="pres">
      <dgm:prSet presAssocID="{BDC7E4D0-53C8-47E5-84ED-34BA4046E765}" presName="parentText2" presStyleLbl="node1" presStyleIdx="1" presStyleCnt="5">
        <dgm:presLayoutVars>
          <dgm:chMax/>
          <dgm:chPref val="3"/>
          <dgm:bulletEnabled val="1"/>
        </dgm:presLayoutVars>
      </dgm:prSet>
      <dgm:spPr/>
    </dgm:pt>
    <dgm:pt modelId="{0053B693-D9CB-4513-A3E8-2C45DAE0C9D2}" type="pres">
      <dgm:prSet presAssocID="{BDC7E4D0-53C8-47E5-84ED-34BA4046E765}" presName="childText2" presStyleLbl="solidAlignAcc1" presStyleIdx="1" presStyleCnt="5">
        <dgm:presLayoutVars>
          <dgm:chMax val="0"/>
          <dgm:chPref val="0"/>
          <dgm:bulletEnabled val="1"/>
        </dgm:presLayoutVars>
      </dgm:prSet>
      <dgm:spPr/>
    </dgm:pt>
    <dgm:pt modelId="{F6450917-E80D-4B5F-931E-AC11EC89A66A}" type="pres">
      <dgm:prSet presAssocID="{6AEAD501-B0EB-41BD-BF90-AB3722B81B63}" presName="parentText3" presStyleLbl="node1" presStyleIdx="2" presStyleCnt="5">
        <dgm:presLayoutVars>
          <dgm:chMax/>
          <dgm:chPref val="3"/>
          <dgm:bulletEnabled val="1"/>
        </dgm:presLayoutVars>
      </dgm:prSet>
      <dgm:spPr/>
    </dgm:pt>
    <dgm:pt modelId="{EE37965D-A578-49B7-B271-DA1AF8568B4C}" type="pres">
      <dgm:prSet presAssocID="{6AEAD501-B0EB-41BD-BF90-AB3722B81B63}" presName="childText3" presStyleLbl="solidAlignAcc1" presStyleIdx="2" presStyleCnt="5">
        <dgm:presLayoutVars>
          <dgm:chMax val="0"/>
          <dgm:chPref val="0"/>
          <dgm:bulletEnabled val="1"/>
        </dgm:presLayoutVars>
      </dgm:prSet>
      <dgm:spPr/>
    </dgm:pt>
    <dgm:pt modelId="{76A08ACE-8412-4DD3-9616-18385EFA11EB}" type="pres">
      <dgm:prSet presAssocID="{5C6D201A-E6BF-437C-B0E7-B845C72616E0}" presName="parentText4" presStyleLbl="node1" presStyleIdx="3" presStyleCnt="5">
        <dgm:presLayoutVars>
          <dgm:chMax/>
          <dgm:chPref val="3"/>
          <dgm:bulletEnabled val="1"/>
        </dgm:presLayoutVars>
      </dgm:prSet>
      <dgm:spPr/>
    </dgm:pt>
    <dgm:pt modelId="{364F2373-7EDA-4910-B008-343EAFC503DD}" type="pres">
      <dgm:prSet presAssocID="{5C6D201A-E6BF-437C-B0E7-B845C72616E0}" presName="childText4" presStyleLbl="solidAlignAcc1" presStyleIdx="3" presStyleCnt="5">
        <dgm:presLayoutVars>
          <dgm:chMax val="0"/>
          <dgm:chPref val="0"/>
          <dgm:bulletEnabled val="1"/>
        </dgm:presLayoutVars>
      </dgm:prSet>
      <dgm:spPr/>
    </dgm:pt>
    <dgm:pt modelId="{72BF184F-42EE-404A-A471-7915E5800936}" type="pres">
      <dgm:prSet presAssocID="{152464D7-F7E7-484D-8863-6B5851A3FA37}" presName="parentText5" presStyleLbl="node1" presStyleIdx="4" presStyleCnt="5">
        <dgm:presLayoutVars>
          <dgm:chMax/>
          <dgm:chPref val="3"/>
          <dgm:bulletEnabled val="1"/>
        </dgm:presLayoutVars>
      </dgm:prSet>
      <dgm:spPr/>
    </dgm:pt>
    <dgm:pt modelId="{2137430C-529E-40A4-8103-186D3A7B2E11}" type="pres">
      <dgm:prSet presAssocID="{152464D7-F7E7-484D-8863-6B5851A3FA37}" presName="childText5" presStyleLbl="solidAlignAcc1" presStyleIdx="4" presStyleCnt="5">
        <dgm:presLayoutVars>
          <dgm:chMax val="0"/>
          <dgm:chPref val="0"/>
          <dgm:bulletEnabled val="1"/>
        </dgm:presLayoutVars>
      </dgm:prSet>
      <dgm:spPr/>
    </dgm:pt>
  </dgm:ptLst>
  <dgm:cxnLst>
    <dgm:cxn modelId="{76C7A204-36D4-4E14-8894-FD0B82315E24}" type="presOf" srcId="{35604612-FE61-45C1-83C6-C7385A617F46}" destId="{2137430C-529E-40A4-8103-186D3A7B2E11}" srcOrd="0" destOrd="0" presId="urn:microsoft.com/office/officeart/2009/3/layout/IncreasingArrowsProcess"/>
    <dgm:cxn modelId="{B83B4208-C53C-48C1-BC49-8517A2BF9ACE}" srcId="{CF781A4C-05ED-4ADD-B3D3-014E6D626F00}" destId="{06673135-F23D-4BA2-8C37-CA26C9766643}" srcOrd="0" destOrd="0" parTransId="{354B4F2E-3671-4500-9A57-2A334A8ACC83}" sibTransId="{D3A709AE-6C47-4F21-9234-08232D287070}"/>
    <dgm:cxn modelId="{0C1F010F-4BDC-411D-8ACE-CF801A6B120B}" type="presOf" srcId="{9EC95170-606F-4499-B817-A7227B190743}" destId="{EE37965D-A578-49B7-B271-DA1AF8568B4C}" srcOrd="0" destOrd="0" presId="urn:microsoft.com/office/officeart/2009/3/layout/IncreasingArrowsProcess"/>
    <dgm:cxn modelId="{A2E51016-16CE-414E-AF58-D3B84455C03E}" type="presOf" srcId="{152464D7-F7E7-484D-8863-6B5851A3FA37}" destId="{72BF184F-42EE-404A-A471-7915E5800936}" srcOrd="0" destOrd="0" presId="urn:microsoft.com/office/officeart/2009/3/layout/IncreasingArrowsProcess"/>
    <dgm:cxn modelId="{86EA9429-E322-4E07-853E-63252ADA9EFE}" type="presOf" srcId="{5C6D201A-E6BF-437C-B0E7-B845C72616E0}" destId="{76A08ACE-8412-4DD3-9616-18385EFA11EB}" srcOrd="0" destOrd="0" presId="urn:microsoft.com/office/officeart/2009/3/layout/IncreasingArrowsProcess"/>
    <dgm:cxn modelId="{0B1F5C39-C5CA-4E0C-9DD5-7FE57123E1AF}" type="presOf" srcId="{D547E442-17E4-4CFA-A0C3-1B663D1A7644}" destId="{0053B693-D9CB-4513-A3E8-2C45DAE0C9D2}" srcOrd="0" destOrd="0" presId="urn:microsoft.com/office/officeart/2009/3/layout/IncreasingArrowsProcess"/>
    <dgm:cxn modelId="{4E1F6B3E-F0D7-49D4-B904-0A4F3039866A}" type="presOf" srcId="{C6610B55-4D73-4801-AA31-12649733D88E}" destId="{364F2373-7EDA-4910-B008-343EAFC503DD}" srcOrd="0" destOrd="0" presId="urn:microsoft.com/office/officeart/2009/3/layout/IncreasingArrowsProcess"/>
    <dgm:cxn modelId="{9B5DD15E-84D7-498E-A864-5147E35ABFC5}" srcId="{BDC7E4D0-53C8-47E5-84ED-34BA4046E765}" destId="{D547E442-17E4-4CFA-A0C3-1B663D1A7644}" srcOrd="0" destOrd="0" parTransId="{F9ABA839-26C2-4C00-9D75-A4B13E1FCA5A}" sibTransId="{73DF9604-3174-4983-B436-AE3D188169DE}"/>
    <dgm:cxn modelId="{A8090161-6255-4788-BD4F-8AB42D474DE4}" srcId="{6AEAD501-B0EB-41BD-BF90-AB3722B81B63}" destId="{9EC95170-606F-4499-B817-A7227B190743}" srcOrd="0" destOrd="0" parTransId="{69A4A81B-0675-4766-A4B4-1850C7B36403}" sibTransId="{5FCB8EE6-C02A-420F-B179-B94E6342BC8C}"/>
    <dgm:cxn modelId="{A72B9E41-9C38-457A-8B42-3281767F936A}" srcId="{71B3CB3D-82BA-433E-A4D4-82DB54F131F0}" destId="{CF781A4C-05ED-4ADD-B3D3-014E6D626F00}" srcOrd="0" destOrd="0" parTransId="{DF1F8927-A4F2-4B25-8D42-0F5274B5FB97}" sibTransId="{7DB6BE90-BD3A-4DA6-ADD1-D05F10F1365E}"/>
    <dgm:cxn modelId="{02008763-1FE4-414B-8CB2-D201E3FA11DA}" type="presOf" srcId="{6AEAD501-B0EB-41BD-BF90-AB3722B81B63}" destId="{F6450917-E80D-4B5F-931E-AC11EC89A66A}" srcOrd="0" destOrd="0" presId="urn:microsoft.com/office/officeart/2009/3/layout/IncreasingArrowsProcess"/>
    <dgm:cxn modelId="{3C2DD867-529F-4998-A211-60F0BBF28415}" srcId="{152464D7-F7E7-484D-8863-6B5851A3FA37}" destId="{35604612-FE61-45C1-83C6-C7385A617F46}" srcOrd="0" destOrd="0" parTransId="{DC89574C-C3BB-4D67-9AAF-4C32C0A4D05E}" sibTransId="{68A73D58-0577-4D7E-B619-63BCBF11B001}"/>
    <dgm:cxn modelId="{B6B1434D-C85B-4177-A34E-0DEEDFB913C6}" srcId="{71B3CB3D-82BA-433E-A4D4-82DB54F131F0}" destId="{5C6D201A-E6BF-437C-B0E7-B845C72616E0}" srcOrd="3" destOrd="0" parTransId="{0657A782-10FB-46FE-973C-75C49B9DF58D}" sibTransId="{DA738E46-D8AE-43A7-B955-C8B358BA54CE}"/>
    <dgm:cxn modelId="{8F0C324E-48F4-4223-8B18-B786DD031111}" type="presOf" srcId="{71B3CB3D-82BA-433E-A4D4-82DB54F131F0}" destId="{400EB629-262D-4FCB-908B-EEDD6E346B9F}" srcOrd="0" destOrd="0" presId="urn:microsoft.com/office/officeart/2009/3/layout/IncreasingArrowsProcess"/>
    <dgm:cxn modelId="{D50E0F5A-A70D-4FBC-80BE-B206B96938D4}" srcId="{71B3CB3D-82BA-433E-A4D4-82DB54F131F0}" destId="{152464D7-F7E7-484D-8863-6B5851A3FA37}" srcOrd="4" destOrd="0" parTransId="{C36C812D-F7CF-446D-8DFD-04D5337FC032}" sibTransId="{F2BDA6EF-B6BC-4D1C-AA89-39240F7535A3}"/>
    <dgm:cxn modelId="{D20B14C0-36BB-479A-8639-2702E67CF254}" type="presOf" srcId="{BDC7E4D0-53C8-47E5-84ED-34BA4046E765}" destId="{4451E9FA-C19D-4BC5-AB75-D801D1B86175}" srcOrd="0" destOrd="0" presId="urn:microsoft.com/office/officeart/2009/3/layout/IncreasingArrowsProcess"/>
    <dgm:cxn modelId="{3F095FC7-CC29-4A4B-9888-E30A7EE00089}" type="presOf" srcId="{06673135-F23D-4BA2-8C37-CA26C9766643}" destId="{8416D9A1-8299-4A82-BBBA-BEBDAEEEB95D}" srcOrd="0" destOrd="0" presId="urn:microsoft.com/office/officeart/2009/3/layout/IncreasingArrowsProcess"/>
    <dgm:cxn modelId="{40E7FCDB-388A-4B1F-A0FF-4DDDA0074A9A}" type="presOf" srcId="{CF781A4C-05ED-4ADD-B3D3-014E6D626F00}" destId="{8DB82C14-1468-4DD2-8A95-65988E61BCBF}" srcOrd="0" destOrd="0" presId="urn:microsoft.com/office/officeart/2009/3/layout/IncreasingArrowsProcess"/>
    <dgm:cxn modelId="{6E7EBADF-F5D7-4850-9806-6329180DE8AC}" srcId="{71B3CB3D-82BA-433E-A4D4-82DB54F131F0}" destId="{6AEAD501-B0EB-41BD-BF90-AB3722B81B63}" srcOrd="2" destOrd="0" parTransId="{68E4496B-8A07-4FAB-811C-D93FD2FA1D1F}" sibTransId="{46DC838D-6F85-4966-8478-FC2B2056007F}"/>
    <dgm:cxn modelId="{6AAD9EE7-46C9-4FA7-BC19-5856506FD736}" srcId="{5C6D201A-E6BF-437C-B0E7-B845C72616E0}" destId="{C6610B55-4D73-4801-AA31-12649733D88E}" srcOrd="0" destOrd="0" parTransId="{55C24AA8-2398-42FF-806C-24050B3325E9}" sibTransId="{14394E2E-ADD2-4700-82EC-4EA620E6AF30}"/>
    <dgm:cxn modelId="{A2C286F4-2685-4D6D-8CE8-B71881A0F4C9}" srcId="{71B3CB3D-82BA-433E-A4D4-82DB54F131F0}" destId="{BDC7E4D0-53C8-47E5-84ED-34BA4046E765}" srcOrd="1" destOrd="0" parTransId="{AF6CC80D-6678-49E2-978C-CA4F1D58165A}" sibTransId="{C11C0FBE-AB9F-4A82-9999-290ED7C91E06}"/>
    <dgm:cxn modelId="{AA0BA855-BA29-4FF2-BA23-757137601D5D}" type="presParOf" srcId="{400EB629-262D-4FCB-908B-EEDD6E346B9F}" destId="{8DB82C14-1468-4DD2-8A95-65988E61BCBF}" srcOrd="0" destOrd="0" presId="urn:microsoft.com/office/officeart/2009/3/layout/IncreasingArrowsProcess"/>
    <dgm:cxn modelId="{E5238A02-F626-4C31-A4AA-4E608FE0727C}" type="presParOf" srcId="{400EB629-262D-4FCB-908B-EEDD6E346B9F}" destId="{8416D9A1-8299-4A82-BBBA-BEBDAEEEB95D}" srcOrd="1" destOrd="0" presId="urn:microsoft.com/office/officeart/2009/3/layout/IncreasingArrowsProcess"/>
    <dgm:cxn modelId="{1AF535FD-5D70-4D6D-A6AE-1FAC71CE9EFB}" type="presParOf" srcId="{400EB629-262D-4FCB-908B-EEDD6E346B9F}" destId="{4451E9FA-C19D-4BC5-AB75-D801D1B86175}" srcOrd="2" destOrd="0" presId="urn:microsoft.com/office/officeart/2009/3/layout/IncreasingArrowsProcess"/>
    <dgm:cxn modelId="{7454E271-9B9F-46A8-9AF9-CD9464D6376C}" type="presParOf" srcId="{400EB629-262D-4FCB-908B-EEDD6E346B9F}" destId="{0053B693-D9CB-4513-A3E8-2C45DAE0C9D2}" srcOrd="3" destOrd="0" presId="urn:microsoft.com/office/officeart/2009/3/layout/IncreasingArrowsProcess"/>
    <dgm:cxn modelId="{EF943285-5377-46CB-85C6-7804CD518926}" type="presParOf" srcId="{400EB629-262D-4FCB-908B-EEDD6E346B9F}" destId="{F6450917-E80D-4B5F-931E-AC11EC89A66A}" srcOrd="4" destOrd="0" presId="urn:microsoft.com/office/officeart/2009/3/layout/IncreasingArrowsProcess"/>
    <dgm:cxn modelId="{B768E628-7773-4183-B6BE-1E7F36F4FB4C}" type="presParOf" srcId="{400EB629-262D-4FCB-908B-EEDD6E346B9F}" destId="{EE37965D-A578-49B7-B271-DA1AF8568B4C}" srcOrd="5" destOrd="0" presId="urn:microsoft.com/office/officeart/2009/3/layout/IncreasingArrowsProcess"/>
    <dgm:cxn modelId="{659980CC-1707-4815-B648-5228B2CEC8C8}" type="presParOf" srcId="{400EB629-262D-4FCB-908B-EEDD6E346B9F}" destId="{76A08ACE-8412-4DD3-9616-18385EFA11EB}" srcOrd="6" destOrd="0" presId="urn:microsoft.com/office/officeart/2009/3/layout/IncreasingArrowsProcess"/>
    <dgm:cxn modelId="{BF8E3068-D32B-4EF4-BC8D-67EB528192F0}" type="presParOf" srcId="{400EB629-262D-4FCB-908B-EEDD6E346B9F}" destId="{364F2373-7EDA-4910-B008-343EAFC503DD}" srcOrd="7" destOrd="0" presId="urn:microsoft.com/office/officeart/2009/3/layout/IncreasingArrowsProcess"/>
    <dgm:cxn modelId="{A5B379BD-5FC1-4BB6-90E5-0E3CC3C5C1D1}" type="presParOf" srcId="{400EB629-262D-4FCB-908B-EEDD6E346B9F}" destId="{72BF184F-42EE-404A-A471-7915E5800936}" srcOrd="8" destOrd="0" presId="urn:microsoft.com/office/officeart/2009/3/layout/IncreasingArrowsProcess"/>
    <dgm:cxn modelId="{B823EC5E-D3FE-4E29-A245-40ECC1DCCFBA}" type="presParOf" srcId="{400EB629-262D-4FCB-908B-EEDD6E346B9F}" destId="{2137430C-529E-40A4-8103-186D3A7B2E11}"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0CF653-FBC3-42C9-9EE0-3F66B01522AC}"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C2D65899-A3D7-47B5-8722-549CEC6DA13C}">
      <dgm:prSet/>
      <dgm:spPr/>
      <dgm:t>
        <a:bodyPr/>
        <a:lstStyle/>
        <a:p>
          <a:r>
            <a:rPr lang="en-US" b="0" i="0" dirty="0"/>
            <a:t>How do laboratories develop testing for novel biological agents under an EUA?</a:t>
          </a:r>
          <a:endParaRPr lang="en-US" dirty="0"/>
        </a:p>
      </dgm:t>
    </dgm:pt>
    <dgm:pt modelId="{FD05B4E6-1C07-48C3-8D57-F764483CA70A}" type="parTrans" cxnId="{C28ACF0C-EF7D-4E3F-9B26-D4F7603609BC}">
      <dgm:prSet/>
      <dgm:spPr/>
      <dgm:t>
        <a:bodyPr/>
        <a:lstStyle/>
        <a:p>
          <a:endParaRPr lang="en-US"/>
        </a:p>
      </dgm:t>
    </dgm:pt>
    <dgm:pt modelId="{D9D4FF32-0E67-4A22-8FD2-3DB9D30D6668}" type="sibTrans" cxnId="{C28ACF0C-EF7D-4E3F-9B26-D4F7603609BC}">
      <dgm:prSet/>
      <dgm:spPr/>
      <dgm:t>
        <a:bodyPr/>
        <a:lstStyle/>
        <a:p>
          <a:endParaRPr lang="en-US"/>
        </a:p>
      </dgm:t>
    </dgm:pt>
    <dgm:pt modelId="{40C4EDB4-5DA5-44D9-A625-D81C344CD179}" type="pres">
      <dgm:prSet presAssocID="{C70CF653-FBC3-42C9-9EE0-3F66B01522AC}" presName="linear" presStyleCnt="0">
        <dgm:presLayoutVars>
          <dgm:animLvl val="lvl"/>
          <dgm:resizeHandles val="exact"/>
        </dgm:presLayoutVars>
      </dgm:prSet>
      <dgm:spPr/>
    </dgm:pt>
    <dgm:pt modelId="{075B1B50-EC62-4E14-8B26-0CE9784AEC76}" type="pres">
      <dgm:prSet presAssocID="{C2D65899-A3D7-47B5-8722-549CEC6DA13C}" presName="parentText" presStyleLbl="node1" presStyleIdx="0" presStyleCnt="1">
        <dgm:presLayoutVars>
          <dgm:chMax val="0"/>
          <dgm:bulletEnabled val="1"/>
        </dgm:presLayoutVars>
      </dgm:prSet>
      <dgm:spPr/>
    </dgm:pt>
  </dgm:ptLst>
  <dgm:cxnLst>
    <dgm:cxn modelId="{C28ACF0C-EF7D-4E3F-9B26-D4F7603609BC}" srcId="{C70CF653-FBC3-42C9-9EE0-3F66B01522AC}" destId="{C2D65899-A3D7-47B5-8722-549CEC6DA13C}" srcOrd="0" destOrd="0" parTransId="{FD05B4E6-1C07-48C3-8D57-F764483CA70A}" sibTransId="{D9D4FF32-0E67-4A22-8FD2-3DB9D30D6668}"/>
    <dgm:cxn modelId="{0C647DBC-F4E2-4F55-86AD-2C741F05690D}" type="presOf" srcId="{C2D65899-A3D7-47B5-8722-549CEC6DA13C}" destId="{075B1B50-EC62-4E14-8B26-0CE9784AEC76}" srcOrd="0" destOrd="0" presId="urn:microsoft.com/office/officeart/2005/8/layout/vList2"/>
    <dgm:cxn modelId="{A4358CF7-9AC2-439B-8B58-32EB5CF26037}" type="presOf" srcId="{C70CF653-FBC3-42C9-9EE0-3F66B01522AC}" destId="{40C4EDB4-5DA5-44D9-A625-D81C344CD179}" srcOrd="0" destOrd="0" presId="urn:microsoft.com/office/officeart/2005/8/layout/vList2"/>
    <dgm:cxn modelId="{1BB27E56-4166-41B5-8960-B23945DB402B}" type="presParOf" srcId="{40C4EDB4-5DA5-44D9-A625-D81C344CD179}" destId="{075B1B50-EC62-4E14-8B26-0CE9784AEC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3D2308-81FA-4085-8736-4CEA552B56FE}"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57CAA2E-782D-407E-ACC3-1639A65B25D9}">
      <dgm:prSet phldrT="[Text]" custT="1"/>
      <dgm:spPr/>
      <dgm:t>
        <a:bodyPr/>
        <a:lstStyle/>
        <a:p>
          <a:r>
            <a:rPr lang="en-US" sz="1400" dirty="0"/>
            <a:t>Jan 27</a:t>
          </a:r>
        </a:p>
        <a:p>
          <a:r>
            <a:rPr lang="en-US" sz="1400" dirty="0"/>
            <a:t>FDA describes COVID-19 EUA strategy</a:t>
          </a:r>
        </a:p>
      </dgm:t>
    </dgm:pt>
    <dgm:pt modelId="{80827FD9-99AD-4CC9-8CB5-D126F4125259}" type="parTrans" cxnId="{24FAF8A2-B820-4867-B9ED-BE8E65B3BE79}">
      <dgm:prSet/>
      <dgm:spPr/>
      <dgm:t>
        <a:bodyPr/>
        <a:lstStyle/>
        <a:p>
          <a:endParaRPr lang="en-US" sz="1400"/>
        </a:p>
      </dgm:t>
    </dgm:pt>
    <dgm:pt modelId="{334C04C7-3E0B-4EF2-8FF9-3F90E85628AD}" type="sibTrans" cxnId="{24FAF8A2-B820-4867-B9ED-BE8E65B3BE79}">
      <dgm:prSet custT="1"/>
      <dgm:spPr/>
      <dgm:t>
        <a:bodyPr/>
        <a:lstStyle/>
        <a:p>
          <a:endParaRPr lang="en-US" sz="1400" dirty="0"/>
        </a:p>
      </dgm:t>
    </dgm:pt>
    <dgm:pt modelId="{D57A29AA-3DE5-4876-94A1-CB3C13E44532}">
      <dgm:prSet phldrT="[Text]" custT="1"/>
      <dgm:spPr/>
      <dgm:t>
        <a:bodyPr/>
        <a:lstStyle/>
        <a:p>
          <a:r>
            <a:rPr lang="en-US" sz="1400" dirty="0"/>
            <a:t>Feb 4</a:t>
          </a:r>
          <a:r>
            <a:rPr lang="en-US" sz="1400" baseline="30000" dirty="0"/>
            <a:t>th</a:t>
          </a:r>
        </a:p>
        <a:p>
          <a:r>
            <a:rPr lang="en-US" sz="1400" baseline="30000" dirty="0"/>
            <a:t>CDC issued EUA for their 2019-nCoV RT-PCR</a:t>
          </a:r>
          <a:endParaRPr lang="en-US" sz="1400" dirty="0"/>
        </a:p>
      </dgm:t>
    </dgm:pt>
    <dgm:pt modelId="{D59626D3-CDDA-4382-9AB3-184645511329}" type="parTrans" cxnId="{116F3AF6-7ED1-46CB-ADFC-7C9138B249E2}">
      <dgm:prSet/>
      <dgm:spPr/>
      <dgm:t>
        <a:bodyPr/>
        <a:lstStyle/>
        <a:p>
          <a:endParaRPr lang="en-US" sz="1400"/>
        </a:p>
      </dgm:t>
    </dgm:pt>
    <dgm:pt modelId="{583109F3-CFDF-4BA4-89C1-C962C3B4289B}" type="sibTrans" cxnId="{116F3AF6-7ED1-46CB-ADFC-7C9138B249E2}">
      <dgm:prSet custT="1"/>
      <dgm:spPr/>
      <dgm:t>
        <a:bodyPr/>
        <a:lstStyle/>
        <a:p>
          <a:endParaRPr lang="en-US" sz="1400" dirty="0"/>
        </a:p>
      </dgm:t>
    </dgm:pt>
    <dgm:pt modelId="{7B1681B1-515C-49E0-84BE-571C8C0370BD}">
      <dgm:prSet phldrT="[Text]" custT="1"/>
      <dgm:spPr/>
      <dgm:t>
        <a:bodyPr/>
        <a:lstStyle/>
        <a:p>
          <a:r>
            <a:rPr lang="en-US" sz="1400" dirty="0"/>
            <a:t>Feb 6</a:t>
          </a:r>
        </a:p>
        <a:p>
          <a:r>
            <a:rPr lang="en-US" sz="1400" dirty="0"/>
            <a:t>CDC ships test to state public health labs</a:t>
          </a:r>
        </a:p>
      </dgm:t>
    </dgm:pt>
    <dgm:pt modelId="{1106C499-2E33-45FD-A71C-4834267116A1}" type="parTrans" cxnId="{9DD9D3DC-A625-4C00-AB56-0737E738AB38}">
      <dgm:prSet/>
      <dgm:spPr/>
      <dgm:t>
        <a:bodyPr/>
        <a:lstStyle/>
        <a:p>
          <a:endParaRPr lang="en-US" sz="1400"/>
        </a:p>
      </dgm:t>
    </dgm:pt>
    <dgm:pt modelId="{5C6D15AF-B647-48EB-BEDB-7AFB54382CDD}" type="sibTrans" cxnId="{9DD9D3DC-A625-4C00-AB56-0737E738AB38}">
      <dgm:prSet custT="1"/>
      <dgm:spPr/>
      <dgm:t>
        <a:bodyPr/>
        <a:lstStyle/>
        <a:p>
          <a:endParaRPr lang="en-US" sz="1400" dirty="0"/>
        </a:p>
      </dgm:t>
    </dgm:pt>
    <dgm:pt modelId="{82639D6B-C40A-467D-B2D4-14C07BC8C6A0}">
      <dgm:prSet phldrT="[Text]" custT="1"/>
      <dgm:spPr/>
      <dgm:t>
        <a:bodyPr/>
        <a:lstStyle/>
        <a:p>
          <a:r>
            <a:rPr lang="en-US" sz="1400" dirty="0"/>
            <a:t>March 12</a:t>
          </a:r>
        </a:p>
        <a:p>
          <a:r>
            <a:rPr lang="en-US" sz="1400" dirty="0"/>
            <a:t>Roche issued EUA</a:t>
          </a:r>
        </a:p>
        <a:p>
          <a:r>
            <a:rPr lang="en-US" sz="1400" dirty="0"/>
            <a:t>First Commercial Test</a:t>
          </a:r>
        </a:p>
      </dgm:t>
    </dgm:pt>
    <dgm:pt modelId="{90287302-F6F7-4BC8-8B38-B1F60A75A9A0}" type="parTrans" cxnId="{E4A8B975-6F2A-406F-885D-7349FF54DE2F}">
      <dgm:prSet/>
      <dgm:spPr/>
      <dgm:t>
        <a:bodyPr/>
        <a:lstStyle/>
        <a:p>
          <a:endParaRPr lang="en-US" sz="1400"/>
        </a:p>
      </dgm:t>
    </dgm:pt>
    <dgm:pt modelId="{7FC884B6-8D8E-460B-940D-25A2471D8C58}" type="sibTrans" cxnId="{E4A8B975-6F2A-406F-885D-7349FF54DE2F}">
      <dgm:prSet custT="1"/>
      <dgm:spPr/>
      <dgm:t>
        <a:bodyPr/>
        <a:lstStyle/>
        <a:p>
          <a:endParaRPr lang="en-US" sz="1400" dirty="0"/>
        </a:p>
      </dgm:t>
    </dgm:pt>
    <dgm:pt modelId="{911544AA-AC6C-453D-8FAC-445E6FE7B165}">
      <dgm:prSet phldrT="[Text]" custT="1"/>
      <dgm:spPr/>
      <dgm:t>
        <a:bodyPr/>
        <a:lstStyle/>
        <a:p>
          <a:r>
            <a:rPr lang="en-US" sz="1400" dirty="0"/>
            <a:t>March 18</a:t>
          </a:r>
        </a:p>
        <a:p>
          <a:r>
            <a:rPr lang="en-US" sz="1400" dirty="0"/>
            <a:t>Abbott launches rapid molecular test</a:t>
          </a:r>
        </a:p>
      </dgm:t>
    </dgm:pt>
    <dgm:pt modelId="{98480C3D-8C0F-4D7D-83BC-D5C2B92953FA}" type="parTrans" cxnId="{E4719809-BD27-473E-813A-B52385F8F2A4}">
      <dgm:prSet/>
      <dgm:spPr/>
      <dgm:t>
        <a:bodyPr/>
        <a:lstStyle/>
        <a:p>
          <a:endParaRPr lang="en-US" sz="1400"/>
        </a:p>
      </dgm:t>
    </dgm:pt>
    <dgm:pt modelId="{43D469D7-162F-4460-9462-98132B2CE7E3}" type="sibTrans" cxnId="{E4719809-BD27-473E-813A-B52385F8F2A4}">
      <dgm:prSet custT="1"/>
      <dgm:spPr/>
      <dgm:t>
        <a:bodyPr/>
        <a:lstStyle/>
        <a:p>
          <a:endParaRPr lang="en-US" sz="1400" dirty="0"/>
        </a:p>
      </dgm:t>
    </dgm:pt>
    <dgm:pt modelId="{6A019D07-8848-44F2-90C6-C491FA58282E}">
      <dgm:prSet phldrT="[Text]" custT="1"/>
      <dgm:spPr/>
      <dgm:t>
        <a:bodyPr/>
        <a:lstStyle/>
        <a:p>
          <a:r>
            <a:rPr lang="en-US" sz="1400" dirty="0"/>
            <a:t>April 21</a:t>
          </a:r>
        </a:p>
        <a:p>
          <a:r>
            <a:rPr lang="en-US" sz="1400" dirty="0"/>
            <a:t>First at-home test authorized </a:t>
          </a:r>
        </a:p>
      </dgm:t>
    </dgm:pt>
    <dgm:pt modelId="{3C9FF999-767C-4217-9300-78C82E9EFBD1}" type="parTrans" cxnId="{7CC95E94-2BBF-46CA-AB35-2B4FD940E11D}">
      <dgm:prSet/>
      <dgm:spPr/>
      <dgm:t>
        <a:bodyPr/>
        <a:lstStyle/>
        <a:p>
          <a:endParaRPr lang="en-US" sz="1400"/>
        </a:p>
      </dgm:t>
    </dgm:pt>
    <dgm:pt modelId="{DE30E8FC-0A19-43F9-A9AA-4CDE5AC4D45B}" type="sibTrans" cxnId="{7CC95E94-2BBF-46CA-AB35-2B4FD940E11D}">
      <dgm:prSet custT="1"/>
      <dgm:spPr/>
      <dgm:t>
        <a:bodyPr/>
        <a:lstStyle/>
        <a:p>
          <a:endParaRPr lang="en-US" sz="1400" dirty="0"/>
        </a:p>
      </dgm:t>
    </dgm:pt>
    <dgm:pt modelId="{457D01CA-0F3F-412D-9339-760824DDCCE1}">
      <dgm:prSet phldrT="[Text]" custT="1"/>
      <dgm:spPr/>
      <dgm:t>
        <a:bodyPr/>
        <a:lstStyle/>
        <a:p>
          <a:r>
            <a:rPr lang="en-US" sz="1400" dirty="0"/>
            <a:t>May 8</a:t>
          </a:r>
        </a:p>
        <a:p>
          <a:r>
            <a:rPr lang="en-US" sz="1400" dirty="0"/>
            <a:t>First antigen test authorized</a:t>
          </a:r>
        </a:p>
      </dgm:t>
    </dgm:pt>
    <dgm:pt modelId="{819E49D3-3446-4025-A861-D991C893DD73}" type="parTrans" cxnId="{F24B134F-C0C8-4228-B6FA-11A1CA766671}">
      <dgm:prSet/>
      <dgm:spPr/>
      <dgm:t>
        <a:bodyPr/>
        <a:lstStyle/>
        <a:p>
          <a:endParaRPr lang="en-US" sz="1400"/>
        </a:p>
      </dgm:t>
    </dgm:pt>
    <dgm:pt modelId="{DC2D0F85-7550-44F2-95AD-27F9060AE156}" type="sibTrans" cxnId="{F24B134F-C0C8-4228-B6FA-11A1CA766671}">
      <dgm:prSet custT="1"/>
      <dgm:spPr/>
      <dgm:t>
        <a:bodyPr/>
        <a:lstStyle/>
        <a:p>
          <a:endParaRPr lang="en-US" sz="1400" dirty="0"/>
        </a:p>
      </dgm:t>
    </dgm:pt>
    <dgm:pt modelId="{4C97F2C7-EEDF-420C-8050-A06ED43BEA90}">
      <dgm:prSet phldrT="[Text]" custT="1"/>
      <dgm:spPr/>
      <dgm:t>
        <a:bodyPr/>
        <a:lstStyle/>
        <a:p>
          <a:r>
            <a:rPr lang="en-US" sz="1400" dirty="0"/>
            <a:t>July 18</a:t>
          </a:r>
        </a:p>
        <a:p>
          <a:r>
            <a:rPr lang="en-US" sz="1400" dirty="0"/>
            <a:t>EUA for sample pooling</a:t>
          </a:r>
        </a:p>
      </dgm:t>
    </dgm:pt>
    <dgm:pt modelId="{868E001B-7B12-4378-AEA2-2B684051681D}" type="parTrans" cxnId="{C5FE1BAB-44A9-466A-9A1E-4761B0BA79E2}">
      <dgm:prSet/>
      <dgm:spPr/>
      <dgm:t>
        <a:bodyPr/>
        <a:lstStyle/>
        <a:p>
          <a:endParaRPr lang="en-US" sz="1400"/>
        </a:p>
      </dgm:t>
    </dgm:pt>
    <dgm:pt modelId="{ABDE534D-DBF5-483D-BCC6-69D53AB5FABD}" type="sibTrans" cxnId="{C5FE1BAB-44A9-466A-9A1E-4761B0BA79E2}">
      <dgm:prSet custT="1"/>
      <dgm:spPr/>
      <dgm:t>
        <a:bodyPr/>
        <a:lstStyle/>
        <a:p>
          <a:endParaRPr lang="en-US" sz="1400" dirty="0"/>
        </a:p>
      </dgm:t>
    </dgm:pt>
    <dgm:pt modelId="{F8188045-F6C2-4D4C-9413-7FCBBF6F3A09}">
      <dgm:prSet phldrT="[Text]" custT="1"/>
      <dgm:spPr/>
      <dgm:t>
        <a:bodyPr/>
        <a:lstStyle/>
        <a:p>
          <a:r>
            <a:rPr lang="en-US" sz="1400" dirty="0"/>
            <a:t>July 31</a:t>
          </a:r>
        </a:p>
        <a:p>
          <a:r>
            <a:rPr lang="en-US" sz="1400" dirty="0"/>
            <a:t>First antibody test authorized</a:t>
          </a:r>
        </a:p>
      </dgm:t>
    </dgm:pt>
    <dgm:pt modelId="{21CF5072-24CF-4E95-9C43-3DE0E4027EE5}" type="parTrans" cxnId="{45D9453F-B0BD-41FC-846A-0A7AECF5BC6D}">
      <dgm:prSet/>
      <dgm:spPr/>
      <dgm:t>
        <a:bodyPr/>
        <a:lstStyle/>
        <a:p>
          <a:endParaRPr lang="en-US" sz="1400"/>
        </a:p>
      </dgm:t>
    </dgm:pt>
    <dgm:pt modelId="{FB9B2EBB-8679-4B0E-B8BF-79C66C2948DF}" type="sibTrans" cxnId="{45D9453F-B0BD-41FC-846A-0A7AECF5BC6D}">
      <dgm:prSet custT="1"/>
      <dgm:spPr/>
      <dgm:t>
        <a:bodyPr/>
        <a:lstStyle/>
        <a:p>
          <a:endParaRPr lang="en-US" sz="1400" dirty="0"/>
        </a:p>
      </dgm:t>
    </dgm:pt>
    <dgm:pt modelId="{A64FA2FC-4955-4E08-B548-1979FC2E09F5}">
      <dgm:prSet phldrT="[Text]" custT="1"/>
      <dgm:spPr/>
      <dgm:t>
        <a:bodyPr/>
        <a:lstStyle/>
        <a:p>
          <a:r>
            <a:rPr lang="en-US" sz="1400" dirty="0"/>
            <a:t>Aug 6</a:t>
          </a:r>
        </a:p>
        <a:p>
          <a:r>
            <a:rPr lang="en-US" sz="1400" dirty="0"/>
            <a:t>Second antibody test revoked</a:t>
          </a:r>
        </a:p>
      </dgm:t>
    </dgm:pt>
    <dgm:pt modelId="{66F43C58-896A-4F83-A8D7-F4FAF3F9C2C1}" type="parTrans" cxnId="{A7014E68-EE9A-4033-94B8-60A08D2C5899}">
      <dgm:prSet/>
      <dgm:spPr/>
      <dgm:t>
        <a:bodyPr/>
        <a:lstStyle/>
        <a:p>
          <a:endParaRPr lang="en-US" sz="1400"/>
        </a:p>
      </dgm:t>
    </dgm:pt>
    <dgm:pt modelId="{7AC8D7EB-0A28-40A5-B235-1B17D9DBA330}" type="sibTrans" cxnId="{A7014E68-EE9A-4033-94B8-60A08D2C5899}">
      <dgm:prSet/>
      <dgm:spPr/>
      <dgm:t>
        <a:bodyPr/>
        <a:lstStyle/>
        <a:p>
          <a:endParaRPr lang="en-US" sz="1400"/>
        </a:p>
      </dgm:t>
    </dgm:pt>
    <dgm:pt modelId="{A3C4ED9D-DB0F-45AC-81A5-C92B28B76C35}">
      <dgm:prSet phldrT="[Text]" custT="1"/>
      <dgm:spPr/>
      <dgm:t>
        <a:bodyPr/>
        <a:lstStyle/>
        <a:p>
          <a:r>
            <a:rPr lang="en-US" sz="1400" dirty="0"/>
            <a:t>Jan 10</a:t>
          </a:r>
        </a:p>
        <a:p>
          <a:r>
            <a:rPr lang="en-US" sz="1400" dirty="0"/>
            <a:t>Genome sequenced</a:t>
          </a:r>
        </a:p>
      </dgm:t>
    </dgm:pt>
    <dgm:pt modelId="{E989EEF9-4A9A-4994-B165-9240036EAAF7}" type="parTrans" cxnId="{DFBDEF01-F745-4B4A-93AD-51B707BF1EF4}">
      <dgm:prSet/>
      <dgm:spPr/>
      <dgm:t>
        <a:bodyPr/>
        <a:lstStyle/>
        <a:p>
          <a:endParaRPr lang="en-US" sz="1400"/>
        </a:p>
      </dgm:t>
    </dgm:pt>
    <dgm:pt modelId="{245EE603-1C42-4783-93F2-1EC87AEEE6BA}" type="sibTrans" cxnId="{DFBDEF01-F745-4B4A-93AD-51B707BF1EF4}">
      <dgm:prSet custT="1"/>
      <dgm:spPr/>
      <dgm:t>
        <a:bodyPr/>
        <a:lstStyle/>
        <a:p>
          <a:endParaRPr lang="en-US" sz="1400" dirty="0"/>
        </a:p>
      </dgm:t>
    </dgm:pt>
    <dgm:pt modelId="{C40FB235-9AE5-4F91-A805-109CED9AA223}">
      <dgm:prSet phldrT="[Text]" custT="1"/>
      <dgm:spPr/>
      <dgm:t>
        <a:bodyPr/>
        <a:lstStyle/>
        <a:p>
          <a:r>
            <a:rPr lang="en-US" sz="1400" dirty="0"/>
            <a:t>Jan 17</a:t>
          </a:r>
        </a:p>
        <a:p>
          <a:r>
            <a:rPr lang="en-US" sz="1400" dirty="0"/>
            <a:t>First diagnostic test developed in Germany</a:t>
          </a:r>
        </a:p>
      </dgm:t>
    </dgm:pt>
    <dgm:pt modelId="{596E0B57-0C73-45D1-845A-441515B38525}" type="parTrans" cxnId="{B4B36ADD-FB97-4C47-B17F-1A85A3797769}">
      <dgm:prSet/>
      <dgm:spPr/>
      <dgm:t>
        <a:bodyPr/>
        <a:lstStyle/>
        <a:p>
          <a:endParaRPr lang="en-US" sz="1400"/>
        </a:p>
      </dgm:t>
    </dgm:pt>
    <dgm:pt modelId="{52330630-D6A3-4FB8-9925-312E3A972AC5}" type="sibTrans" cxnId="{B4B36ADD-FB97-4C47-B17F-1A85A3797769}">
      <dgm:prSet custT="1"/>
      <dgm:spPr/>
      <dgm:t>
        <a:bodyPr/>
        <a:lstStyle/>
        <a:p>
          <a:endParaRPr lang="en-US" sz="1400" dirty="0"/>
        </a:p>
      </dgm:t>
    </dgm:pt>
    <dgm:pt modelId="{821FB84A-CD56-4FE9-A5B2-83CC3C0FC433}">
      <dgm:prSet phldrT="[Text]" custT="1"/>
      <dgm:spPr/>
      <dgm:t>
        <a:bodyPr/>
        <a:lstStyle/>
        <a:p>
          <a:r>
            <a:rPr lang="en-US" sz="1400" dirty="0"/>
            <a:t>Jan 24</a:t>
          </a:r>
        </a:p>
        <a:p>
          <a:r>
            <a:rPr lang="en-US" sz="1400" dirty="0"/>
            <a:t>CDC releases guidance on US developed test</a:t>
          </a:r>
        </a:p>
      </dgm:t>
    </dgm:pt>
    <dgm:pt modelId="{B1BF84FC-89CA-4C4B-9AF0-2B0F50185456}" type="parTrans" cxnId="{F8032D94-9A21-45E2-9022-364F1F485FC3}">
      <dgm:prSet/>
      <dgm:spPr/>
      <dgm:t>
        <a:bodyPr/>
        <a:lstStyle/>
        <a:p>
          <a:endParaRPr lang="en-US" sz="1400"/>
        </a:p>
      </dgm:t>
    </dgm:pt>
    <dgm:pt modelId="{1DDA1BF7-4CFE-427F-967A-AEEBC9DDA968}" type="sibTrans" cxnId="{F8032D94-9A21-45E2-9022-364F1F485FC3}">
      <dgm:prSet custT="1"/>
      <dgm:spPr/>
      <dgm:t>
        <a:bodyPr/>
        <a:lstStyle/>
        <a:p>
          <a:endParaRPr lang="en-US" sz="1400" dirty="0"/>
        </a:p>
      </dgm:t>
    </dgm:pt>
    <dgm:pt modelId="{D2C2B4A8-3F90-422A-9494-771B9812D500}">
      <dgm:prSet phldrT="[Text]" custT="1"/>
      <dgm:spPr/>
      <dgm:t>
        <a:bodyPr/>
        <a:lstStyle/>
        <a:p>
          <a:r>
            <a:rPr lang="en-US" sz="1400" dirty="0"/>
            <a:t>Feb 12</a:t>
          </a:r>
        </a:p>
        <a:p>
          <a:r>
            <a:rPr lang="en-US" sz="1400" dirty="0"/>
            <a:t>CDC announces error in test</a:t>
          </a:r>
        </a:p>
      </dgm:t>
    </dgm:pt>
    <dgm:pt modelId="{F385A916-FA18-40E4-9A05-1479C9C2E72C}" type="parTrans" cxnId="{F2FABB3A-38DE-496E-981F-048AFCF1F1D8}">
      <dgm:prSet/>
      <dgm:spPr/>
      <dgm:t>
        <a:bodyPr/>
        <a:lstStyle/>
        <a:p>
          <a:endParaRPr lang="en-US" sz="1400"/>
        </a:p>
      </dgm:t>
    </dgm:pt>
    <dgm:pt modelId="{C67516D5-6788-4571-934A-012A5E6CB3DA}" type="sibTrans" cxnId="{F2FABB3A-38DE-496E-981F-048AFCF1F1D8}">
      <dgm:prSet custT="1"/>
      <dgm:spPr/>
      <dgm:t>
        <a:bodyPr/>
        <a:lstStyle/>
        <a:p>
          <a:endParaRPr lang="en-US" sz="1400" dirty="0"/>
        </a:p>
      </dgm:t>
    </dgm:pt>
    <dgm:pt modelId="{C0247A3D-A51B-4057-8B56-3DF55A5D7A47}">
      <dgm:prSet phldrT="[Text]" custT="1"/>
      <dgm:spPr/>
      <dgm:t>
        <a:bodyPr/>
        <a:lstStyle/>
        <a:p>
          <a:r>
            <a:rPr lang="en-US" sz="1400" dirty="0"/>
            <a:t>Feb 29</a:t>
          </a:r>
        </a:p>
        <a:p>
          <a:r>
            <a:rPr lang="en-US" sz="1400" dirty="0"/>
            <a:t>FDA allows high complexity labs to develop test</a:t>
          </a:r>
        </a:p>
      </dgm:t>
    </dgm:pt>
    <dgm:pt modelId="{68C11C80-208A-4D91-9322-1737CEF7442A}" type="parTrans" cxnId="{A70DB646-45C7-4961-9144-783AB65AC989}">
      <dgm:prSet/>
      <dgm:spPr/>
      <dgm:t>
        <a:bodyPr/>
        <a:lstStyle/>
        <a:p>
          <a:endParaRPr lang="en-US" sz="1400"/>
        </a:p>
      </dgm:t>
    </dgm:pt>
    <dgm:pt modelId="{E0C49553-8B8A-4A38-BFFE-960B1B45F4AE}" type="sibTrans" cxnId="{A70DB646-45C7-4961-9144-783AB65AC989}">
      <dgm:prSet custT="1"/>
      <dgm:spPr/>
      <dgm:t>
        <a:bodyPr/>
        <a:lstStyle/>
        <a:p>
          <a:endParaRPr lang="en-US" sz="1400" dirty="0"/>
        </a:p>
      </dgm:t>
    </dgm:pt>
    <dgm:pt modelId="{7D96374E-CF57-4233-BCEE-4483C6030BC0}">
      <dgm:prSet phldrT="[Text]" custT="1"/>
      <dgm:spPr/>
      <dgm:t>
        <a:bodyPr/>
        <a:lstStyle/>
        <a:p>
          <a:r>
            <a:rPr lang="en-US" sz="1400" dirty="0"/>
            <a:t>March 9</a:t>
          </a:r>
          <a:r>
            <a:rPr lang="en-US" sz="1400" baseline="30000" dirty="0"/>
            <a:t>th</a:t>
          </a:r>
        </a:p>
        <a:p>
          <a:r>
            <a:rPr lang="en-US" sz="1400" baseline="30000" dirty="0"/>
            <a:t>VUMC  in-house test approved</a:t>
          </a:r>
          <a:endParaRPr lang="en-US" sz="1400" dirty="0"/>
        </a:p>
      </dgm:t>
    </dgm:pt>
    <dgm:pt modelId="{3F15E92F-8C3F-43A9-BB60-0194FF12DAB7}" type="parTrans" cxnId="{3D450033-E313-4229-9538-7733E217F2ED}">
      <dgm:prSet/>
      <dgm:spPr/>
      <dgm:t>
        <a:bodyPr/>
        <a:lstStyle/>
        <a:p>
          <a:endParaRPr lang="en-US" sz="1400"/>
        </a:p>
      </dgm:t>
    </dgm:pt>
    <dgm:pt modelId="{2518775E-D587-41B3-AF88-8D5452CA42E9}" type="sibTrans" cxnId="{3D450033-E313-4229-9538-7733E217F2ED}">
      <dgm:prSet custT="1"/>
      <dgm:spPr/>
      <dgm:t>
        <a:bodyPr/>
        <a:lstStyle/>
        <a:p>
          <a:endParaRPr lang="en-US" sz="1400" dirty="0"/>
        </a:p>
      </dgm:t>
    </dgm:pt>
    <dgm:pt modelId="{E00F63B5-77C2-4E08-BB43-108EF4381974}" type="pres">
      <dgm:prSet presAssocID="{8E3D2308-81FA-4085-8736-4CEA552B56FE}" presName="Name0" presStyleCnt="0">
        <dgm:presLayoutVars>
          <dgm:dir/>
          <dgm:resizeHandles val="exact"/>
        </dgm:presLayoutVars>
      </dgm:prSet>
      <dgm:spPr/>
    </dgm:pt>
    <dgm:pt modelId="{B0D415A4-77F0-4B07-8AEE-80617CC4A73E}" type="pres">
      <dgm:prSet presAssocID="{A3C4ED9D-DB0F-45AC-81A5-C92B28B76C35}" presName="node" presStyleLbl="node1" presStyleIdx="0" presStyleCnt="16">
        <dgm:presLayoutVars>
          <dgm:bulletEnabled val="1"/>
        </dgm:presLayoutVars>
      </dgm:prSet>
      <dgm:spPr/>
    </dgm:pt>
    <dgm:pt modelId="{2967B4D8-96FF-4BEA-BCBC-34AF2F737BD9}" type="pres">
      <dgm:prSet presAssocID="{245EE603-1C42-4783-93F2-1EC87AEEE6BA}" presName="sibTrans" presStyleLbl="sibTrans1D1" presStyleIdx="0" presStyleCnt="15"/>
      <dgm:spPr/>
    </dgm:pt>
    <dgm:pt modelId="{44B4D744-6128-4045-9C68-9BC9C855C5CA}" type="pres">
      <dgm:prSet presAssocID="{245EE603-1C42-4783-93F2-1EC87AEEE6BA}" presName="connectorText" presStyleLbl="sibTrans1D1" presStyleIdx="0" presStyleCnt="15"/>
      <dgm:spPr/>
    </dgm:pt>
    <dgm:pt modelId="{FCB75B4B-1ECB-403B-B903-867E407F9F5A}" type="pres">
      <dgm:prSet presAssocID="{C40FB235-9AE5-4F91-A805-109CED9AA223}" presName="node" presStyleLbl="node1" presStyleIdx="1" presStyleCnt="16">
        <dgm:presLayoutVars>
          <dgm:bulletEnabled val="1"/>
        </dgm:presLayoutVars>
      </dgm:prSet>
      <dgm:spPr/>
    </dgm:pt>
    <dgm:pt modelId="{E15313ED-3822-4A70-85FE-B915BE658256}" type="pres">
      <dgm:prSet presAssocID="{52330630-D6A3-4FB8-9925-312E3A972AC5}" presName="sibTrans" presStyleLbl="sibTrans1D1" presStyleIdx="1" presStyleCnt="15"/>
      <dgm:spPr/>
    </dgm:pt>
    <dgm:pt modelId="{C32B654A-D90E-4DC8-83D3-55C0633D8743}" type="pres">
      <dgm:prSet presAssocID="{52330630-D6A3-4FB8-9925-312E3A972AC5}" presName="connectorText" presStyleLbl="sibTrans1D1" presStyleIdx="1" presStyleCnt="15"/>
      <dgm:spPr/>
    </dgm:pt>
    <dgm:pt modelId="{53D0A5D3-C95A-431C-BED2-ECCAEC32AC63}" type="pres">
      <dgm:prSet presAssocID="{821FB84A-CD56-4FE9-A5B2-83CC3C0FC433}" presName="node" presStyleLbl="node1" presStyleIdx="2" presStyleCnt="16">
        <dgm:presLayoutVars>
          <dgm:bulletEnabled val="1"/>
        </dgm:presLayoutVars>
      </dgm:prSet>
      <dgm:spPr/>
    </dgm:pt>
    <dgm:pt modelId="{2184FCB6-06A2-423B-830F-F57FAD25D646}" type="pres">
      <dgm:prSet presAssocID="{1DDA1BF7-4CFE-427F-967A-AEEBC9DDA968}" presName="sibTrans" presStyleLbl="sibTrans1D1" presStyleIdx="2" presStyleCnt="15"/>
      <dgm:spPr/>
    </dgm:pt>
    <dgm:pt modelId="{E4C02AC4-4E27-4A78-892A-F97734A5830E}" type="pres">
      <dgm:prSet presAssocID="{1DDA1BF7-4CFE-427F-967A-AEEBC9DDA968}" presName="connectorText" presStyleLbl="sibTrans1D1" presStyleIdx="2" presStyleCnt="15"/>
      <dgm:spPr/>
    </dgm:pt>
    <dgm:pt modelId="{FB9AB0BD-ECFE-43FB-AED9-D5F9A9A05A94}" type="pres">
      <dgm:prSet presAssocID="{F57CAA2E-782D-407E-ACC3-1639A65B25D9}" presName="node" presStyleLbl="node1" presStyleIdx="3" presStyleCnt="16">
        <dgm:presLayoutVars>
          <dgm:bulletEnabled val="1"/>
        </dgm:presLayoutVars>
      </dgm:prSet>
      <dgm:spPr/>
    </dgm:pt>
    <dgm:pt modelId="{9D8553BA-CAC4-412A-A023-4D81EF8C8E70}" type="pres">
      <dgm:prSet presAssocID="{334C04C7-3E0B-4EF2-8FF9-3F90E85628AD}" presName="sibTrans" presStyleLbl="sibTrans1D1" presStyleIdx="3" presStyleCnt="15"/>
      <dgm:spPr/>
    </dgm:pt>
    <dgm:pt modelId="{9AB2DA59-62AB-4B41-A64C-A7E668819B35}" type="pres">
      <dgm:prSet presAssocID="{334C04C7-3E0B-4EF2-8FF9-3F90E85628AD}" presName="connectorText" presStyleLbl="sibTrans1D1" presStyleIdx="3" presStyleCnt="15"/>
      <dgm:spPr/>
    </dgm:pt>
    <dgm:pt modelId="{592677D9-EAA6-401E-B122-C451FCA60D08}" type="pres">
      <dgm:prSet presAssocID="{D57A29AA-3DE5-4876-94A1-CB3C13E44532}" presName="node" presStyleLbl="node1" presStyleIdx="4" presStyleCnt="16">
        <dgm:presLayoutVars>
          <dgm:bulletEnabled val="1"/>
        </dgm:presLayoutVars>
      </dgm:prSet>
      <dgm:spPr/>
    </dgm:pt>
    <dgm:pt modelId="{A72FD2BA-1906-4F0F-8F55-E5637A4CE417}" type="pres">
      <dgm:prSet presAssocID="{583109F3-CFDF-4BA4-89C1-C962C3B4289B}" presName="sibTrans" presStyleLbl="sibTrans1D1" presStyleIdx="4" presStyleCnt="15"/>
      <dgm:spPr/>
    </dgm:pt>
    <dgm:pt modelId="{370C1F4C-94D3-4231-8E07-9330C8885CF1}" type="pres">
      <dgm:prSet presAssocID="{583109F3-CFDF-4BA4-89C1-C962C3B4289B}" presName="connectorText" presStyleLbl="sibTrans1D1" presStyleIdx="4" presStyleCnt="15"/>
      <dgm:spPr/>
    </dgm:pt>
    <dgm:pt modelId="{3259E6E7-9762-4FFA-8D56-189115F7E9C3}" type="pres">
      <dgm:prSet presAssocID="{7B1681B1-515C-49E0-84BE-571C8C0370BD}" presName="node" presStyleLbl="node1" presStyleIdx="5" presStyleCnt="16">
        <dgm:presLayoutVars>
          <dgm:bulletEnabled val="1"/>
        </dgm:presLayoutVars>
      </dgm:prSet>
      <dgm:spPr/>
    </dgm:pt>
    <dgm:pt modelId="{1964FAD2-DFEA-49E7-8EA1-574EAAE05D55}" type="pres">
      <dgm:prSet presAssocID="{5C6D15AF-B647-48EB-BEDB-7AFB54382CDD}" presName="sibTrans" presStyleLbl="sibTrans1D1" presStyleIdx="5" presStyleCnt="15"/>
      <dgm:spPr/>
    </dgm:pt>
    <dgm:pt modelId="{2A9C687D-AFED-4441-92AB-7884F31BF596}" type="pres">
      <dgm:prSet presAssocID="{5C6D15AF-B647-48EB-BEDB-7AFB54382CDD}" presName="connectorText" presStyleLbl="sibTrans1D1" presStyleIdx="5" presStyleCnt="15"/>
      <dgm:spPr/>
    </dgm:pt>
    <dgm:pt modelId="{93AB91F8-622F-4C0A-A44D-702D421A862F}" type="pres">
      <dgm:prSet presAssocID="{D2C2B4A8-3F90-422A-9494-771B9812D500}" presName="node" presStyleLbl="node1" presStyleIdx="6" presStyleCnt="16">
        <dgm:presLayoutVars>
          <dgm:bulletEnabled val="1"/>
        </dgm:presLayoutVars>
      </dgm:prSet>
      <dgm:spPr/>
    </dgm:pt>
    <dgm:pt modelId="{AA3607C2-CD0A-4D79-9CCE-314E099870EE}" type="pres">
      <dgm:prSet presAssocID="{C67516D5-6788-4571-934A-012A5E6CB3DA}" presName="sibTrans" presStyleLbl="sibTrans1D1" presStyleIdx="6" presStyleCnt="15"/>
      <dgm:spPr/>
    </dgm:pt>
    <dgm:pt modelId="{4CA54F79-C4BB-4DD4-9BEA-ABCC7C52D196}" type="pres">
      <dgm:prSet presAssocID="{C67516D5-6788-4571-934A-012A5E6CB3DA}" presName="connectorText" presStyleLbl="sibTrans1D1" presStyleIdx="6" presStyleCnt="15"/>
      <dgm:spPr/>
    </dgm:pt>
    <dgm:pt modelId="{25CFA0C4-571C-465C-ABF9-7816A827E559}" type="pres">
      <dgm:prSet presAssocID="{C0247A3D-A51B-4057-8B56-3DF55A5D7A47}" presName="node" presStyleLbl="node1" presStyleIdx="7" presStyleCnt="16">
        <dgm:presLayoutVars>
          <dgm:bulletEnabled val="1"/>
        </dgm:presLayoutVars>
      </dgm:prSet>
      <dgm:spPr/>
    </dgm:pt>
    <dgm:pt modelId="{86CF63DB-9AA8-44C0-ABA6-7B1DEFB4BE7A}" type="pres">
      <dgm:prSet presAssocID="{E0C49553-8B8A-4A38-BFFE-960B1B45F4AE}" presName="sibTrans" presStyleLbl="sibTrans1D1" presStyleIdx="7" presStyleCnt="15"/>
      <dgm:spPr/>
    </dgm:pt>
    <dgm:pt modelId="{4978C251-C30F-4594-9F62-D5CB9B16DE63}" type="pres">
      <dgm:prSet presAssocID="{E0C49553-8B8A-4A38-BFFE-960B1B45F4AE}" presName="connectorText" presStyleLbl="sibTrans1D1" presStyleIdx="7" presStyleCnt="15"/>
      <dgm:spPr/>
    </dgm:pt>
    <dgm:pt modelId="{35E6FAA0-41BF-440B-A3A3-63A17F1FE6CD}" type="pres">
      <dgm:prSet presAssocID="{7D96374E-CF57-4233-BCEE-4483C6030BC0}" presName="node" presStyleLbl="node1" presStyleIdx="8" presStyleCnt="16">
        <dgm:presLayoutVars>
          <dgm:bulletEnabled val="1"/>
        </dgm:presLayoutVars>
      </dgm:prSet>
      <dgm:spPr/>
    </dgm:pt>
    <dgm:pt modelId="{7D25DDB6-6FEE-4D62-8796-F0134D2246C8}" type="pres">
      <dgm:prSet presAssocID="{2518775E-D587-41B3-AF88-8D5452CA42E9}" presName="sibTrans" presStyleLbl="sibTrans1D1" presStyleIdx="8" presStyleCnt="15"/>
      <dgm:spPr/>
    </dgm:pt>
    <dgm:pt modelId="{6B7FA343-82B9-4285-B369-B8E5724C5727}" type="pres">
      <dgm:prSet presAssocID="{2518775E-D587-41B3-AF88-8D5452CA42E9}" presName="connectorText" presStyleLbl="sibTrans1D1" presStyleIdx="8" presStyleCnt="15"/>
      <dgm:spPr/>
    </dgm:pt>
    <dgm:pt modelId="{89F2F12C-E0AB-44FE-901E-CC404A34EF83}" type="pres">
      <dgm:prSet presAssocID="{82639D6B-C40A-467D-B2D4-14C07BC8C6A0}" presName="node" presStyleLbl="node1" presStyleIdx="9" presStyleCnt="16">
        <dgm:presLayoutVars>
          <dgm:bulletEnabled val="1"/>
        </dgm:presLayoutVars>
      </dgm:prSet>
      <dgm:spPr/>
    </dgm:pt>
    <dgm:pt modelId="{D53EA1C4-E64F-41C4-83F0-B97E01E39026}" type="pres">
      <dgm:prSet presAssocID="{7FC884B6-8D8E-460B-940D-25A2471D8C58}" presName="sibTrans" presStyleLbl="sibTrans1D1" presStyleIdx="9" presStyleCnt="15"/>
      <dgm:spPr/>
    </dgm:pt>
    <dgm:pt modelId="{86AD48DC-E8E9-4DDE-B70C-97F5C9E1BD15}" type="pres">
      <dgm:prSet presAssocID="{7FC884B6-8D8E-460B-940D-25A2471D8C58}" presName="connectorText" presStyleLbl="sibTrans1D1" presStyleIdx="9" presStyleCnt="15"/>
      <dgm:spPr/>
    </dgm:pt>
    <dgm:pt modelId="{E633F10B-609A-480D-BF22-5DB7187CC19F}" type="pres">
      <dgm:prSet presAssocID="{911544AA-AC6C-453D-8FAC-445E6FE7B165}" presName="node" presStyleLbl="node1" presStyleIdx="10" presStyleCnt="16">
        <dgm:presLayoutVars>
          <dgm:bulletEnabled val="1"/>
        </dgm:presLayoutVars>
      </dgm:prSet>
      <dgm:spPr/>
    </dgm:pt>
    <dgm:pt modelId="{EEFC8119-5780-4A28-80D8-6949B9BEE76B}" type="pres">
      <dgm:prSet presAssocID="{43D469D7-162F-4460-9462-98132B2CE7E3}" presName="sibTrans" presStyleLbl="sibTrans1D1" presStyleIdx="10" presStyleCnt="15"/>
      <dgm:spPr/>
    </dgm:pt>
    <dgm:pt modelId="{420DFAC1-C6F4-4038-966E-B0CC54BC0549}" type="pres">
      <dgm:prSet presAssocID="{43D469D7-162F-4460-9462-98132B2CE7E3}" presName="connectorText" presStyleLbl="sibTrans1D1" presStyleIdx="10" presStyleCnt="15"/>
      <dgm:spPr/>
    </dgm:pt>
    <dgm:pt modelId="{3F033A4C-2E7F-4A27-AE8F-CBEE17A1D3A0}" type="pres">
      <dgm:prSet presAssocID="{6A019D07-8848-44F2-90C6-C491FA58282E}" presName="node" presStyleLbl="node1" presStyleIdx="11" presStyleCnt="16">
        <dgm:presLayoutVars>
          <dgm:bulletEnabled val="1"/>
        </dgm:presLayoutVars>
      </dgm:prSet>
      <dgm:spPr/>
    </dgm:pt>
    <dgm:pt modelId="{68F39C48-D31B-4BD7-87CA-8ECED040DE8E}" type="pres">
      <dgm:prSet presAssocID="{DE30E8FC-0A19-43F9-A9AA-4CDE5AC4D45B}" presName="sibTrans" presStyleLbl="sibTrans1D1" presStyleIdx="11" presStyleCnt="15"/>
      <dgm:spPr/>
    </dgm:pt>
    <dgm:pt modelId="{59C91188-8D12-4D16-B60C-409AB7EF9BBE}" type="pres">
      <dgm:prSet presAssocID="{DE30E8FC-0A19-43F9-A9AA-4CDE5AC4D45B}" presName="connectorText" presStyleLbl="sibTrans1D1" presStyleIdx="11" presStyleCnt="15"/>
      <dgm:spPr/>
    </dgm:pt>
    <dgm:pt modelId="{9699B811-E72E-44C7-BC58-B98C52E184C1}" type="pres">
      <dgm:prSet presAssocID="{457D01CA-0F3F-412D-9339-760824DDCCE1}" presName="node" presStyleLbl="node1" presStyleIdx="12" presStyleCnt="16">
        <dgm:presLayoutVars>
          <dgm:bulletEnabled val="1"/>
        </dgm:presLayoutVars>
      </dgm:prSet>
      <dgm:spPr/>
    </dgm:pt>
    <dgm:pt modelId="{A075F6CB-12FF-4A75-AA28-6A949B6DCA90}" type="pres">
      <dgm:prSet presAssocID="{DC2D0F85-7550-44F2-95AD-27F9060AE156}" presName="sibTrans" presStyleLbl="sibTrans1D1" presStyleIdx="12" presStyleCnt="15"/>
      <dgm:spPr/>
    </dgm:pt>
    <dgm:pt modelId="{E34AF2E2-0D84-484C-93DF-9035B6911CAF}" type="pres">
      <dgm:prSet presAssocID="{DC2D0F85-7550-44F2-95AD-27F9060AE156}" presName="connectorText" presStyleLbl="sibTrans1D1" presStyleIdx="12" presStyleCnt="15"/>
      <dgm:spPr/>
    </dgm:pt>
    <dgm:pt modelId="{4F3963E3-AD40-4E46-AD3A-2D492AA500D7}" type="pres">
      <dgm:prSet presAssocID="{4C97F2C7-EEDF-420C-8050-A06ED43BEA90}" presName="node" presStyleLbl="node1" presStyleIdx="13" presStyleCnt="16">
        <dgm:presLayoutVars>
          <dgm:bulletEnabled val="1"/>
        </dgm:presLayoutVars>
      </dgm:prSet>
      <dgm:spPr/>
    </dgm:pt>
    <dgm:pt modelId="{A1AC54C1-E544-4661-B38A-DC8F956E3C79}" type="pres">
      <dgm:prSet presAssocID="{ABDE534D-DBF5-483D-BCC6-69D53AB5FABD}" presName="sibTrans" presStyleLbl="sibTrans1D1" presStyleIdx="13" presStyleCnt="15"/>
      <dgm:spPr/>
    </dgm:pt>
    <dgm:pt modelId="{66D73036-1EB1-42E7-BF56-AB1C0617C110}" type="pres">
      <dgm:prSet presAssocID="{ABDE534D-DBF5-483D-BCC6-69D53AB5FABD}" presName="connectorText" presStyleLbl="sibTrans1D1" presStyleIdx="13" presStyleCnt="15"/>
      <dgm:spPr/>
    </dgm:pt>
    <dgm:pt modelId="{F4965E5E-482C-439D-8BF4-E73B62266CFB}" type="pres">
      <dgm:prSet presAssocID="{F8188045-F6C2-4D4C-9413-7FCBBF6F3A09}" presName="node" presStyleLbl="node1" presStyleIdx="14" presStyleCnt="16">
        <dgm:presLayoutVars>
          <dgm:bulletEnabled val="1"/>
        </dgm:presLayoutVars>
      </dgm:prSet>
      <dgm:spPr/>
    </dgm:pt>
    <dgm:pt modelId="{509FFE70-9A97-411F-87E4-200BEA28887D}" type="pres">
      <dgm:prSet presAssocID="{FB9B2EBB-8679-4B0E-B8BF-79C66C2948DF}" presName="sibTrans" presStyleLbl="sibTrans1D1" presStyleIdx="14" presStyleCnt="15"/>
      <dgm:spPr/>
    </dgm:pt>
    <dgm:pt modelId="{6229C0E8-7127-45B2-A914-2132BA67CF10}" type="pres">
      <dgm:prSet presAssocID="{FB9B2EBB-8679-4B0E-B8BF-79C66C2948DF}" presName="connectorText" presStyleLbl="sibTrans1D1" presStyleIdx="14" presStyleCnt="15"/>
      <dgm:spPr/>
    </dgm:pt>
    <dgm:pt modelId="{2FA55AAE-79CA-48AD-B82A-276FCED92A69}" type="pres">
      <dgm:prSet presAssocID="{A64FA2FC-4955-4E08-B548-1979FC2E09F5}" presName="node" presStyleLbl="node1" presStyleIdx="15" presStyleCnt="16">
        <dgm:presLayoutVars>
          <dgm:bulletEnabled val="1"/>
        </dgm:presLayoutVars>
      </dgm:prSet>
      <dgm:spPr/>
    </dgm:pt>
  </dgm:ptLst>
  <dgm:cxnLst>
    <dgm:cxn modelId="{DFBDEF01-F745-4B4A-93AD-51B707BF1EF4}" srcId="{8E3D2308-81FA-4085-8736-4CEA552B56FE}" destId="{A3C4ED9D-DB0F-45AC-81A5-C92B28B76C35}" srcOrd="0" destOrd="0" parTransId="{E989EEF9-4A9A-4994-B165-9240036EAAF7}" sibTransId="{245EE603-1C42-4783-93F2-1EC87AEEE6BA}"/>
    <dgm:cxn modelId="{69027308-7121-4737-BB09-78D10F1BC900}" type="presOf" srcId="{821FB84A-CD56-4FE9-A5B2-83CC3C0FC433}" destId="{53D0A5D3-C95A-431C-BED2-ECCAEC32AC63}" srcOrd="0" destOrd="0" presId="urn:microsoft.com/office/officeart/2005/8/layout/bProcess3"/>
    <dgm:cxn modelId="{E4719809-BD27-473E-813A-B52385F8F2A4}" srcId="{8E3D2308-81FA-4085-8736-4CEA552B56FE}" destId="{911544AA-AC6C-453D-8FAC-445E6FE7B165}" srcOrd="10" destOrd="0" parTransId="{98480C3D-8C0F-4D7D-83BC-D5C2B92953FA}" sibTransId="{43D469D7-162F-4460-9462-98132B2CE7E3}"/>
    <dgm:cxn modelId="{DBA70B0B-CDA7-46EB-A5D8-0DCA7F915325}" type="presOf" srcId="{DE30E8FC-0A19-43F9-A9AA-4CDE5AC4D45B}" destId="{68F39C48-D31B-4BD7-87CA-8ECED040DE8E}" srcOrd="0" destOrd="0" presId="urn:microsoft.com/office/officeart/2005/8/layout/bProcess3"/>
    <dgm:cxn modelId="{B04E1B10-3A4C-4045-A2AC-919C05B6B8DA}" type="presOf" srcId="{82639D6B-C40A-467D-B2D4-14C07BC8C6A0}" destId="{89F2F12C-E0AB-44FE-901E-CC404A34EF83}" srcOrd="0" destOrd="0" presId="urn:microsoft.com/office/officeart/2005/8/layout/bProcess3"/>
    <dgm:cxn modelId="{4184FC12-39A8-4E87-8169-1B0D50F21098}" type="presOf" srcId="{52330630-D6A3-4FB8-9925-312E3A972AC5}" destId="{E15313ED-3822-4A70-85FE-B915BE658256}" srcOrd="0" destOrd="0" presId="urn:microsoft.com/office/officeart/2005/8/layout/bProcess3"/>
    <dgm:cxn modelId="{D7BD5B15-CE34-4637-B6F1-F6FE67FF11CA}" type="presOf" srcId="{F8188045-F6C2-4D4C-9413-7FCBBF6F3A09}" destId="{F4965E5E-482C-439D-8BF4-E73B62266CFB}" srcOrd="0" destOrd="0" presId="urn:microsoft.com/office/officeart/2005/8/layout/bProcess3"/>
    <dgm:cxn modelId="{7F14BB17-23F1-4BB7-9B94-93D0CB3C38F6}" type="presOf" srcId="{DE30E8FC-0A19-43F9-A9AA-4CDE5AC4D45B}" destId="{59C91188-8D12-4D16-B60C-409AB7EF9BBE}" srcOrd="1" destOrd="0" presId="urn:microsoft.com/office/officeart/2005/8/layout/bProcess3"/>
    <dgm:cxn modelId="{CBFC9E1D-B88D-4E68-8231-088036B33F46}" type="presOf" srcId="{A3C4ED9D-DB0F-45AC-81A5-C92B28B76C35}" destId="{B0D415A4-77F0-4B07-8AEE-80617CC4A73E}" srcOrd="0" destOrd="0" presId="urn:microsoft.com/office/officeart/2005/8/layout/bProcess3"/>
    <dgm:cxn modelId="{801A7321-20DF-4D40-9CC1-2E64CCC555BC}" type="presOf" srcId="{ABDE534D-DBF5-483D-BCC6-69D53AB5FABD}" destId="{66D73036-1EB1-42E7-BF56-AB1C0617C110}" srcOrd="1" destOrd="0" presId="urn:microsoft.com/office/officeart/2005/8/layout/bProcess3"/>
    <dgm:cxn modelId="{EEAF1A24-D089-4CA4-A593-7FD863BC797C}" type="presOf" srcId="{2518775E-D587-41B3-AF88-8D5452CA42E9}" destId="{7D25DDB6-6FEE-4D62-8796-F0134D2246C8}" srcOrd="0" destOrd="0" presId="urn:microsoft.com/office/officeart/2005/8/layout/bProcess3"/>
    <dgm:cxn modelId="{9DF6EB27-F617-4F2D-946E-39F0E3FF9E0F}" type="presOf" srcId="{8E3D2308-81FA-4085-8736-4CEA552B56FE}" destId="{E00F63B5-77C2-4E08-BB43-108EF4381974}" srcOrd="0" destOrd="0" presId="urn:microsoft.com/office/officeart/2005/8/layout/bProcess3"/>
    <dgm:cxn modelId="{C113852D-EFFB-48CE-B4D5-B7BA040F7032}" type="presOf" srcId="{ABDE534D-DBF5-483D-BCC6-69D53AB5FABD}" destId="{A1AC54C1-E544-4661-B38A-DC8F956E3C79}" srcOrd="0" destOrd="0" presId="urn:microsoft.com/office/officeart/2005/8/layout/bProcess3"/>
    <dgm:cxn modelId="{3D450033-E313-4229-9538-7733E217F2ED}" srcId="{8E3D2308-81FA-4085-8736-4CEA552B56FE}" destId="{7D96374E-CF57-4233-BCEE-4483C6030BC0}" srcOrd="8" destOrd="0" parTransId="{3F15E92F-8C3F-43A9-BB60-0194FF12DAB7}" sibTransId="{2518775E-D587-41B3-AF88-8D5452CA42E9}"/>
    <dgm:cxn modelId="{44065638-D727-47C9-8F7F-AE27C5810859}" type="presOf" srcId="{C67516D5-6788-4571-934A-012A5E6CB3DA}" destId="{AA3607C2-CD0A-4D79-9CCE-314E099870EE}" srcOrd="0" destOrd="0" presId="urn:microsoft.com/office/officeart/2005/8/layout/bProcess3"/>
    <dgm:cxn modelId="{F2FABB3A-38DE-496E-981F-048AFCF1F1D8}" srcId="{8E3D2308-81FA-4085-8736-4CEA552B56FE}" destId="{D2C2B4A8-3F90-422A-9494-771B9812D500}" srcOrd="6" destOrd="0" parTransId="{F385A916-FA18-40E4-9A05-1479C9C2E72C}" sibTransId="{C67516D5-6788-4571-934A-012A5E6CB3DA}"/>
    <dgm:cxn modelId="{53A8683D-85EA-4570-8454-49EFB85725B5}" type="presOf" srcId="{6A019D07-8848-44F2-90C6-C491FA58282E}" destId="{3F033A4C-2E7F-4A27-AE8F-CBEE17A1D3A0}" srcOrd="0" destOrd="0" presId="urn:microsoft.com/office/officeart/2005/8/layout/bProcess3"/>
    <dgm:cxn modelId="{45D9453F-B0BD-41FC-846A-0A7AECF5BC6D}" srcId="{8E3D2308-81FA-4085-8736-4CEA552B56FE}" destId="{F8188045-F6C2-4D4C-9413-7FCBBF6F3A09}" srcOrd="14" destOrd="0" parTransId="{21CF5072-24CF-4E95-9C43-3DE0E4027EE5}" sibTransId="{FB9B2EBB-8679-4B0E-B8BF-79C66C2948DF}"/>
    <dgm:cxn modelId="{66D2A860-C3B4-4ECE-986F-55C21905C73A}" type="presOf" srcId="{334C04C7-3E0B-4EF2-8FF9-3F90E85628AD}" destId="{9D8553BA-CAC4-412A-A023-4D81EF8C8E70}" srcOrd="0" destOrd="0" presId="urn:microsoft.com/office/officeart/2005/8/layout/bProcess3"/>
    <dgm:cxn modelId="{21050942-E430-489D-B949-49E654AE4B4E}" type="presOf" srcId="{5C6D15AF-B647-48EB-BEDB-7AFB54382CDD}" destId="{2A9C687D-AFED-4441-92AB-7884F31BF596}" srcOrd="1" destOrd="0" presId="urn:microsoft.com/office/officeart/2005/8/layout/bProcess3"/>
    <dgm:cxn modelId="{B587A166-D90F-4F85-9C6F-C02B8432FFCC}" type="presOf" srcId="{A64FA2FC-4955-4E08-B548-1979FC2E09F5}" destId="{2FA55AAE-79CA-48AD-B82A-276FCED92A69}" srcOrd="0" destOrd="0" presId="urn:microsoft.com/office/officeart/2005/8/layout/bProcess3"/>
    <dgm:cxn modelId="{A70DB646-45C7-4961-9144-783AB65AC989}" srcId="{8E3D2308-81FA-4085-8736-4CEA552B56FE}" destId="{C0247A3D-A51B-4057-8B56-3DF55A5D7A47}" srcOrd="7" destOrd="0" parTransId="{68C11C80-208A-4D91-9322-1737CEF7442A}" sibTransId="{E0C49553-8B8A-4A38-BFFE-960B1B45F4AE}"/>
    <dgm:cxn modelId="{95DE3347-7A44-4356-B78B-AACD150FAF9B}" type="presOf" srcId="{F57CAA2E-782D-407E-ACC3-1639A65B25D9}" destId="{FB9AB0BD-ECFE-43FB-AED9-D5F9A9A05A94}" srcOrd="0" destOrd="0" presId="urn:microsoft.com/office/officeart/2005/8/layout/bProcess3"/>
    <dgm:cxn modelId="{F14D2448-E089-40A4-861B-7A887BD28AC2}" type="presOf" srcId="{583109F3-CFDF-4BA4-89C1-C962C3B4289B}" destId="{A72FD2BA-1906-4F0F-8F55-E5637A4CE417}" srcOrd="0" destOrd="0" presId="urn:microsoft.com/office/officeart/2005/8/layout/bProcess3"/>
    <dgm:cxn modelId="{A7014E68-EE9A-4033-94B8-60A08D2C5899}" srcId="{8E3D2308-81FA-4085-8736-4CEA552B56FE}" destId="{A64FA2FC-4955-4E08-B548-1979FC2E09F5}" srcOrd="15" destOrd="0" parTransId="{66F43C58-896A-4F83-A8D7-F4FAF3F9C2C1}" sibTransId="{7AC8D7EB-0A28-40A5-B235-1B17D9DBA330}"/>
    <dgm:cxn modelId="{E7DDFE48-3238-4E88-97D1-775E2D0E592A}" type="presOf" srcId="{7FC884B6-8D8E-460B-940D-25A2471D8C58}" destId="{D53EA1C4-E64F-41C4-83F0-B97E01E39026}" srcOrd="0" destOrd="0" presId="urn:microsoft.com/office/officeart/2005/8/layout/bProcess3"/>
    <dgm:cxn modelId="{8DD0286B-75B7-420F-911D-6C2EC81F2F35}" type="presOf" srcId="{D57A29AA-3DE5-4876-94A1-CB3C13E44532}" destId="{592677D9-EAA6-401E-B122-C451FCA60D08}" srcOrd="0" destOrd="0" presId="urn:microsoft.com/office/officeart/2005/8/layout/bProcess3"/>
    <dgm:cxn modelId="{DED79C4C-A0BB-4354-A8EA-710167F30BBC}" type="presOf" srcId="{C0247A3D-A51B-4057-8B56-3DF55A5D7A47}" destId="{25CFA0C4-571C-465C-ABF9-7816A827E559}" srcOrd="0" destOrd="0" presId="urn:microsoft.com/office/officeart/2005/8/layout/bProcess3"/>
    <dgm:cxn modelId="{B48FEF6C-46A8-428F-8D17-433581453114}" type="presOf" srcId="{4C97F2C7-EEDF-420C-8050-A06ED43BEA90}" destId="{4F3963E3-AD40-4E46-AD3A-2D492AA500D7}" srcOrd="0" destOrd="0" presId="urn:microsoft.com/office/officeart/2005/8/layout/bProcess3"/>
    <dgm:cxn modelId="{F24B134F-C0C8-4228-B6FA-11A1CA766671}" srcId="{8E3D2308-81FA-4085-8736-4CEA552B56FE}" destId="{457D01CA-0F3F-412D-9339-760824DDCCE1}" srcOrd="12" destOrd="0" parTransId="{819E49D3-3446-4025-A861-D991C893DD73}" sibTransId="{DC2D0F85-7550-44F2-95AD-27F9060AE156}"/>
    <dgm:cxn modelId="{DFEBFA4F-581A-47A6-9E53-37533BC21ACB}" type="presOf" srcId="{2518775E-D587-41B3-AF88-8D5452CA42E9}" destId="{6B7FA343-82B9-4285-B369-B8E5724C5727}" srcOrd="1" destOrd="0" presId="urn:microsoft.com/office/officeart/2005/8/layout/bProcess3"/>
    <dgm:cxn modelId="{E4A8B975-6F2A-406F-885D-7349FF54DE2F}" srcId="{8E3D2308-81FA-4085-8736-4CEA552B56FE}" destId="{82639D6B-C40A-467D-B2D4-14C07BC8C6A0}" srcOrd="9" destOrd="0" parTransId="{90287302-F6F7-4BC8-8B38-B1F60A75A9A0}" sibTransId="{7FC884B6-8D8E-460B-940D-25A2471D8C58}"/>
    <dgm:cxn modelId="{D3F96657-2DB4-495C-8A54-556E211E07CF}" type="presOf" srcId="{C67516D5-6788-4571-934A-012A5E6CB3DA}" destId="{4CA54F79-C4BB-4DD4-9BEA-ABCC7C52D196}" srcOrd="1" destOrd="0" presId="urn:microsoft.com/office/officeart/2005/8/layout/bProcess3"/>
    <dgm:cxn modelId="{84F68857-D9F5-4BC4-9E89-CD65EE434C63}" type="presOf" srcId="{1DDA1BF7-4CFE-427F-967A-AEEBC9DDA968}" destId="{E4C02AC4-4E27-4A78-892A-F97734A5830E}" srcOrd="1" destOrd="0" presId="urn:microsoft.com/office/officeart/2005/8/layout/bProcess3"/>
    <dgm:cxn modelId="{D3DA677D-3A32-43C3-BFA1-76B1EF74B92D}" type="presOf" srcId="{DC2D0F85-7550-44F2-95AD-27F9060AE156}" destId="{A075F6CB-12FF-4A75-AA28-6A949B6DCA90}" srcOrd="0" destOrd="0" presId="urn:microsoft.com/office/officeart/2005/8/layout/bProcess3"/>
    <dgm:cxn modelId="{C49D3F83-FFC0-4FE0-B17B-381529CB6796}" type="presOf" srcId="{E0C49553-8B8A-4A38-BFFE-960B1B45F4AE}" destId="{4978C251-C30F-4594-9F62-D5CB9B16DE63}" srcOrd="1" destOrd="0" presId="urn:microsoft.com/office/officeart/2005/8/layout/bProcess3"/>
    <dgm:cxn modelId="{224FCA83-0E00-4222-A670-90FC79280766}" type="presOf" srcId="{C40FB235-9AE5-4F91-A805-109CED9AA223}" destId="{FCB75B4B-1ECB-403B-B903-867E407F9F5A}" srcOrd="0" destOrd="0" presId="urn:microsoft.com/office/officeart/2005/8/layout/bProcess3"/>
    <dgm:cxn modelId="{636D0688-73E9-43B4-ADDB-202B70BE5B0F}" type="presOf" srcId="{1DDA1BF7-4CFE-427F-967A-AEEBC9DDA968}" destId="{2184FCB6-06A2-423B-830F-F57FAD25D646}" srcOrd="0" destOrd="0" presId="urn:microsoft.com/office/officeart/2005/8/layout/bProcess3"/>
    <dgm:cxn modelId="{19D80191-BB54-4D6C-9FF4-03DD47F9C02C}" type="presOf" srcId="{7FC884B6-8D8E-460B-940D-25A2471D8C58}" destId="{86AD48DC-E8E9-4DDE-B70C-97F5C9E1BD15}" srcOrd="1" destOrd="0" presId="urn:microsoft.com/office/officeart/2005/8/layout/bProcess3"/>
    <dgm:cxn modelId="{F984D291-23D5-42E7-9E9B-68E58F29F2D2}" type="presOf" srcId="{911544AA-AC6C-453D-8FAC-445E6FE7B165}" destId="{E633F10B-609A-480D-BF22-5DB7187CC19F}" srcOrd="0" destOrd="0" presId="urn:microsoft.com/office/officeart/2005/8/layout/bProcess3"/>
    <dgm:cxn modelId="{11A50F94-57CD-45E7-B1B3-E05A5CFD6141}" type="presOf" srcId="{D2C2B4A8-3F90-422A-9494-771B9812D500}" destId="{93AB91F8-622F-4C0A-A44D-702D421A862F}" srcOrd="0" destOrd="0" presId="urn:microsoft.com/office/officeart/2005/8/layout/bProcess3"/>
    <dgm:cxn modelId="{F8032D94-9A21-45E2-9022-364F1F485FC3}" srcId="{8E3D2308-81FA-4085-8736-4CEA552B56FE}" destId="{821FB84A-CD56-4FE9-A5B2-83CC3C0FC433}" srcOrd="2" destOrd="0" parTransId="{B1BF84FC-89CA-4C4B-9AF0-2B0F50185456}" sibTransId="{1DDA1BF7-4CFE-427F-967A-AEEBC9DDA968}"/>
    <dgm:cxn modelId="{7CC95E94-2BBF-46CA-AB35-2B4FD940E11D}" srcId="{8E3D2308-81FA-4085-8736-4CEA552B56FE}" destId="{6A019D07-8848-44F2-90C6-C491FA58282E}" srcOrd="11" destOrd="0" parTransId="{3C9FF999-767C-4217-9300-78C82E9EFBD1}" sibTransId="{DE30E8FC-0A19-43F9-A9AA-4CDE5AC4D45B}"/>
    <dgm:cxn modelId="{4D6E9794-B07A-458C-B0F2-3BD5CEF58920}" type="presOf" srcId="{FB9B2EBB-8679-4B0E-B8BF-79C66C2948DF}" destId="{6229C0E8-7127-45B2-A914-2132BA67CF10}" srcOrd="1" destOrd="0" presId="urn:microsoft.com/office/officeart/2005/8/layout/bProcess3"/>
    <dgm:cxn modelId="{32DB4498-1347-4849-B9B9-CBDAE792C4E5}" type="presOf" srcId="{43D469D7-162F-4460-9462-98132B2CE7E3}" destId="{420DFAC1-C6F4-4038-966E-B0CC54BC0549}" srcOrd="1" destOrd="0" presId="urn:microsoft.com/office/officeart/2005/8/layout/bProcess3"/>
    <dgm:cxn modelId="{356C7B99-3EFD-4D8E-A2BC-91A1A90D039D}" type="presOf" srcId="{245EE603-1C42-4783-93F2-1EC87AEEE6BA}" destId="{44B4D744-6128-4045-9C68-9BC9C855C5CA}" srcOrd="1" destOrd="0" presId="urn:microsoft.com/office/officeart/2005/8/layout/bProcess3"/>
    <dgm:cxn modelId="{5F14449C-E3BB-43B9-B38D-7CC7846534A3}" type="presOf" srcId="{5C6D15AF-B647-48EB-BEDB-7AFB54382CDD}" destId="{1964FAD2-DFEA-49E7-8EA1-574EAAE05D55}" srcOrd="0" destOrd="0" presId="urn:microsoft.com/office/officeart/2005/8/layout/bProcess3"/>
    <dgm:cxn modelId="{147DFC9F-E792-4580-802B-92BD4A0D810E}" type="presOf" srcId="{7B1681B1-515C-49E0-84BE-571C8C0370BD}" destId="{3259E6E7-9762-4FFA-8D56-189115F7E9C3}" srcOrd="0" destOrd="0" presId="urn:microsoft.com/office/officeart/2005/8/layout/bProcess3"/>
    <dgm:cxn modelId="{102F0FA0-C27C-4513-958A-6BAC6BE36A54}" type="presOf" srcId="{583109F3-CFDF-4BA4-89C1-C962C3B4289B}" destId="{370C1F4C-94D3-4231-8E07-9330C8885CF1}" srcOrd="1" destOrd="0" presId="urn:microsoft.com/office/officeart/2005/8/layout/bProcess3"/>
    <dgm:cxn modelId="{24FAF8A2-B820-4867-B9ED-BE8E65B3BE79}" srcId="{8E3D2308-81FA-4085-8736-4CEA552B56FE}" destId="{F57CAA2E-782D-407E-ACC3-1639A65B25D9}" srcOrd="3" destOrd="0" parTransId="{80827FD9-99AD-4CC9-8CB5-D126F4125259}" sibTransId="{334C04C7-3E0B-4EF2-8FF9-3F90E85628AD}"/>
    <dgm:cxn modelId="{178049A9-7D79-40EC-8EF9-08B475C9937A}" type="presOf" srcId="{334C04C7-3E0B-4EF2-8FF9-3F90E85628AD}" destId="{9AB2DA59-62AB-4B41-A64C-A7E668819B35}" srcOrd="1" destOrd="0" presId="urn:microsoft.com/office/officeart/2005/8/layout/bProcess3"/>
    <dgm:cxn modelId="{C5FE1BAB-44A9-466A-9A1E-4761B0BA79E2}" srcId="{8E3D2308-81FA-4085-8736-4CEA552B56FE}" destId="{4C97F2C7-EEDF-420C-8050-A06ED43BEA90}" srcOrd="13" destOrd="0" parTransId="{868E001B-7B12-4378-AEA2-2B684051681D}" sibTransId="{ABDE534D-DBF5-483D-BCC6-69D53AB5FABD}"/>
    <dgm:cxn modelId="{996B98AD-6115-4AAE-AF55-4E9538106A03}" type="presOf" srcId="{DC2D0F85-7550-44F2-95AD-27F9060AE156}" destId="{E34AF2E2-0D84-484C-93DF-9035B6911CAF}" srcOrd="1" destOrd="0" presId="urn:microsoft.com/office/officeart/2005/8/layout/bProcess3"/>
    <dgm:cxn modelId="{FFD8CDB4-243F-4F5B-A227-D81B47D3B3FF}" type="presOf" srcId="{43D469D7-162F-4460-9462-98132B2CE7E3}" destId="{EEFC8119-5780-4A28-80D8-6949B9BEE76B}" srcOrd="0" destOrd="0" presId="urn:microsoft.com/office/officeart/2005/8/layout/bProcess3"/>
    <dgm:cxn modelId="{9A16ECBC-CA3C-4149-828F-368A6CFF2A6D}" type="presOf" srcId="{245EE603-1C42-4783-93F2-1EC87AEEE6BA}" destId="{2967B4D8-96FF-4BEA-BCBC-34AF2F737BD9}" srcOrd="0" destOrd="0" presId="urn:microsoft.com/office/officeart/2005/8/layout/bProcess3"/>
    <dgm:cxn modelId="{92316ED0-E40D-4F5A-A928-B3A8F5101437}" type="presOf" srcId="{E0C49553-8B8A-4A38-BFFE-960B1B45F4AE}" destId="{86CF63DB-9AA8-44C0-ABA6-7B1DEFB4BE7A}" srcOrd="0" destOrd="0" presId="urn:microsoft.com/office/officeart/2005/8/layout/bProcess3"/>
    <dgm:cxn modelId="{9DD9D3DC-A625-4C00-AB56-0737E738AB38}" srcId="{8E3D2308-81FA-4085-8736-4CEA552B56FE}" destId="{7B1681B1-515C-49E0-84BE-571C8C0370BD}" srcOrd="5" destOrd="0" parTransId="{1106C499-2E33-45FD-A71C-4834267116A1}" sibTransId="{5C6D15AF-B647-48EB-BEDB-7AFB54382CDD}"/>
    <dgm:cxn modelId="{B4B36ADD-FB97-4C47-B17F-1A85A3797769}" srcId="{8E3D2308-81FA-4085-8736-4CEA552B56FE}" destId="{C40FB235-9AE5-4F91-A805-109CED9AA223}" srcOrd="1" destOrd="0" parTransId="{596E0B57-0C73-45D1-845A-441515B38525}" sibTransId="{52330630-D6A3-4FB8-9925-312E3A972AC5}"/>
    <dgm:cxn modelId="{243066ED-B2AC-4947-8895-2AADF1DE35CD}" type="presOf" srcId="{52330630-D6A3-4FB8-9925-312E3A972AC5}" destId="{C32B654A-D90E-4DC8-83D3-55C0633D8743}" srcOrd="1" destOrd="0" presId="urn:microsoft.com/office/officeart/2005/8/layout/bProcess3"/>
    <dgm:cxn modelId="{013AB1F1-2D0E-4BB0-B815-C1CF6EA58E9F}" type="presOf" srcId="{FB9B2EBB-8679-4B0E-B8BF-79C66C2948DF}" destId="{509FFE70-9A97-411F-87E4-200BEA28887D}" srcOrd="0" destOrd="0" presId="urn:microsoft.com/office/officeart/2005/8/layout/bProcess3"/>
    <dgm:cxn modelId="{116F3AF6-7ED1-46CB-ADFC-7C9138B249E2}" srcId="{8E3D2308-81FA-4085-8736-4CEA552B56FE}" destId="{D57A29AA-3DE5-4876-94A1-CB3C13E44532}" srcOrd="4" destOrd="0" parTransId="{D59626D3-CDDA-4382-9AB3-184645511329}" sibTransId="{583109F3-CFDF-4BA4-89C1-C962C3B4289B}"/>
    <dgm:cxn modelId="{FBA94EF6-2306-4D8D-A4D8-480FB6298FD1}" type="presOf" srcId="{7D96374E-CF57-4233-BCEE-4483C6030BC0}" destId="{35E6FAA0-41BF-440B-A3A3-63A17F1FE6CD}" srcOrd="0" destOrd="0" presId="urn:microsoft.com/office/officeart/2005/8/layout/bProcess3"/>
    <dgm:cxn modelId="{B2F85DFB-A7BD-4391-883F-544D5EEC6F89}" type="presOf" srcId="{457D01CA-0F3F-412D-9339-760824DDCCE1}" destId="{9699B811-E72E-44C7-BC58-B98C52E184C1}" srcOrd="0" destOrd="0" presId="urn:microsoft.com/office/officeart/2005/8/layout/bProcess3"/>
    <dgm:cxn modelId="{98F41E68-F615-46FF-B170-633F00839335}" type="presParOf" srcId="{E00F63B5-77C2-4E08-BB43-108EF4381974}" destId="{B0D415A4-77F0-4B07-8AEE-80617CC4A73E}" srcOrd="0" destOrd="0" presId="urn:microsoft.com/office/officeart/2005/8/layout/bProcess3"/>
    <dgm:cxn modelId="{F0B1AFF5-B8B1-449F-AEE9-87F6A48E9CD4}" type="presParOf" srcId="{E00F63B5-77C2-4E08-BB43-108EF4381974}" destId="{2967B4D8-96FF-4BEA-BCBC-34AF2F737BD9}" srcOrd="1" destOrd="0" presId="urn:microsoft.com/office/officeart/2005/8/layout/bProcess3"/>
    <dgm:cxn modelId="{6E280CD3-9167-4188-A4CF-E134DFAD3BA6}" type="presParOf" srcId="{2967B4D8-96FF-4BEA-BCBC-34AF2F737BD9}" destId="{44B4D744-6128-4045-9C68-9BC9C855C5CA}" srcOrd="0" destOrd="0" presId="urn:microsoft.com/office/officeart/2005/8/layout/bProcess3"/>
    <dgm:cxn modelId="{0865A439-CBD5-4B10-9B81-6A39978935E1}" type="presParOf" srcId="{E00F63B5-77C2-4E08-BB43-108EF4381974}" destId="{FCB75B4B-1ECB-403B-B903-867E407F9F5A}" srcOrd="2" destOrd="0" presId="urn:microsoft.com/office/officeart/2005/8/layout/bProcess3"/>
    <dgm:cxn modelId="{D805345B-BB12-4F8E-A757-819CB8FA3C01}" type="presParOf" srcId="{E00F63B5-77C2-4E08-BB43-108EF4381974}" destId="{E15313ED-3822-4A70-85FE-B915BE658256}" srcOrd="3" destOrd="0" presId="urn:microsoft.com/office/officeart/2005/8/layout/bProcess3"/>
    <dgm:cxn modelId="{509D97B2-F69A-4F5F-9BC8-0487487564BB}" type="presParOf" srcId="{E15313ED-3822-4A70-85FE-B915BE658256}" destId="{C32B654A-D90E-4DC8-83D3-55C0633D8743}" srcOrd="0" destOrd="0" presId="urn:microsoft.com/office/officeart/2005/8/layout/bProcess3"/>
    <dgm:cxn modelId="{821768F0-9B5B-4456-8B59-8ADD893ECA1C}" type="presParOf" srcId="{E00F63B5-77C2-4E08-BB43-108EF4381974}" destId="{53D0A5D3-C95A-431C-BED2-ECCAEC32AC63}" srcOrd="4" destOrd="0" presId="urn:microsoft.com/office/officeart/2005/8/layout/bProcess3"/>
    <dgm:cxn modelId="{5349AD22-207C-4E22-B425-3F9367D4CF32}" type="presParOf" srcId="{E00F63B5-77C2-4E08-BB43-108EF4381974}" destId="{2184FCB6-06A2-423B-830F-F57FAD25D646}" srcOrd="5" destOrd="0" presId="urn:microsoft.com/office/officeart/2005/8/layout/bProcess3"/>
    <dgm:cxn modelId="{8CF01AD3-E8AF-4DD0-BEB5-AD61B1CCE081}" type="presParOf" srcId="{2184FCB6-06A2-423B-830F-F57FAD25D646}" destId="{E4C02AC4-4E27-4A78-892A-F97734A5830E}" srcOrd="0" destOrd="0" presId="urn:microsoft.com/office/officeart/2005/8/layout/bProcess3"/>
    <dgm:cxn modelId="{59BE5E5E-3424-427B-85A0-94E3DE99B848}" type="presParOf" srcId="{E00F63B5-77C2-4E08-BB43-108EF4381974}" destId="{FB9AB0BD-ECFE-43FB-AED9-D5F9A9A05A94}" srcOrd="6" destOrd="0" presId="urn:microsoft.com/office/officeart/2005/8/layout/bProcess3"/>
    <dgm:cxn modelId="{CD5108B5-CD8D-4B37-8DDD-F737045460C3}" type="presParOf" srcId="{E00F63B5-77C2-4E08-BB43-108EF4381974}" destId="{9D8553BA-CAC4-412A-A023-4D81EF8C8E70}" srcOrd="7" destOrd="0" presId="urn:microsoft.com/office/officeart/2005/8/layout/bProcess3"/>
    <dgm:cxn modelId="{8A58C113-8318-4F29-A42F-F23A568182C2}" type="presParOf" srcId="{9D8553BA-CAC4-412A-A023-4D81EF8C8E70}" destId="{9AB2DA59-62AB-4B41-A64C-A7E668819B35}" srcOrd="0" destOrd="0" presId="urn:microsoft.com/office/officeart/2005/8/layout/bProcess3"/>
    <dgm:cxn modelId="{C3CFD8ED-58DC-404E-92D5-30FE3785BD95}" type="presParOf" srcId="{E00F63B5-77C2-4E08-BB43-108EF4381974}" destId="{592677D9-EAA6-401E-B122-C451FCA60D08}" srcOrd="8" destOrd="0" presId="urn:microsoft.com/office/officeart/2005/8/layout/bProcess3"/>
    <dgm:cxn modelId="{A50F0160-1FFB-4276-ACB2-F4A45C945376}" type="presParOf" srcId="{E00F63B5-77C2-4E08-BB43-108EF4381974}" destId="{A72FD2BA-1906-4F0F-8F55-E5637A4CE417}" srcOrd="9" destOrd="0" presId="urn:microsoft.com/office/officeart/2005/8/layout/bProcess3"/>
    <dgm:cxn modelId="{E8E690E1-A388-48F0-B66B-1FCB5263D95A}" type="presParOf" srcId="{A72FD2BA-1906-4F0F-8F55-E5637A4CE417}" destId="{370C1F4C-94D3-4231-8E07-9330C8885CF1}" srcOrd="0" destOrd="0" presId="urn:microsoft.com/office/officeart/2005/8/layout/bProcess3"/>
    <dgm:cxn modelId="{E1EC6F97-F8AE-47B0-A278-247D9339DBC7}" type="presParOf" srcId="{E00F63B5-77C2-4E08-BB43-108EF4381974}" destId="{3259E6E7-9762-4FFA-8D56-189115F7E9C3}" srcOrd="10" destOrd="0" presId="urn:microsoft.com/office/officeart/2005/8/layout/bProcess3"/>
    <dgm:cxn modelId="{476A6AEF-9C49-4338-B629-8D505DC6E297}" type="presParOf" srcId="{E00F63B5-77C2-4E08-BB43-108EF4381974}" destId="{1964FAD2-DFEA-49E7-8EA1-574EAAE05D55}" srcOrd="11" destOrd="0" presId="urn:microsoft.com/office/officeart/2005/8/layout/bProcess3"/>
    <dgm:cxn modelId="{5FFBC245-68BF-4CE6-A0F6-7A405AEB0C23}" type="presParOf" srcId="{1964FAD2-DFEA-49E7-8EA1-574EAAE05D55}" destId="{2A9C687D-AFED-4441-92AB-7884F31BF596}" srcOrd="0" destOrd="0" presId="urn:microsoft.com/office/officeart/2005/8/layout/bProcess3"/>
    <dgm:cxn modelId="{A1E09933-3C13-4111-89DF-EA92657B70C2}" type="presParOf" srcId="{E00F63B5-77C2-4E08-BB43-108EF4381974}" destId="{93AB91F8-622F-4C0A-A44D-702D421A862F}" srcOrd="12" destOrd="0" presId="urn:microsoft.com/office/officeart/2005/8/layout/bProcess3"/>
    <dgm:cxn modelId="{77002A95-3596-4DD5-93F0-D61AAA20F18E}" type="presParOf" srcId="{E00F63B5-77C2-4E08-BB43-108EF4381974}" destId="{AA3607C2-CD0A-4D79-9CCE-314E099870EE}" srcOrd="13" destOrd="0" presId="urn:microsoft.com/office/officeart/2005/8/layout/bProcess3"/>
    <dgm:cxn modelId="{F0D849DE-27E8-405B-9179-C84B56695D53}" type="presParOf" srcId="{AA3607C2-CD0A-4D79-9CCE-314E099870EE}" destId="{4CA54F79-C4BB-4DD4-9BEA-ABCC7C52D196}" srcOrd="0" destOrd="0" presId="urn:microsoft.com/office/officeart/2005/8/layout/bProcess3"/>
    <dgm:cxn modelId="{D12ECBEE-E3D4-46F3-B131-87762A58F1A3}" type="presParOf" srcId="{E00F63B5-77C2-4E08-BB43-108EF4381974}" destId="{25CFA0C4-571C-465C-ABF9-7816A827E559}" srcOrd="14" destOrd="0" presId="urn:microsoft.com/office/officeart/2005/8/layout/bProcess3"/>
    <dgm:cxn modelId="{99335AA5-50F4-4E99-8A0D-54BE23149F2D}" type="presParOf" srcId="{E00F63B5-77C2-4E08-BB43-108EF4381974}" destId="{86CF63DB-9AA8-44C0-ABA6-7B1DEFB4BE7A}" srcOrd="15" destOrd="0" presId="urn:microsoft.com/office/officeart/2005/8/layout/bProcess3"/>
    <dgm:cxn modelId="{C7253B09-3D18-4F00-8A5F-CE101307AAAE}" type="presParOf" srcId="{86CF63DB-9AA8-44C0-ABA6-7B1DEFB4BE7A}" destId="{4978C251-C30F-4594-9F62-D5CB9B16DE63}" srcOrd="0" destOrd="0" presId="urn:microsoft.com/office/officeart/2005/8/layout/bProcess3"/>
    <dgm:cxn modelId="{05FC134F-D455-459B-9ECB-36FEA1644EF0}" type="presParOf" srcId="{E00F63B5-77C2-4E08-BB43-108EF4381974}" destId="{35E6FAA0-41BF-440B-A3A3-63A17F1FE6CD}" srcOrd="16" destOrd="0" presId="urn:microsoft.com/office/officeart/2005/8/layout/bProcess3"/>
    <dgm:cxn modelId="{5ABA7F1F-6C00-4858-B96A-5AE14FC5A2E1}" type="presParOf" srcId="{E00F63B5-77C2-4E08-BB43-108EF4381974}" destId="{7D25DDB6-6FEE-4D62-8796-F0134D2246C8}" srcOrd="17" destOrd="0" presId="urn:microsoft.com/office/officeart/2005/8/layout/bProcess3"/>
    <dgm:cxn modelId="{CBE0B3BE-4E3D-40DE-9417-484171E66E7D}" type="presParOf" srcId="{7D25DDB6-6FEE-4D62-8796-F0134D2246C8}" destId="{6B7FA343-82B9-4285-B369-B8E5724C5727}" srcOrd="0" destOrd="0" presId="urn:microsoft.com/office/officeart/2005/8/layout/bProcess3"/>
    <dgm:cxn modelId="{66E4A54E-EE44-478F-91C9-E372379B38C1}" type="presParOf" srcId="{E00F63B5-77C2-4E08-BB43-108EF4381974}" destId="{89F2F12C-E0AB-44FE-901E-CC404A34EF83}" srcOrd="18" destOrd="0" presId="urn:microsoft.com/office/officeart/2005/8/layout/bProcess3"/>
    <dgm:cxn modelId="{672EFE89-3145-4FD6-939F-A4A5AA699B6C}" type="presParOf" srcId="{E00F63B5-77C2-4E08-BB43-108EF4381974}" destId="{D53EA1C4-E64F-41C4-83F0-B97E01E39026}" srcOrd="19" destOrd="0" presId="urn:microsoft.com/office/officeart/2005/8/layout/bProcess3"/>
    <dgm:cxn modelId="{6D467735-9559-4B92-B063-BA67B9420156}" type="presParOf" srcId="{D53EA1C4-E64F-41C4-83F0-B97E01E39026}" destId="{86AD48DC-E8E9-4DDE-B70C-97F5C9E1BD15}" srcOrd="0" destOrd="0" presId="urn:microsoft.com/office/officeart/2005/8/layout/bProcess3"/>
    <dgm:cxn modelId="{11D84240-8F6F-4E75-B922-0FAEED88A1F1}" type="presParOf" srcId="{E00F63B5-77C2-4E08-BB43-108EF4381974}" destId="{E633F10B-609A-480D-BF22-5DB7187CC19F}" srcOrd="20" destOrd="0" presId="urn:microsoft.com/office/officeart/2005/8/layout/bProcess3"/>
    <dgm:cxn modelId="{49C6629D-CBE8-4C87-B571-9BDA6995C42C}" type="presParOf" srcId="{E00F63B5-77C2-4E08-BB43-108EF4381974}" destId="{EEFC8119-5780-4A28-80D8-6949B9BEE76B}" srcOrd="21" destOrd="0" presId="urn:microsoft.com/office/officeart/2005/8/layout/bProcess3"/>
    <dgm:cxn modelId="{1E9B0901-B393-4A27-9757-F6226DD2746B}" type="presParOf" srcId="{EEFC8119-5780-4A28-80D8-6949B9BEE76B}" destId="{420DFAC1-C6F4-4038-966E-B0CC54BC0549}" srcOrd="0" destOrd="0" presId="urn:microsoft.com/office/officeart/2005/8/layout/bProcess3"/>
    <dgm:cxn modelId="{F8E5D005-A89E-4870-9CB6-97F314B29896}" type="presParOf" srcId="{E00F63B5-77C2-4E08-BB43-108EF4381974}" destId="{3F033A4C-2E7F-4A27-AE8F-CBEE17A1D3A0}" srcOrd="22" destOrd="0" presId="urn:microsoft.com/office/officeart/2005/8/layout/bProcess3"/>
    <dgm:cxn modelId="{4FE0D12C-0368-4866-8525-0F299067B6EA}" type="presParOf" srcId="{E00F63B5-77C2-4E08-BB43-108EF4381974}" destId="{68F39C48-D31B-4BD7-87CA-8ECED040DE8E}" srcOrd="23" destOrd="0" presId="urn:microsoft.com/office/officeart/2005/8/layout/bProcess3"/>
    <dgm:cxn modelId="{DA49F2EC-FE3E-486F-9EB9-91AE49CFC36D}" type="presParOf" srcId="{68F39C48-D31B-4BD7-87CA-8ECED040DE8E}" destId="{59C91188-8D12-4D16-B60C-409AB7EF9BBE}" srcOrd="0" destOrd="0" presId="urn:microsoft.com/office/officeart/2005/8/layout/bProcess3"/>
    <dgm:cxn modelId="{BCAF5DB8-CC69-4F3E-9159-809799A09DCE}" type="presParOf" srcId="{E00F63B5-77C2-4E08-BB43-108EF4381974}" destId="{9699B811-E72E-44C7-BC58-B98C52E184C1}" srcOrd="24" destOrd="0" presId="urn:microsoft.com/office/officeart/2005/8/layout/bProcess3"/>
    <dgm:cxn modelId="{313CEB0F-9B33-4F1E-9BCA-C1BCB1309FF8}" type="presParOf" srcId="{E00F63B5-77C2-4E08-BB43-108EF4381974}" destId="{A075F6CB-12FF-4A75-AA28-6A949B6DCA90}" srcOrd="25" destOrd="0" presId="urn:microsoft.com/office/officeart/2005/8/layout/bProcess3"/>
    <dgm:cxn modelId="{A6C209B6-7B93-43D8-9C4B-006D474BF3F3}" type="presParOf" srcId="{A075F6CB-12FF-4A75-AA28-6A949B6DCA90}" destId="{E34AF2E2-0D84-484C-93DF-9035B6911CAF}" srcOrd="0" destOrd="0" presId="urn:microsoft.com/office/officeart/2005/8/layout/bProcess3"/>
    <dgm:cxn modelId="{CBC7BEAC-3BE6-45AF-9130-D650398A4C38}" type="presParOf" srcId="{E00F63B5-77C2-4E08-BB43-108EF4381974}" destId="{4F3963E3-AD40-4E46-AD3A-2D492AA500D7}" srcOrd="26" destOrd="0" presId="urn:microsoft.com/office/officeart/2005/8/layout/bProcess3"/>
    <dgm:cxn modelId="{BA91191D-80C6-4F7F-A0C5-695E6D0A01A5}" type="presParOf" srcId="{E00F63B5-77C2-4E08-BB43-108EF4381974}" destId="{A1AC54C1-E544-4661-B38A-DC8F956E3C79}" srcOrd="27" destOrd="0" presId="urn:microsoft.com/office/officeart/2005/8/layout/bProcess3"/>
    <dgm:cxn modelId="{FF5BF298-042A-4B27-A6CB-6CC14D276DE3}" type="presParOf" srcId="{A1AC54C1-E544-4661-B38A-DC8F956E3C79}" destId="{66D73036-1EB1-42E7-BF56-AB1C0617C110}" srcOrd="0" destOrd="0" presId="urn:microsoft.com/office/officeart/2005/8/layout/bProcess3"/>
    <dgm:cxn modelId="{C3D6AC20-848E-40F8-BDDC-76B2D241F910}" type="presParOf" srcId="{E00F63B5-77C2-4E08-BB43-108EF4381974}" destId="{F4965E5E-482C-439D-8BF4-E73B62266CFB}" srcOrd="28" destOrd="0" presId="urn:microsoft.com/office/officeart/2005/8/layout/bProcess3"/>
    <dgm:cxn modelId="{07973586-7355-4811-8C78-A5088320AF10}" type="presParOf" srcId="{E00F63B5-77C2-4E08-BB43-108EF4381974}" destId="{509FFE70-9A97-411F-87E4-200BEA28887D}" srcOrd="29" destOrd="0" presId="urn:microsoft.com/office/officeart/2005/8/layout/bProcess3"/>
    <dgm:cxn modelId="{FBE78B0D-35E1-4980-B08A-5229E8A81659}" type="presParOf" srcId="{509FFE70-9A97-411F-87E4-200BEA28887D}" destId="{6229C0E8-7127-45B2-A914-2132BA67CF10}" srcOrd="0" destOrd="0" presId="urn:microsoft.com/office/officeart/2005/8/layout/bProcess3"/>
    <dgm:cxn modelId="{E6112B19-C011-45CB-AAEC-EBB88A7A8BE7}" type="presParOf" srcId="{E00F63B5-77C2-4E08-BB43-108EF4381974}" destId="{2FA55AAE-79CA-48AD-B82A-276FCED92A69}" srcOrd="3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0CF653-FBC3-42C9-9EE0-3F66B01522AC}"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961B4757-984A-44A6-B6B8-F385600827B2}">
      <dgm:prSet/>
      <dgm:spPr/>
      <dgm:t>
        <a:bodyPr/>
        <a:lstStyle/>
        <a:p>
          <a:r>
            <a:rPr lang="en-US" b="0" i="0"/>
            <a:t>What role do laboratories play in health care during a global pandemic?</a:t>
          </a:r>
          <a:endParaRPr lang="en-US"/>
        </a:p>
      </dgm:t>
    </dgm:pt>
    <dgm:pt modelId="{FC82421A-816B-477D-B594-BB312BC788F4}" type="parTrans" cxnId="{335D010B-ED6E-4B33-A149-E6DB7A7B8FE7}">
      <dgm:prSet/>
      <dgm:spPr/>
      <dgm:t>
        <a:bodyPr/>
        <a:lstStyle/>
        <a:p>
          <a:endParaRPr lang="en-US"/>
        </a:p>
      </dgm:t>
    </dgm:pt>
    <dgm:pt modelId="{A16A2D54-1C8C-49C6-8C0B-9C19E341A121}" type="sibTrans" cxnId="{335D010B-ED6E-4B33-A149-E6DB7A7B8FE7}">
      <dgm:prSet/>
      <dgm:spPr/>
      <dgm:t>
        <a:bodyPr/>
        <a:lstStyle/>
        <a:p>
          <a:endParaRPr lang="en-US"/>
        </a:p>
      </dgm:t>
    </dgm:pt>
    <dgm:pt modelId="{40C4EDB4-5DA5-44D9-A625-D81C344CD179}" type="pres">
      <dgm:prSet presAssocID="{C70CF653-FBC3-42C9-9EE0-3F66B01522AC}" presName="linear" presStyleCnt="0">
        <dgm:presLayoutVars>
          <dgm:animLvl val="lvl"/>
          <dgm:resizeHandles val="exact"/>
        </dgm:presLayoutVars>
      </dgm:prSet>
      <dgm:spPr/>
    </dgm:pt>
    <dgm:pt modelId="{327BFAE8-AFB8-4F25-BB85-E601D5C20687}" type="pres">
      <dgm:prSet presAssocID="{961B4757-984A-44A6-B6B8-F385600827B2}" presName="parentText" presStyleLbl="node1" presStyleIdx="0" presStyleCnt="1">
        <dgm:presLayoutVars>
          <dgm:chMax val="0"/>
          <dgm:bulletEnabled val="1"/>
        </dgm:presLayoutVars>
      </dgm:prSet>
      <dgm:spPr/>
    </dgm:pt>
  </dgm:ptLst>
  <dgm:cxnLst>
    <dgm:cxn modelId="{335D010B-ED6E-4B33-A149-E6DB7A7B8FE7}" srcId="{C70CF653-FBC3-42C9-9EE0-3F66B01522AC}" destId="{961B4757-984A-44A6-B6B8-F385600827B2}" srcOrd="0" destOrd="0" parTransId="{FC82421A-816B-477D-B594-BB312BC788F4}" sibTransId="{A16A2D54-1C8C-49C6-8C0B-9C19E341A121}"/>
    <dgm:cxn modelId="{80AD8F38-F3F0-4E6E-BF54-21FCE92462B0}" type="presOf" srcId="{961B4757-984A-44A6-B6B8-F385600827B2}" destId="{327BFAE8-AFB8-4F25-BB85-E601D5C20687}" srcOrd="0" destOrd="0" presId="urn:microsoft.com/office/officeart/2005/8/layout/vList2"/>
    <dgm:cxn modelId="{A4358CF7-9AC2-439B-8B58-32EB5CF26037}" type="presOf" srcId="{C70CF653-FBC3-42C9-9EE0-3F66B01522AC}" destId="{40C4EDB4-5DA5-44D9-A625-D81C344CD179}" srcOrd="0" destOrd="0" presId="urn:microsoft.com/office/officeart/2005/8/layout/vList2"/>
    <dgm:cxn modelId="{28333B17-32F2-4974-8318-510B8C7F33AC}" type="presParOf" srcId="{40C4EDB4-5DA5-44D9-A625-D81C344CD179}" destId="{327BFAE8-AFB8-4F25-BB85-E601D5C2068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5E0566-C812-4BD7-A543-E7C01D3A5A5D}" type="doc">
      <dgm:prSet loTypeId="urn:microsoft.com/office/officeart/2005/8/layout/gear1" loCatId="process" qsTypeId="urn:microsoft.com/office/officeart/2005/8/quickstyle/simple1" qsCatId="simple" csTypeId="urn:microsoft.com/office/officeart/2005/8/colors/accent1_2" csCatId="accent1" phldr="1"/>
      <dgm:spPr/>
    </dgm:pt>
    <dgm:pt modelId="{0CD9171D-6882-4EFD-848B-44357FAD5ABB}">
      <dgm:prSet phldrT="[Text]"/>
      <dgm:spPr/>
      <dgm:t>
        <a:bodyPr/>
        <a:lstStyle/>
        <a:p>
          <a:r>
            <a:rPr lang="en-US" dirty="0"/>
            <a:t>CDC/WHO</a:t>
          </a:r>
        </a:p>
      </dgm:t>
    </dgm:pt>
    <dgm:pt modelId="{4EA5569B-DD30-40A4-9A55-E83B5C428706}" type="parTrans" cxnId="{5DDC985A-10D9-447B-BA87-C0D43142B730}">
      <dgm:prSet/>
      <dgm:spPr/>
      <dgm:t>
        <a:bodyPr/>
        <a:lstStyle/>
        <a:p>
          <a:endParaRPr lang="en-US"/>
        </a:p>
      </dgm:t>
    </dgm:pt>
    <dgm:pt modelId="{45427F5B-2311-4C54-927B-E227EB75BFC9}" type="sibTrans" cxnId="{5DDC985A-10D9-447B-BA87-C0D43142B730}">
      <dgm:prSet/>
      <dgm:spPr/>
      <dgm:t>
        <a:bodyPr/>
        <a:lstStyle/>
        <a:p>
          <a:endParaRPr lang="en-US"/>
        </a:p>
      </dgm:t>
    </dgm:pt>
    <dgm:pt modelId="{09023E04-27CF-479E-A11B-D413C196A4D0}">
      <dgm:prSet phldrT="[Text]"/>
      <dgm:spPr/>
      <dgm:t>
        <a:bodyPr/>
        <a:lstStyle/>
        <a:p>
          <a:r>
            <a:rPr lang="en-US" dirty="0"/>
            <a:t>Vendors</a:t>
          </a:r>
        </a:p>
      </dgm:t>
    </dgm:pt>
    <dgm:pt modelId="{D86E23CA-FD07-4265-A4FD-850A696E8364}" type="parTrans" cxnId="{B2D53CE9-CDCD-4356-9C1E-2CC12D8A781F}">
      <dgm:prSet/>
      <dgm:spPr/>
      <dgm:t>
        <a:bodyPr/>
        <a:lstStyle/>
        <a:p>
          <a:endParaRPr lang="en-US"/>
        </a:p>
      </dgm:t>
    </dgm:pt>
    <dgm:pt modelId="{A947ADA8-CA36-4E19-B7F2-F5ADC77C186D}" type="sibTrans" cxnId="{B2D53CE9-CDCD-4356-9C1E-2CC12D8A781F}">
      <dgm:prSet/>
      <dgm:spPr/>
      <dgm:t>
        <a:bodyPr/>
        <a:lstStyle/>
        <a:p>
          <a:endParaRPr lang="en-US"/>
        </a:p>
      </dgm:t>
    </dgm:pt>
    <dgm:pt modelId="{C6F44230-1B19-4D27-AE23-2A4A13BBCA66}">
      <dgm:prSet phldrT="[Text]"/>
      <dgm:spPr/>
      <dgm:t>
        <a:bodyPr/>
        <a:lstStyle/>
        <a:p>
          <a:r>
            <a:rPr lang="en-US" dirty="0"/>
            <a:t>Labs</a:t>
          </a:r>
        </a:p>
      </dgm:t>
    </dgm:pt>
    <dgm:pt modelId="{C9327D61-077D-4370-8505-B2266D36B7D9}" type="parTrans" cxnId="{412DDF87-C1DA-4B1F-AA7E-249DCB907CB4}">
      <dgm:prSet/>
      <dgm:spPr/>
      <dgm:t>
        <a:bodyPr/>
        <a:lstStyle/>
        <a:p>
          <a:endParaRPr lang="en-US"/>
        </a:p>
      </dgm:t>
    </dgm:pt>
    <dgm:pt modelId="{4E55DE93-1E12-4B6A-88C0-15BD04F50D52}" type="sibTrans" cxnId="{412DDF87-C1DA-4B1F-AA7E-249DCB907CB4}">
      <dgm:prSet/>
      <dgm:spPr/>
      <dgm:t>
        <a:bodyPr/>
        <a:lstStyle/>
        <a:p>
          <a:endParaRPr lang="en-US"/>
        </a:p>
      </dgm:t>
    </dgm:pt>
    <dgm:pt modelId="{2DF4D317-9402-4E68-B1FE-318BF34165B2}" type="pres">
      <dgm:prSet presAssocID="{E95E0566-C812-4BD7-A543-E7C01D3A5A5D}" presName="composite" presStyleCnt="0">
        <dgm:presLayoutVars>
          <dgm:chMax val="3"/>
          <dgm:animLvl val="lvl"/>
          <dgm:resizeHandles val="exact"/>
        </dgm:presLayoutVars>
      </dgm:prSet>
      <dgm:spPr/>
    </dgm:pt>
    <dgm:pt modelId="{2A5693BA-35F5-49A7-97EA-94EB03029495}" type="pres">
      <dgm:prSet presAssocID="{0CD9171D-6882-4EFD-848B-44357FAD5ABB}" presName="gear1" presStyleLbl="node1" presStyleIdx="0" presStyleCnt="3">
        <dgm:presLayoutVars>
          <dgm:chMax val="1"/>
          <dgm:bulletEnabled val="1"/>
        </dgm:presLayoutVars>
      </dgm:prSet>
      <dgm:spPr/>
    </dgm:pt>
    <dgm:pt modelId="{858D0C0B-0F1E-467C-973A-14EEB4501A4D}" type="pres">
      <dgm:prSet presAssocID="{0CD9171D-6882-4EFD-848B-44357FAD5ABB}" presName="gear1srcNode" presStyleLbl="node1" presStyleIdx="0" presStyleCnt="3"/>
      <dgm:spPr/>
    </dgm:pt>
    <dgm:pt modelId="{2397DC07-7F2B-400E-AF09-BB7C57ABFDB4}" type="pres">
      <dgm:prSet presAssocID="{0CD9171D-6882-4EFD-848B-44357FAD5ABB}" presName="gear1dstNode" presStyleLbl="node1" presStyleIdx="0" presStyleCnt="3"/>
      <dgm:spPr/>
    </dgm:pt>
    <dgm:pt modelId="{AD1C81A3-CECA-4841-A82E-7B36829803E9}" type="pres">
      <dgm:prSet presAssocID="{09023E04-27CF-479E-A11B-D413C196A4D0}" presName="gear2" presStyleLbl="node1" presStyleIdx="1" presStyleCnt="3">
        <dgm:presLayoutVars>
          <dgm:chMax val="1"/>
          <dgm:bulletEnabled val="1"/>
        </dgm:presLayoutVars>
      </dgm:prSet>
      <dgm:spPr/>
    </dgm:pt>
    <dgm:pt modelId="{DFA5D34C-2E80-4B94-9BD7-48142DC67769}" type="pres">
      <dgm:prSet presAssocID="{09023E04-27CF-479E-A11B-D413C196A4D0}" presName="gear2srcNode" presStyleLbl="node1" presStyleIdx="1" presStyleCnt="3"/>
      <dgm:spPr/>
    </dgm:pt>
    <dgm:pt modelId="{9E63378F-328E-482F-B14B-599066739B8D}" type="pres">
      <dgm:prSet presAssocID="{09023E04-27CF-479E-A11B-D413C196A4D0}" presName="gear2dstNode" presStyleLbl="node1" presStyleIdx="1" presStyleCnt="3"/>
      <dgm:spPr/>
    </dgm:pt>
    <dgm:pt modelId="{7DB016AA-E447-4730-BB28-FBD433E4924B}" type="pres">
      <dgm:prSet presAssocID="{C6F44230-1B19-4D27-AE23-2A4A13BBCA66}" presName="gear3" presStyleLbl="node1" presStyleIdx="2" presStyleCnt="3"/>
      <dgm:spPr/>
    </dgm:pt>
    <dgm:pt modelId="{C8578CBD-8C75-484F-8D30-C423228AFC35}" type="pres">
      <dgm:prSet presAssocID="{C6F44230-1B19-4D27-AE23-2A4A13BBCA66}" presName="gear3tx" presStyleLbl="node1" presStyleIdx="2" presStyleCnt="3">
        <dgm:presLayoutVars>
          <dgm:chMax val="1"/>
          <dgm:bulletEnabled val="1"/>
        </dgm:presLayoutVars>
      </dgm:prSet>
      <dgm:spPr/>
    </dgm:pt>
    <dgm:pt modelId="{4F870DA2-4742-479F-88BD-8DAEFAADD2ED}" type="pres">
      <dgm:prSet presAssocID="{C6F44230-1B19-4D27-AE23-2A4A13BBCA66}" presName="gear3srcNode" presStyleLbl="node1" presStyleIdx="2" presStyleCnt="3"/>
      <dgm:spPr/>
    </dgm:pt>
    <dgm:pt modelId="{E2700195-BFCB-42A3-AC20-BEC2975F79B7}" type="pres">
      <dgm:prSet presAssocID="{C6F44230-1B19-4D27-AE23-2A4A13BBCA66}" presName="gear3dstNode" presStyleLbl="node1" presStyleIdx="2" presStyleCnt="3"/>
      <dgm:spPr/>
    </dgm:pt>
    <dgm:pt modelId="{938DF227-2F24-4D5D-B794-5D2091D71654}" type="pres">
      <dgm:prSet presAssocID="{45427F5B-2311-4C54-927B-E227EB75BFC9}" presName="connector1" presStyleLbl="sibTrans2D1" presStyleIdx="0" presStyleCnt="3"/>
      <dgm:spPr/>
    </dgm:pt>
    <dgm:pt modelId="{A1664D1E-4C1D-4CA2-9759-528DF19D554F}" type="pres">
      <dgm:prSet presAssocID="{A947ADA8-CA36-4E19-B7F2-F5ADC77C186D}" presName="connector2" presStyleLbl="sibTrans2D1" presStyleIdx="1" presStyleCnt="3"/>
      <dgm:spPr/>
    </dgm:pt>
    <dgm:pt modelId="{491F469A-0DA4-475A-8798-2508FD2CBEAF}" type="pres">
      <dgm:prSet presAssocID="{4E55DE93-1E12-4B6A-88C0-15BD04F50D52}" presName="connector3" presStyleLbl="sibTrans2D1" presStyleIdx="2" presStyleCnt="3"/>
      <dgm:spPr/>
    </dgm:pt>
  </dgm:ptLst>
  <dgm:cxnLst>
    <dgm:cxn modelId="{7E919717-9BB6-44A6-8B95-77D811754190}" type="presOf" srcId="{0CD9171D-6882-4EFD-848B-44357FAD5ABB}" destId="{2A5693BA-35F5-49A7-97EA-94EB03029495}" srcOrd="0" destOrd="0" presId="urn:microsoft.com/office/officeart/2005/8/layout/gear1"/>
    <dgm:cxn modelId="{341C5325-1F8D-4D9D-997B-E12804C28DA3}" type="presOf" srcId="{0CD9171D-6882-4EFD-848B-44357FAD5ABB}" destId="{858D0C0B-0F1E-467C-973A-14EEB4501A4D}" srcOrd="1" destOrd="0" presId="urn:microsoft.com/office/officeart/2005/8/layout/gear1"/>
    <dgm:cxn modelId="{D000D937-AD70-4C80-AD7E-73CBE54DF51D}" type="presOf" srcId="{A947ADA8-CA36-4E19-B7F2-F5ADC77C186D}" destId="{A1664D1E-4C1D-4CA2-9759-528DF19D554F}" srcOrd="0" destOrd="0" presId="urn:microsoft.com/office/officeart/2005/8/layout/gear1"/>
    <dgm:cxn modelId="{A82D4D68-8193-45EC-8B11-1F902EA19B91}" type="presOf" srcId="{C6F44230-1B19-4D27-AE23-2A4A13BBCA66}" destId="{E2700195-BFCB-42A3-AC20-BEC2975F79B7}" srcOrd="3" destOrd="0" presId="urn:microsoft.com/office/officeart/2005/8/layout/gear1"/>
    <dgm:cxn modelId="{97174F4A-1748-4FF3-BB59-D5127007B0BE}" type="presOf" srcId="{C6F44230-1B19-4D27-AE23-2A4A13BBCA66}" destId="{C8578CBD-8C75-484F-8D30-C423228AFC35}" srcOrd="1" destOrd="0" presId="urn:microsoft.com/office/officeart/2005/8/layout/gear1"/>
    <dgm:cxn modelId="{86096B74-FEC9-44AE-95BF-860E7B26D795}" type="presOf" srcId="{09023E04-27CF-479E-A11B-D413C196A4D0}" destId="{AD1C81A3-CECA-4841-A82E-7B36829803E9}" srcOrd="0" destOrd="0" presId="urn:microsoft.com/office/officeart/2005/8/layout/gear1"/>
    <dgm:cxn modelId="{5DDC985A-10D9-447B-BA87-C0D43142B730}" srcId="{E95E0566-C812-4BD7-A543-E7C01D3A5A5D}" destId="{0CD9171D-6882-4EFD-848B-44357FAD5ABB}" srcOrd="0" destOrd="0" parTransId="{4EA5569B-DD30-40A4-9A55-E83B5C428706}" sibTransId="{45427F5B-2311-4C54-927B-E227EB75BFC9}"/>
    <dgm:cxn modelId="{6FFC4A86-F5D7-426B-8D9D-643B4BDEB8F4}" type="presOf" srcId="{4E55DE93-1E12-4B6A-88C0-15BD04F50D52}" destId="{491F469A-0DA4-475A-8798-2508FD2CBEAF}" srcOrd="0" destOrd="0" presId="urn:microsoft.com/office/officeart/2005/8/layout/gear1"/>
    <dgm:cxn modelId="{412DDF87-C1DA-4B1F-AA7E-249DCB907CB4}" srcId="{E95E0566-C812-4BD7-A543-E7C01D3A5A5D}" destId="{C6F44230-1B19-4D27-AE23-2A4A13BBCA66}" srcOrd="2" destOrd="0" parTransId="{C9327D61-077D-4370-8505-B2266D36B7D9}" sibTransId="{4E55DE93-1E12-4B6A-88C0-15BD04F50D52}"/>
    <dgm:cxn modelId="{62B89E8D-B7DC-4441-80E5-D29A1EDBD11A}" type="presOf" srcId="{C6F44230-1B19-4D27-AE23-2A4A13BBCA66}" destId="{7DB016AA-E447-4730-BB28-FBD433E4924B}" srcOrd="0" destOrd="0" presId="urn:microsoft.com/office/officeart/2005/8/layout/gear1"/>
    <dgm:cxn modelId="{9DA53090-1D52-49EC-A63F-320789427548}" type="presOf" srcId="{0CD9171D-6882-4EFD-848B-44357FAD5ABB}" destId="{2397DC07-7F2B-400E-AF09-BB7C57ABFDB4}" srcOrd="2" destOrd="0" presId="urn:microsoft.com/office/officeart/2005/8/layout/gear1"/>
    <dgm:cxn modelId="{A3D26C9E-D03A-481F-ACE5-6A05D279E032}" type="presOf" srcId="{45427F5B-2311-4C54-927B-E227EB75BFC9}" destId="{938DF227-2F24-4D5D-B794-5D2091D71654}" srcOrd="0" destOrd="0" presId="urn:microsoft.com/office/officeart/2005/8/layout/gear1"/>
    <dgm:cxn modelId="{80F48DA6-4DED-4152-94D6-CD2A50F46F8E}" type="presOf" srcId="{E95E0566-C812-4BD7-A543-E7C01D3A5A5D}" destId="{2DF4D317-9402-4E68-B1FE-318BF34165B2}" srcOrd="0" destOrd="0" presId="urn:microsoft.com/office/officeart/2005/8/layout/gear1"/>
    <dgm:cxn modelId="{DD7B83AC-2C4B-45E8-973B-EE8D7BC82FD6}" type="presOf" srcId="{C6F44230-1B19-4D27-AE23-2A4A13BBCA66}" destId="{4F870DA2-4742-479F-88BD-8DAEFAADD2ED}" srcOrd="2" destOrd="0" presId="urn:microsoft.com/office/officeart/2005/8/layout/gear1"/>
    <dgm:cxn modelId="{EB5BB0C1-0E9B-4A8B-B3B2-02B574C0DACD}" type="presOf" srcId="{09023E04-27CF-479E-A11B-D413C196A4D0}" destId="{9E63378F-328E-482F-B14B-599066739B8D}" srcOrd="2" destOrd="0" presId="urn:microsoft.com/office/officeart/2005/8/layout/gear1"/>
    <dgm:cxn modelId="{B2D53CE9-CDCD-4356-9C1E-2CC12D8A781F}" srcId="{E95E0566-C812-4BD7-A543-E7C01D3A5A5D}" destId="{09023E04-27CF-479E-A11B-D413C196A4D0}" srcOrd="1" destOrd="0" parTransId="{D86E23CA-FD07-4265-A4FD-850A696E8364}" sibTransId="{A947ADA8-CA36-4E19-B7F2-F5ADC77C186D}"/>
    <dgm:cxn modelId="{29FD49FF-E3A6-4423-AEAF-17474FDC92DA}" type="presOf" srcId="{09023E04-27CF-479E-A11B-D413C196A4D0}" destId="{DFA5D34C-2E80-4B94-9BD7-48142DC67769}" srcOrd="1" destOrd="0" presId="urn:microsoft.com/office/officeart/2005/8/layout/gear1"/>
    <dgm:cxn modelId="{289BBE16-6ECB-4737-BFE8-54AE439D2CDD}" type="presParOf" srcId="{2DF4D317-9402-4E68-B1FE-318BF34165B2}" destId="{2A5693BA-35F5-49A7-97EA-94EB03029495}" srcOrd="0" destOrd="0" presId="urn:microsoft.com/office/officeart/2005/8/layout/gear1"/>
    <dgm:cxn modelId="{2791D567-11C8-432F-9171-4DB9AB7AA65E}" type="presParOf" srcId="{2DF4D317-9402-4E68-B1FE-318BF34165B2}" destId="{858D0C0B-0F1E-467C-973A-14EEB4501A4D}" srcOrd="1" destOrd="0" presId="urn:microsoft.com/office/officeart/2005/8/layout/gear1"/>
    <dgm:cxn modelId="{848E528A-E37A-4167-AE67-6505C9772786}" type="presParOf" srcId="{2DF4D317-9402-4E68-B1FE-318BF34165B2}" destId="{2397DC07-7F2B-400E-AF09-BB7C57ABFDB4}" srcOrd="2" destOrd="0" presId="urn:microsoft.com/office/officeart/2005/8/layout/gear1"/>
    <dgm:cxn modelId="{3E6243F0-D134-426A-8507-120FF89E2716}" type="presParOf" srcId="{2DF4D317-9402-4E68-B1FE-318BF34165B2}" destId="{AD1C81A3-CECA-4841-A82E-7B36829803E9}" srcOrd="3" destOrd="0" presId="urn:microsoft.com/office/officeart/2005/8/layout/gear1"/>
    <dgm:cxn modelId="{4D019105-45A4-4912-88A3-B73D66BD240A}" type="presParOf" srcId="{2DF4D317-9402-4E68-B1FE-318BF34165B2}" destId="{DFA5D34C-2E80-4B94-9BD7-48142DC67769}" srcOrd="4" destOrd="0" presId="urn:microsoft.com/office/officeart/2005/8/layout/gear1"/>
    <dgm:cxn modelId="{25077CD3-F416-408D-B330-DB63E40D5209}" type="presParOf" srcId="{2DF4D317-9402-4E68-B1FE-318BF34165B2}" destId="{9E63378F-328E-482F-B14B-599066739B8D}" srcOrd="5" destOrd="0" presId="urn:microsoft.com/office/officeart/2005/8/layout/gear1"/>
    <dgm:cxn modelId="{6B4A7EA6-076F-49C1-A842-066B15B427F4}" type="presParOf" srcId="{2DF4D317-9402-4E68-B1FE-318BF34165B2}" destId="{7DB016AA-E447-4730-BB28-FBD433E4924B}" srcOrd="6" destOrd="0" presId="urn:microsoft.com/office/officeart/2005/8/layout/gear1"/>
    <dgm:cxn modelId="{EF107816-46CF-46EA-A242-FFA165A35B5C}" type="presParOf" srcId="{2DF4D317-9402-4E68-B1FE-318BF34165B2}" destId="{C8578CBD-8C75-484F-8D30-C423228AFC35}" srcOrd="7" destOrd="0" presId="urn:microsoft.com/office/officeart/2005/8/layout/gear1"/>
    <dgm:cxn modelId="{4435D286-9ACE-4AB9-A9D1-F7BB9294E4E6}" type="presParOf" srcId="{2DF4D317-9402-4E68-B1FE-318BF34165B2}" destId="{4F870DA2-4742-479F-88BD-8DAEFAADD2ED}" srcOrd="8" destOrd="0" presId="urn:microsoft.com/office/officeart/2005/8/layout/gear1"/>
    <dgm:cxn modelId="{8C783AA0-9EDC-4BAC-B6C3-65492F13B4CD}" type="presParOf" srcId="{2DF4D317-9402-4E68-B1FE-318BF34165B2}" destId="{E2700195-BFCB-42A3-AC20-BEC2975F79B7}" srcOrd="9" destOrd="0" presId="urn:microsoft.com/office/officeart/2005/8/layout/gear1"/>
    <dgm:cxn modelId="{B25F7040-4C14-46A5-8464-487D2710420C}" type="presParOf" srcId="{2DF4D317-9402-4E68-B1FE-318BF34165B2}" destId="{938DF227-2F24-4D5D-B794-5D2091D71654}" srcOrd="10" destOrd="0" presId="urn:microsoft.com/office/officeart/2005/8/layout/gear1"/>
    <dgm:cxn modelId="{FA395D2D-4BD3-4685-858B-F4F59030CB25}" type="presParOf" srcId="{2DF4D317-9402-4E68-B1FE-318BF34165B2}" destId="{A1664D1E-4C1D-4CA2-9759-528DF19D554F}" srcOrd="11" destOrd="0" presId="urn:microsoft.com/office/officeart/2005/8/layout/gear1"/>
    <dgm:cxn modelId="{A52AB858-EA97-46F8-A126-807410D1E7FC}" type="presParOf" srcId="{2DF4D317-9402-4E68-B1FE-318BF34165B2}" destId="{491F469A-0DA4-475A-8798-2508FD2CBEA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5A306-4AA4-410B-AAB2-875C98B06339}">
      <dsp:nvSpPr>
        <dsp:cNvPr id="0" name=""/>
        <dsp:cNvSpPr/>
      </dsp:nvSpPr>
      <dsp:spPr>
        <a:xfrm>
          <a:off x="0" y="54056"/>
          <a:ext cx="9628632" cy="12331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What is an Emergency Use Authorization (EUA) and what is the mechanism for submission?</a:t>
          </a:r>
          <a:endParaRPr lang="en-US" sz="3100" kern="1200" dirty="0"/>
        </a:p>
      </dsp:txBody>
      <dsp:txXfrm>
        <a:off x="60199" y="114255"/>
        <a:ext cx="9508234" cy="1112781"/>
      </dsp:txXfrm>
    </dsp:sp>
    <dsp:sp modelId="{327BFAE8-AFB8-4F25-BB85-E601D5C20687}">
      <dsp:nvSpPr>
        <dsp:cNvPr id="0" name=""/>
        <dsp:cNvSpPr/>
      </dsp:nvSpPr>
      <dsp:spPr>
        <a:xfrm>
          <a:off x="0" y="1376516"/>
          <a:ext cx="9628632" cy="12331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What role do laboratories play in health care during a global pandemic?</a:t>
          </a:r>
          <a:endParaRPr lang="en-US" sz="3100" kern="1200" dirty="0"/>
        </a:p>
      </dsp:txBody>
      <dsp:txXfrm>
        <a:off x="60199" y="1436715"/>
        <a:ext cx="9508234" cy="1112781"/>
      </dsp:txXfrm>
    </dsp:sp>
    <dsp:sp modelId="{075B1B50-EC62-4E14-8B26-0CE9784AEC76}">
      <dsp:nvSpPr>
        <dsp:cNvPr id="0" name=""/>
        <dsp:cNvSpPr/>
      </dsp:nvSpPr>
      <dsp:spPr>
        <a:xfrm>
          <a:off x="0" y="2698976"/>
          <a:ext cx="9628632" cy="12331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How do laboratories develop testing for novel biological agents under an EUA?</a:t>
          </a:r>
          <a:endParaRPr lang="en-US" sz="3100" kern="1200" dirty="0"/>
        </a:p>
      </dsp:txBody>
      <dsp:txXfrm>
        <a:off x="60199" y="2759175"/>
        <a:ext cx="9508234"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5A306-4AA4-410B-AAB2-875C98B06339}">
      <dsp:nvSpPr>
        <dsp:cNvPr id="0" name=""/>
        <dsp:cNvSpPr/>
      </dsp:nvSpPr>
      <dsp:spPr>
        <a:xfrm>
          <a:off x="0" y="30431"/>
          <a:ext cx="9628632" cy="39253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0" i="0" kern="1200" dirty="0"/>
            <a:t>What is an Emergency Use Authorization (EUA) and what is the mechanism for submission?</a:t>
          </a:r>
          <a:endParaRPr lang="en-US" sz="5500" kern="1200" dirty="0"/>
        </a:p>
      </dsp:txBody>
      <dsp:txXfrm>
        <a:off x="191620" y="222051"/>
        <a:ext cx="9245392" cy="3542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82C14-1468-4DD2-8A95-65988E61BCBF}">
      <dsp:nvSpPr>
        <dsp:cNvPr id="0" name=""/>
        <dsp:cNvSpPr/>
      </dsp:nvSpPr>
      <dsp:spPr>
        <a:xfrm>
          <a:off x="1294609" y="66572"/>
          <a:ext cx="8912970" cy="129619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771" numCol="1" spcCol="1270" anchor="ctr" anchorCtr="0">
          <a:noAutofit/>
        </a:bodyPr>
        <a:lstStyle/>
        <a:p>
          <a:pPr marL="0" lvl="0" indent="0" algn="l" defTabSz="1066800">
            <a:lnSpc>
              <a:spcPct val="90000"/>
            </a:lnSpc>
            <a:spcBef>
              <a:spcPct val="0"/>
            </a:spcBef>
            <a:spcAft>
              <a:spcPct val="35000"/>
            </a:spcAft>
            <a:buNone/>
          </a:pPr>
          <a:r>
            <a:rPr lang="en-US" sz="2400" kern="1200" dirty="0"/>
            <a:t>Public Health Emergency Declared</a:t>
          </a:r>
        </a:p>
      </dsp:txBody>
      <dsp:txXfrm>
        <a:off x="1294609" y="390621"/>
        <a:ext cx="8588921" cy="648097"/>
      </dsp:txXfrm>
    </dsp:sp>
    <dsp:sp modelId="{8416D9A1-8299-4A82-BBBA-BEBDAEEEB95D}">
      <dsp:nvSpPr>
        <dsp:cNvPr id="0" name=""/>
        <dsp:cNvSpPr/>
      </dsp:nvSpPr>
      <dsp:spPr>
        <a:xfrm>
          <a:off x="1312186" y="997741"/>
          <a:ext cx="1647295" cy="23800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 formal HHS declaration of a public health emergency</a:t>
          </a:r>
        </a:p>
      </dsp:txBody>
      <dsp:txXfrm>
        <a:off x="1312186" y="997741"/>
        <a:ext cx="1647295" cy="2380023"/>
      </dsp:txXfrm>
    </dsp:sp>
    <dsp:sp modelId="{4451E9FA-C19D-4BC5-AB75-D801D1B86175}">
      <dsp:nvSpPr>
        <dsp:cNvPr id="0" name=""/>
        <dsp:cNvSpPr/>
      </dsp:nvSpPr>
      <dsp:spPr>
        <a:xfrm>
          <a:off x="2941726" y="498804"/>
          <a:ext cx="7265853" cy="129619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771" numCol="1" spcCol="1270" anchor="ctr" anchorCtr="0">
          <a:noAutofit/>
        </a:bodyPr>
        <a:lstStyle/>
        <a:p>
          <a:pPr marL="0" lvl="0" indent="0" algn="l" defTabSz="1066800">
            <a:lnSpc>
              <a:spcPct val="90000"/>
            </a:lnSpc>
            <a:spcBef>
              <a:spcPct val="0"/>
            </a:spcBef>
            <a:spcAft>
              <a:spcPct val="35000"/>
            </a:spcAft>
            <a:buNone/>
          </a:pPr>
          <a:r>
            <a:rPr lang="en-US" sz="2400" kern="1200" dirty="0"/>
            <a:t>Pre-EUA Submission Meeting</a:t>
          </a:r>
        </a:p>
      </dsp:txBody>
      <dsp:txXfrm>
        <a:off x="2941726" y="822853"/>
        <a:ext cx="6941804" cy="648097"/>
      </dsp:txXfrm>
    </dsp:sp>
    <dsp:sp modelId="{0053B693-D9CB-4513-A3E8-2C45DAE0C9D2}">
      <dsp:nvSpPr>
        <dsp:cNvPr id="0" name=""/>
        <dsp:cNvSpPr/>
      </dsp:nvSpPr>
      <dsp:spPr>
        <a:xfrm>
          <a:off x="2941726" y="1496685"/>
          <a:ext cx="1647295" cy="23800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Helps facilitate submission process</a:t>
          </a:r>
        </a:p>
      </dsp:txBody>
      <dsp:txXfrm>
        <a:off x="2941726" y="1496685"/>
        <a:ext cx="1647295" cy="2380023"/>
      </dsp:txXfrm>
    </dsp:sp>
    <dsp:sp modelId="{F6450917-E80D-4B5F-931E-AC11EC89A66A}">
      <dsp:nvSpPr>
        <dsp:cNvPr id="0" name=""/>
        <dsp:cNvSpPr/>
      </dsp:nvSpPr>
      <dsp:spPr>
        <a:xfrm>
          <a:off x="4588843" y="931036"/>
          <a:ext cx="5618736" cy="129619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771" numCol="1" spcCol="1270" anchor="ctr" anchorCtr="0">
          <a:noAutofit/>
        </a:bodyPr>
        <a:lstStyle/>
        <a:p>
          <a:pPr marL="0" lvl="0" indent="0" algn="l" defTabSz="1066800">
            <a:lnSpc>
              <a:spcPct val="90000"/>
            </a:lnSpc>
            <a:spcBef>
              <a:spcPct val="0"/>
            </a:spcBef>
            <a:spcAft>
              <a:spcPct val="35000"/>
            </a:spcAft>
            <a:buNone/>
          </a:pPr>
          <a:r>
            <a:rPr lang="en-US" sz="2400" kern="1200" dirty="0"/>
            <a:t>Submission</a:t>
          </a:r>
        </a:p>
      </dsp:txBody>
      <dsp:txXfrm>
        <a:off x="4588843" y="1255085"/>
        <a:ext cx="5294687" cy="648097"/>
      </dsp:txXfrm>
    </dsp:sp>
    <dsp:sp modelId="{EE37965D-A578-49B7-B271-DA1AF8568B4C}">
      <dsp:nvSpPr>
        <dsp:cNvPr id="0" name=""/>
        <dsp:cNvSpPr/>
      </dsp:nvSpPr>
      <dsp:spPr>
        <a:xfrm>
          <a:off x="4588843" y="1928917"/>
          <a:ext cx="1647295" cy="23800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Review by FDA</a:t>
          </a:r>
        </a:p>
      </dsp:txBody>
      <dsp:txXfrm>
        <a:off x="4588843" y="1928917"/>
        <a:ext cx="1647295" cy="2380023"/>
      </dsp:txXfrm>
    </dsp:sp>
    <dsp:sp modelId="{76A08ACE-8412-4DD3-9616-18385EFA11EB}">
      <dsp:nvSpPr>
        <dsp:cNvPr id="0" name=""/>
        <dsp:cNvSpPr/>
      </dsp:nvSpPr>
      <dsp:spPr>
        <a:xfrm>
          <a:off x="6236851" y="1363268"/>
          <a:ext cx="3970728" cy="129619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771" numCol="1" spcCol="1270" anchor="ctr" anchorCtr="0">
          <a:noAutofit/>
        </a:bodyPr>
        <a:lstStyle/>
        <a:p>
          <a:pPr marL="0" lvl="0" indent="0" algn="l" defTabSz="1066800">
            <a:lnSpc>
              <a:spcPct val="90000"/>
            </a:lnSpc>
            <a:spcBef>
              <a:spcPct val="0"/>
            </a:spcBef>
            <a:spcAft>
              <a:spcPct val="35000"/>
            </a:spcAft>
            <a:buNone/>
          </a:pPr>
          <a:r>
            <a:rPr lang="en-US" sz="2400" kern="1200" dirty="0"/>
            <a:t>Approve/Reject</a:t>
          </a:r>
        </a:p>
      </dsp:txBody>
      <dsp:txXfrm>
        <a:off x="6236851" y="1687317"/>
        <a:ext cx="3646679" cy="648097"/>
      </dsp:txXfrm>
    </dsp:sp>
    <dsp:sp modelId="{364F2373-7EDA-4910-B008-343EAFC503DD}">
      <dsp:nvSpPr>
        <dsp:cNvPr id="0" name=""/>
        <dsp:cNvSpPr/>
      </dsp:nvSpPr>
      <dsp:spPr>
        <a:xfrm>
          <a:off x="6236851" y="2361149"/>
          <a:ext cx="1647295" cy="23800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FDA issues ruling</a:t>
          </a:r>
        </a:p>
      </dsp:txBody>
      <dsp:txXfrm>
        <a:off x="6236851" y="2361149"/>
        <a:ext cx="1647295" cy="2380023"/>
      </dsp:txXfrm>
    </dsp:sp>
    <dsp:sp modelId="{72BF184F-42EE-404A-A471-7915E5800936}">
      <dsp:nvSpPr>
        <dsp:cNvPr id="0" name=""/>
        <dsp:cNvSpPr/>
      </dsp:nvSpPr>
      <dsp:spPr>
        <a:xfrm>
          <a:off x="7883968" y="1795499"/>
          <a:ext cx="2323611" cy="129619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771" numCol="1" spcCol="1270" anchor="ctr" anchorCtr="0">
          <a:noAutofit/>
        </a:bodyPr>
        <a:lstStyle/>
        <a:p>
          <a:pPr marL="0" lvl="0" indent="0" algn="l" defTabSz="1066800">
            <a:lnSpc>
              <a:spcPct val="90000"/>
            </a:lnSpc>
            <a:spcBef>
              <a:spcPct val="0"/>
            </a:spcBef>
            <a:spcAft>
              <a:spcPct val="35000"/>
            </a:spcAft>
            <a:buNone/>
          </a:pPr>
          <a:r>
            <a:rPr lang="en-US" sz="2400" kern="1200" dirty="0"/>
            <a:t>Termination</a:t>
          </a:r>
        </a:p>
      </dsp:txBody>
      <dsp:txXfrm>
        <a:off x="7883968" y="2119548"/>
        <a:ext cx="1999562" cy="648097"/>
      </dsp:txXfrm>
    </dsp:sp>
    <dsp:sp modelId="{2137430C-529E-40A4-8103-186D3A7B2E11}">
      <dsp:nvSpPr>
        <dsp:cNvPr id="0" name=""/>
        <dsp:cNvSpPr/>
      </dsp:nvSpPr>
      <dsp:spPr>
        <a:xfrm>
          <a:off x="7883968" y="2793380"/>
          <a:ext cx="1647295" cy="23800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EUA ends when the emergency is over, or EUA is revoked</a:t>
          </a:r>
        </a:p>
      </dsp:txBody>
      <dsp:txXfrm>
        <a:off x="7883968" y="2793380"/>
        <a:ext cx="1647295" cy="2380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B1B50-EC62-4E14-8B26-0CE9784AEC76}">
      <dsp:nvSpPr>
        <dsp:cNvPr id="0" name=""/>
        <dsp:cNvSpPr/>
      </dsp:nvSpPr>
      <dsp:spPr>
        <a:xfrm>
          <a:off x="0" y="370901"/>
          <a:ext cx="9628632" cy="32444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b="0" i="0" kern="1200" dirty="0"/>
            <a:t>How do laboratories develop testing for novel biological agents under an EUA?</a:t>
          </a:r>
          <a:endParaRPr lang="en-US" sz="5900" kern="1200" dirty="0"/>
        </a:p>
      </dsp:txBody>
      <dsp:txXfrm>
        <a:off x="158379" y="529280"/>
        <a:ext cx="9311874" cy="2927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7B4D8-96FF-4BEA-BCBC-34AF2F737BD9}">
      <dsp:nvSpPr>
        <dsp:cNvPr id="0" name=""/>
        <dsp:cNvSpPr/>
      </dsp:nvSpPr>
      <dsp:spPr>
        <a:xfrm>
          <a:off x="1706645" y="1179722"/>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877496" y="1223481"/>
        <a:ext cx="19594" cy="3922"/>
      </dsp:txXfrm>
    </dsp:sp>
    <dsp:sp modelId="{B0D415A4-77F0-4B07-8AEE-80617CC4A73E}">
      <dsp:nvSpPr>
        <dsp:cNvPr id="0" name=""/>
        <dsp:cNvSpPr/>
      </dsp:nvSpPr>
      <dsp:spPr>
        <a:xfrm>
          <a:off x="4540" y="714271"/>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Jan 10</a:t>
          </a:r>
        </a:p>
        <a:p>
          <a:pPr marL="0" lvl="0" indent="0" algn="ctr" defTabSz="622300">
            <a:lnSpc>
              <a:spcPct val="90000"/>
            </a:lnSpc>
            <a:spcBef>
              <a:spcPct val="0"/>
            </a:spcBef>
            <a:spcAft>
              <a:spcPct val="35000"/>
            </a:spcAft>
            <a:buNone/>
          </a:pPr>
          <a:r>
            <a:rPr lang="en-US" sz="1400" kern="1200" dirty="0"/>
            <a:t>Genome sequenced</a:t>
          </a:r>
        </a:p>
      </dsp:txBody>
      <dsp:txXfrm>
        <a:off x="4540" y="714271"/>
        <a:ext cx="1703904" cy="1022342"/>
      </dsp:txXfrm>
    </dsp:sp>
    <dsp:sp modelId="{E15313ED-3822-4A70-85FE-B915BE658256}">
      <dsp:nvSpPr>
        <dsp:cNvPr id="0" name=""/>
        <dsp:cNvSpPr/>
      </dsp:nvSpPr>
      <dsp:spPr>
        <a:xfrm>
          <a:off x="3802448" y="1179722"/>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973299" y="1223481"/>
        <a:ext cx="19594" cy="3922"/>
      </dsp:txXfrm>
    </dsp:sp>
    <dsp:sp modelId="{FCB75B4B-1ECB-403B-B903-867E407F9F5A}">
      <dsp:nvSpPr>
        <dsp:cNvPr id="0" name=""/>
        <dsp:cNvSpPr/>
      </dsp:nvSpPr>
      <dsp:spPr>
        <a:xfrm>
          <a:off x="2100343" y="714271"/>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Jan 17</a:t>
          </a:r>
        </a:p>
        <a:p>
          <a:pPr marL="0" lvl="0" indent="0" algn="ctr" defTabSz="622300">
            <a:lnSpc>
              <a:spcPct val="90000"/>
            </a:lnSpc>
            <a:spcBef>
              <a:spcPct val="0"/>
            </a:spcBef>
            <a:spcAft>
              <a:spcPct val="35000"/>
            </a:spcAft>
            <a:buNone/>
          </a:pPr>
          <a:r>
            <a:rPr lang="en-US" sz="1400" kern="1200" dirty="0"/>
            <a:t>First diagnostic test developed in Germany</a:t>
          </a:r>
        </a:p>
      </dsp:txBody>
      <dsp:txXfrm>
        <a:off x="2100343" y="714271"/>
        <a:ext cx="1703904" cy="1022342"/>
      </dsp:txXfrm>
    </dsp:sp>
    <dsp:sp modelId="{2184FCB6-06A2-423B-830F-F57FAD25D646}">
      <dsp:nvSpPr>
        <dsp:cNvPr id="0" name=""/>
        <dsp:cNvSpPr/>
      </dsp:nvSpPr>
      <dsp:spPr>
        <a:xfrm>
          <a:off x="5898250" y="1179722"/>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069102" y="1223481"/>
        <a:ext cx="19594" cy="3922"/>
      </dsp:txXfrm>
    </dsp:sp>
    <dsp:sp modelId="{53D0A5D3-C95A-431C-BED2-ECCAEC32AC63}">
      <dsp:nvSpPr>
        <dsp:cNvPr id="0" name=""/>
        <dsp:cNvSpPr/>
      </dsp:nvSpPr>
      <dsp:spPr>
        <a:xfrm>
          <a:off x="4196146" y="714271"/>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Jan 24</a:t>
          </a:r>
        </a:p>
        <a:p>
          <a:pPr marL="0" lvl="0" indent="0" algn="ctr" defTabSz="622300">
            <a:lnSpc>
              <a:spcPct val="90000"/>
            </a:lnSpc>
            <a:spcBef>
              <a:spcPct val="0"/>
            </a:spcBef>
            <a:spcAft>
              <a:spcPct val="35000"/>
            </a:spcAft>
            <a:buNone/>
          </a:pPr>
          <a:r>
            <a:rPr lang="en-US" sz="1400" kern="1200" dirty="0"/>
            <a:t>CDC releases guidance on US developed test</a:t>
          </a:r>
        </a:p>
      </dsp:txBody>
      <dsp:txXfrm>
        <a:off x="4196146" y="714271"/>
        <a:ext cx="1703904" cy="1022342"/>
      </dsp:txXfrm>
    </dsp:sp>
    <dsp:sp modelId="{9D8553BA-CAC4-412A-A023-4D81EF8C8E70}">
      <dsp:nvSpPr>
        <dsp:cNvPr id="0" name=""/>
        <dsp:cNvSpPr/>
      </dsp:nvSpPr>
      <dsp:spPr>
        <a:xfrm>
          <a:off x="7994053" y="1179722"/>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164905" y="1223481"/>
        <a:ext cx="19594" cy="3922"/>
      </dsp:txXfrm>
    </dsp:sp>
    <dsp:sp modelId="{FB9AB0BD-ECFE-43FB-AED9-D5F9A9A05A94}">
      <dsp:nvSpPr>
        <dsp:cNvPr id="0" name=""/>
        <dsp:cNvSpPr/>
      </dsp:nvSpPr>
      <dsp:spPr>
        <a:xfrm>
          <a:off x="6291949" y="714271"/>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Jan 27</a:t>
          </a:r>
        </a:p>
        <a:p>
          <a:pPr marL="0" lvl="0" indent="0" algn="ctr" defTabSz="622300">
            <a:lnSpc>
              <a:spcPct val="90000"/>
            </a:lnSpc>
            <a:spcBef>
              <a:spcPct val="0"/>
            </a:spcBef>
            <a:spcAft>
              <a:spcPct val="35000"/>
            </a:spcAft>
            <a:buNone/>
          </a:pPr>
          <a:r>
            <a:rPr lang="en-US" sz="1400" kern="1200" dirty="0"/>
            <a:t>FDA describes COVID-19 EUA strategy</a:t>
          </a:r>
        </a:p>
      </dsp:txBody>
      <dsp:txXfrm>
        <a:off x="6291949" y="714271"/>
        <a:ext cx="1703904" cy="1022342"/>
      </dsp:txXfrm>
    </dsp:sp>
    <dsp:sp modelId="{A72FD2BA-1906-4F0F-8F55-E5637A4CE417}">
      <dsp:nvSpPr>
        <dsp:cNvPr id="0" name=""/>
        <dsp:cNvSpPr/>
      </dsp:nvSpPr>
      <dsp:spPr>
        <a:xfrm>
          <a:off x="10089856" y="1179722"/>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0260708" y="1223481"/>
        <a:ext cx="19594" cy="3922"/>
      </dsp:txXfrm>
    </dsp:sp>
    <dsp:sp modelId="{592677D9-EAA6-401E-B122-C451FCA60D08}">
      <dsp:nvSpPr>
        <dsp:cNvPr id="0" name=""/>
        <dsp:cNvSpPr/>
      </dsp:nvSpPr>
      <dsp:spPr>
        <a:xfrm>
          <a:off x="8387751" y="714271"/>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Feb 4</a:t>
          </a:r>
          <a:r>
            <a:rPr lang="en-US" sz="1400" kern="1200" baseline="30000" dirty="0"/>
            <a:t>th</a:t>
          </a:r>
        </a:p>
        <a:p>
          <a:pPr marL="0" lvl="0" indent="0" algn="ctr" defTabSz="622300">
            <a:lnSpc>
              <a:spcPct val="90000"/>
            </a:lnSpc>
            <a:spcBef>
              <a:spcPct val="0"/>
            </a:spcBef>
            <a:spcAft>
              <a:spcPct val="35000"/>
            </a:spcAft>
            <a:buNone/>
          </a:pPr>
          <a:r>
            <a:rPr lang="en-US" sz="1400" kern="1200" baseline="30000" dirty="0"/>
            <a:t>CDC issued EUA for their 2019-nCoV RT-PCR</a:t>
          </a:r>
          <a:endParaRPr lang="en-US" sz="1400" kern="1200" dirty="0"/>
        </a:p>
      </dsp:txBody>
      <dsp:txXfrm>
        <a:off x="8387751" y="714271"/>
        <a:ext cx="1703904" cy="1022342"/>
      </dsp:txXfrm>
    </dsp:sp>
    <dsp:sp modelId="{1964FAD2-DFEA-49E7-8EA1-574EAAE05D55}">
      <dsp:nvSpPr>
        <dsp:cNvPr id="0" name=""/>
        <dsp:cNvSpPr/>
      </dsp:nvSpPr>
      <dsp:spPr>
        <a:xfrm>
          <a:off x="856492" y="1734814"/>
          <a:ext cx="10479014" cy="361298"/>
        </a:xfrm>
        <a:custGeom>
          <a:avLst/>
          <a:gdLst/>
          <a:ahLst/>
          <a:cxnLst/>
          <a:rect l="0" t="0" r="0" b="0"/>
          <a:pathLst>
            <a:path>
              <a:moveTo>
                <a:pt x="10479014" y="0"/>
              </a:moveTo>
              <a:lnTo>
                <a:pt x="10479014" y="197749"/>
              </a:lnTo>
              <a:lnTo>
                <a:pt x="0" y="197749"/>
              </a:lnTo>
              <a:lnTo>
                <a:pt x="0" y="36129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833841" y="1913501"/>
        <a:ext cx="524316" cy="3922"/>
      </dsp:txXfrm>
    </dsp:sp>
    <dsp:sp modelId="{3259E6E7-9762-4FFA-8D56-189115F7E9C3}">
      <dsp:nvSpPr>
        <dsp:cNvPr id="0" name=""/>
        <dsp:cNvSpPr/>
      </dsp:nvSpPr>
      <dsp:spPr>
        <a:xfrm>
          <a:off x="10483554" y="714271"/>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Feb 6</a:t>
          </a:r>
        </a:p>
        <a:p>
          <a:pPr marL="0" lvl="0" indent="0" algn="ctr" defTabSz="622300">
            <a:lnSpc>
              <a:spcPct val="90000"/>
            </a:lnSpc>
            <a:spcBef>
              <a:spcPct val="0"/>
            </a:spcBef>
            <a:spcAft>
              <a:spcPct val="35000"/>
            </a:spcAft>
            <a:buNone/>
          </a:pPr>
          <a:r>
            <a:rPr lang="en-US" sz="1400" kern="1200" dirty="0"/>
            <a:t>CDC ships test to state public health labs</a:t>
          </a:r>
        </a:p>
      </dsp:txBody>
      <dsp:txXfrm>
        <a:off x="10483554" y="714271"/>
        <a:ext cx="1703904" cy="1022342"/>
      </dsp:txXfrm>
    </dsp:sp>
    <dsp:sp modelId="{AA3607C2-CD0A-4D79-9CCE-314E099870EE}">
      <dsp:nvSpPr>
        <dsp:cNvPr id="0" name=""/>
        <dsp:cNvSpPr/>
      </dsp:nvSpPr>
      <dsp:spPr>
        <a:xfrm>
          <a:off x="1706645" y="2593963"/>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877496" y="2637722"/>
        <a:ext cx="19594" cy="3922"/>
      </dsp:txXfrm>
    </dsp:sp>
    <dsp:sp modelId="{93AB91F8-622F-4C0A-A44D-702D421A862F}">
      <dsp:nvSpPr>
        <dsp:cNvPr id="0" name=""/>
        <dsp:cNvSpPr/>
      </dsp:nvSpPr>
      <dsp:spPr>
        <a:xfrm>
          <a:off x="4540" y="212851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Feb 12</a:t>
          </a:r>
        </a:p>
        <a:p>
          <a:pPr marL="0" lvl="0" indent="0" algn="ctr" defTabSz="622300">
            <a:lnSpc>
              <a:spcPct val="90000"/>
            </a:lnSpc>
            <a:spcBef>
              <a:spcPct val="0"/>
            </a:spcBef>
            <a:spcAft>
              <a:spcPct val="35000"/>
            </a:spcAft>
            <a:buNone/>
          </a:pPr>
          <a:r>
            <a:rPr lang="en-US" sz="1400" kern="1200" dirty="0"/>
            <a:t>CDC announces error in test</a:t>
          </a:r>
        </a:p>
      </dsp:txBody>
      <dsp:txXfrm>
        <a:off x="4540" y="2128512"/>
        <a:ext cx="1703904" cy="1022342"/>
      </dsp:txXfrm>
    </dsp:sp>
    <dsp:sp modelId="{86CF63DB-9AA8-44C0-ABA6-7B1DEFB4BE7A}">
      <dsp:nvSpPr>
        <dsp:cNvPr id="0" name=""/>
        <dsp:cNvSpPr/>
      </dsp:nvSpPr>
      <dsp:spPr>
        <a:xfrm>
          <a:off x="3802448" y="2593963"/>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973299" y="2637722"/>
        <a:ext cx="19594" cy="3922"/>
      </dsp:txXfrm>
    </dsp:sp>
    <dsp:sp modelId="{25CFA0C4-571C-465C-ABF9-7816A827E559}">
      <dsp:nvSpPr>
        <dsp:cNvPr id="0" name=""/>
        <dsp:cNvSpPr/>
      </dsp:nvSpPr>
      <dsp:spPr>
        <a:xfrm>
          <a:off x="2100343" y="212851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Feb 29</a:t>
          </a:r>
        </a:p>
        <a:p>
          <a:pPr marL="0" lvl="0" indent="0" algn="ctr" defTabSz="622300">
            <a:lnSpc>
              <a:spcPct val="90000"/>
            </a:lnSpc>
            <a:spcBef>
              <a:spcPct val="0"/>
            </a:spcBef>
            <a:spcAft>
              <a:spcPct val="35000"/>
            </a:spcAft>
            <a:buNone/>
          </a:pPr>
          <a:r>
            <a:rPr lang="en-US" sz="1400" kern="1200" dirty="0"/>
            <a:t>FDA allows high complexity labs to develop test</a:t>
          </a:r>
        </a:p>
      </dsp:txBody>
      <dsp:txXfrm>
        <a:off x="2100343" y="2128512"/>
        <a:ext cx="1703904" cy="1022342"/>
      </dsp:txXfrm>
    </dsp:sp>
    <dsp:sp modelId="{7D25DDB6-6FEE-4D62-8796-F0134D2246C8}">
      <dsp:nvSpPr>
        <dsp:cNvPr id="0" name=""/>
        <dsp:cNvSpPr/>
      </dsp:nvSpPr>
      <dsp:spPr>
        <a:xfrm>
          <a:off x="5898250" y="2593963"/>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069102" y="2637722"/>
        <a:ext cx="19594" cy="3922"/>
      </dsp:txXfrm>
    </dsp:sp>
    <dsp:sp modelId="{35E6FAA0-41BF-440B-A3A3-63A17F1FE6CD}">
      <dsp:nvSpPr>
        <dsp:cNvPr id="0" name=""/>
        <dsp:cNvSpPr/>
      </dsp:nvSpPr>
      <dsp:spPr>
        <a:xfrm>
          <a:off x="4196146" y="212851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March 9</a:t>
          </a:r>
          <a:r>
            <a:rPr lang="en-US" sz="1400" kern="1200" baseline="30000" dirty="0"/>
            <a:t>th</a:t>
          </a:r>
        </a:p>
        <a:p>
          <a:pPr marL="0" lvl="0" indent="0" algn="ctr" defTabSz="622300">
            <a:lnSpc>
              <a:spcPct val="90000"/>
            </a:lnSpc>
            <a:spcBef>
              <a:spcPct val="0"/>
            </a:spcBef>
            <a:spcAft>
              <a:spcPct val="35000"/>
            </a:spcAft>
            <a:buNone/>
          </a:pPr>
          <a:r>
            <a:rPr lang="en-US" sz="1400" kern="1200" baseline="30000" dirty="0"/>
            <a:t>VUMC  in-house test approved</a:t>
          </a:r>
          <a:endParaRPr lang="en-US" sz="1400" kern="1200" dirty="0"/>
        </a:p>
      </dsp:txBody>
      <dsp:txXfrm>
        <a:off x="4196146" y="2128512"/>
        <a:ext cx="1703904" cy="1022342"/>
      </dsp:txXfrm>
    </dsp:sp>
    <dsp:sp modelId="{D53EA1C4-E64F-41C4-83F0-B97E01E39026}">
      <dsp:nvSpPr>
        <dsp:cNvPr id="0" name=""/>
        <dsp:cNvSpPr/>
      </dsp:nvSpPr>
      <dsp:spPr>
        <a:xfrm>
          <a:off x="7994053" y="2593963"/>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164905" y="2637722"/>
        <a:ext cx="19594" cy="3922"/>
      </dsp:txXfrm>
    </dsp:sp>
    <dsp:sp modelId="{89F2F12C-E0AB-44FE-901E-CC404A34EF83}">
      <dsp:nvSpPr>
        <dsp:cNvPr id="0" name=""/>
        <dsp:cNvSpPr/>
      </dsp:nvSpPr>
      <dsp:spPr>
        <a:xfrm>
          <a:off x="6291949" y="212851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March 12</a:t>
          </a:r>
        </a:p>
        <a:p>
          <a:pPr marL="0" lvl="0" indent="0" algn="ctr" defTabSz="622300">
            <a:lnSpc>
              <a:spcPct val="90000"/>
            </a:lnSpc>
            <a:spcBef>
              <a:spcPct val="0"/>
            </a:spcBef>
            <a:spcAft>
              <a:spcPct val="35000"/>
            </a:spcAft>
            <a:buNone/>
          </a:pPr>
          <a:r>
            <a:rPr lang="en-US" sz="1400" kern="1200" dirty="0"/>
            <a:t>Roche issued EUA</a:t>
          </a:r>
        </a:p>
        <a:p>
          <a:pPr marL="0" lvl="0" indent="0" algn="ctr" defTabSz="622300">
            <a:lnSpc>
              <a:spcPct val="90000"/>
            </a:lnSpc>
            <a:spcBef>
              <a:spcPct val="0"/>
            </a:spcBef>
            <a:spcAft>
              <a:spcPct val="35000"/>
            </a:spcAft>
            <a:buNone/>
          </a:pPr>
          <a:r>
            <a:rPr lang="en-US" sz="1400" kern="1200" dirty="0"/>
            <a:t>First Commercial Test</a:t>
          </a:r>
        </a:p>
      </dsp:txBody>
      <dsp:txXfrm>
        <a:off x="6291949" y="2128512"/>
        <a:ext cx="1703904" cy="1022342"/>
      </dsp:txXfrm>
    </dsp:sp>
    <dsp:sp modelId="{EEFC8119-5780-4A28-80D8-6949B9BEE76B}">
      <dsp:nvSpPr>
        <dsp:cNvPr id="0" name=""/>
        <dsp:cNvSpPr/>
      </dsp:nvSpPr>
      <dsp:spPr>
        <a:xfrm>
          <a:off x="10089856" y="2593963"/>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0260708" y="2637722"/>
        <a:ext cx="19594" cy="3922"/>
      </dsp:txXfrm>
    </dsp:sp>
    <dsp:sp modelId="{E633F10B-609A-480D-BF22-5DB7187CC19F}">
      <dsp:nvSpPr>
        <dsp:cNvPr id="0" name=""/>
        <dsp:cNvSpPr/>
      </dsp:nvSpPr>
      <dsp:spPr>
        <a:xfrm>
          <a:off x="8387751" y="212851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March 18</a:t>
          </a:r>
        </a:p>
        <a:p>
          <a:pPr marL="0" lvl="0" indent="0" algn="ctr" defTabSz="622300">
            <a:lnSpc>
              <a:spcPct val="90000"/>
            </a:lnSpc>
            <a:spcBef>
              <a:spcPct val="0"/>
            </a:spcBef>
            <a:spcAft>
              <a:spcPct val="35000"/>
            </a:spcAft>
            <a:buNone/>
          </a:pPr>
          <a:r>
            <a:rPr lang="en-US" sz="1400" kern="1200" dirty="0"/>
            <a:t>Abbott launches rapid molecular test</a:t>
          </a:r>
        </a:p>
      </dsp:txBody>
      <dsp:txXfrm>
        <a:off x="8387751" y="2128512"/>
        <a:ext cx="1703904" cy="1022342"/>
      </dsp:txXfrm>
    </dsp:sp>
    <dsp:sp modelId="{68F39C48-D31B-4BD7-87CA-8ECED040DE8E}">
      <dsp:nvSpPr>
        <dsp:cNvPr id="0" name=""/>
        <dsp:cNvSpPr/>
      </dsp:nvSpPr>
      <dsp:spPr>
        <a:xfrm>
          <a:off x="856492" y="3149054"/>
          <a:ext cx="10479014" cy="361298"/>
        </a:xfrm>
        <a:custGeom>
          <a:avLst/>
          <a:gdLst/>
          <a:ahLst/>
          <a:cxnLst/>
          <a:rect l="0" t="0" r="0" b="0"/>
          <a:pathLst>
            <a:path>
              <a:moveTo>
                <a:pt x="10479014" y="0"/>
              </a:moveTo>
              <a:lnTo>
                <a:pt x="10479014" y="197749"/>
              </a:lnTo>
              <a:lnTo>
                <a:pt x="0" y="197749"/>
              </a:lnTo>
              <a:lnTo>
                <a:pt x="0" y="36129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833841" y="3327742"/>
        <a:ext cx="524316" cy="3922"/>
      </dsp:txXfrm>
    </dsp:sp>
    <dsp:sp modelId="{3F033A4C-2E7F-4A27-AE8F-CBEE17A1D3A0}">
      <dsp:nvSpPr>
        <dsp:cNvPr id="0" name=""/>
        <dsp:cNvSpPr/>
      </dsp:nvSpPr>
      <dsp:spPr>
        <a:xfrm>
          <a:off x="10483554" y="212851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April 21</a:t>
          </a:r>
        </a:p>
        <a:p>
          <a:pPr marL="0" lvl="0" indent="0" algn="ctr" defTabSz="622300">
            <a:lnSpc>
              <a:spcPct val="90000"/>
            </a:lnSpc>
            <a:spcBef>
              <a:spcPct val="0"/>
            </a:spcBef>
            <a:spcAft>
              <a:spcPct val="35000"/>
            </a:spcAft>
            <a:buNone/>
          </a:pPr>
          <a:r>
            <a:rPr lang="en-US" sz="1400" kern="1200" dirty="0"/>
            <a:t>First at-home test authorized </a:t>
          </a:r>
        </a:p>
      </dsp:txBody>
      <dsp:txXfrm>
        <a:off x="10483554" y="2128512"/>
        <a:ext cx="1703904" cy="1022342"/>
      </dsp:txXfrm>
    </dsp:sp>
    <dsp:sp modelId="{A075F6CB-12FF-4A75-AA28-6A949B6DCA90}">
      <dsp:nvSpPr>
        <dsp:cNvPr id="0" name=""/>
        <dsp:cNvSpPr/>
      </dsp:nvSpPr>
      <dsp:spPr>
        <a:xfrm>
          <a:off x="1706645" y="4008204"/>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877496" y="4051963"/>
        <a:ext cx="19594" cy="3922"/>
      </dsp:txXfrm>
    </dsp:sp>
    <dsp:sp modelId="{9699B811-E72E-44C7-BC58-B98C52E184C1}">
      <dsp:nvSpPr>
        <dsp:cNvPr id="0" name=""/>
        <dsp:cNvSpPr/>
      </dsp:nvSpPr>
      <dsp:spPr>
        <a:xfrm>
          <a:off x="4540" y="354275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May 8</a:t>
          </a:r>
        </a:p>
        <a:p>
          <a:pPr marL="0" lvl="0" indent="0" algn="ctr" defTabSz="622300">
            <a:lnSpc>
              <a:spcPct val="90000"/>
            </a:lnSpc>
            <a:spcBef>
              <a:spcPct val="0"/>
            </a:spcBef>
            <a:spcAft>
              <a:spcPct val="35000"/>
            </a:spcAft>
            <a:buNone/>
          </a:pPr>
          <a:r>
            <a:rPr lang="en-US" sz="1400" kern="1200" dirty="0"/>
            <a:t>First antigen test authorized</a:t>
          </a:r>
        </a:p>
      </dsp:txBody>
      <dsp:txXfrm>
        <a:off x="4540" y="3542752"/>
        <a:ext cx="1703904" cy="1022342"/>
      </dsp:txXfrm>
    </dsp:sp>
    <dsp:sp modelId="{A1AC54C1-E544-4661-B38A-DC8F956E3C79}">
      <dsp:nvSpPr>
        <dsp:cNvPr id="0" name=""/>
        <dsp:cNvSpPr/>
      </dsp:nvSpPr>
      <dsp:spPr>
        <a:xfrm>
          <a:off x="3802448" y="4008204"/>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973299" y="4051963"/>
        <a:ext cx="19594" cy="3922"/>
      </dsp:txXfrm>
    </dsp:sp>
    <dsp:sp modelId="{4F3963E3-AD40-4E46-AD3A-2D492AA500D7}">
      <dsp:nvSpPr>
        <dsp:cNvPr id="0" name=""/>
        <dsp:cNvSpPr/>
      </dsp:nvSpPr>
      <dsp:spPr>
        <a:xfrm>
          <a:off x="2100343" y="354275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July 18</a:t>
          </a:r>
        </a:p>
        <a:p>
          <a:pPr marL="0" lvl="0" indent="0" algn="ctr" defTabSz="622300">
            <a:lnSpc>
              <a:spcPct val="90000"/>
            </a:lnSpc>
            <a:spcBef>
              <a:spcPct val="0"/>
            </a:spcBef>
            <a:spcAft>
              <a:spcPct val="35000"/>
            </a:spcAft>
            <a:buNone/>
          </a:pPr>
          <a:r>
            <a:rPr lang="en-US" sz="1400" kern="1200" dirty="0"/>
            <a:t>EUA for sample pooling</a:t>
          </a:r>
        </a:p>
      </dsp:txBody>
      <dsp:txXfrm>
        <a:off x="2100343" y="3542752"/>
        <a:ext cx="1703904" cy="1022342"/>
      </dsp:txXfrm>
    </dsp:sp>
    <dsp:sp modelId="{509FFE70-9A97-411F-87E4-200BEA28887D}">
      <dsp:nvSpPr>
        <dsp:cNvPr id="0" name=""/>
        <dsp:cNvSpPr/>
      </dsp:nvSpPr>
      <dsp:spPr>
        <a:xfrm>
          <a:off x="5898250" y="4008204"/>
          <a:ext cx="361298" cy="91440"/>
        </a:xfrm>
        <a:custGeom>
          <a:avLst/>
          <a:gdLst/>
          <a:ahLst/>
          <a:cxnLst/>
          <a:rect l="0" t="0" r="0" b="0"/>
          <a:pathLst>
            <a:path>
              <a:moveTo>
                <a:pt x="0" y="45720"/>
              </a:moveTo>
              <a:lnTo>
                <a:pt x="36129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069102" y="4051963"/>
        <a:ext cx="19594" cy="3922"/>
      </dsp:txXfrm>
    </dsp:sp>
    <dsp:sp modelId="{F4965E5E-482C-439D-8BF4-E73B62266CFB}">
      <dsp:nvSpPr>
        <dsp:cNvPr id="0" name=""/>
        <dsp:cNvSpPr/>
      </dsp:nvSpPr>
      <dsp:spPr>
        <a:xfrm>
          <a:off x="4196146" y="354275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July 31</a:t>
          </a:r>
        </a:p>
        <a:p>
          <a:pPr marL="0" lvl="0" indent="0" algn="ctr" defTabSz="622300">
            <a:lnSpc>
              <a:spcPct val="90000"/>
            </a:lnSpc>
            <a:spcBef>
              <a:spcPct val="0"/>
            </a:spcBef>
            <a:spcAft>
              <a:spcPct val="35000"/>
            </a:spcAft>
            <a:buNone/>
          </a:pPr>
          <a:r>
            <a:rPr lang="en-US" sz="1400" kern="1200" dirty="0"/>
            <a:t>First antibody test authorized</a:t>
          </a:r>
        </a:p>
      </dsp:txBody>
      <dsp:txXfrm>
        <a:off x="4196146" y="3542752"/>
        <a:ext cx="1703904" cy="1022342"/>
      </dsp:txXfrm>
    </dsp:sp>
    <dsp:sp modelId="{2FA55AAE-79CA-48AD-B82A-276FCED92A69}">
      <dsp:nvSpPr>
        <dsp:cNvPr id="0" name=""/>
        <dsp:cNvSpPr/>
      </dsp:nvSpPr>
      <dsp:spPr>
        <a:xfrm>
          <a:off x="6291949" y="3542752"/>
          <a:ext cx="1703904" cy="1022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Aug 6</a:t>
          </a:r>
        </a:p>
        <a:p>
          <a:pPr marL="0" lvl="0" indent="0" algn="ctr" defTabSz="622300">
            <a:lnSpc>
              <a:spcPct val="90000"/>
            </a:lnSpc>
            <a:spcBef>
              <a:spcPct val="0"/>
            </a:spcBef>
            <a:spcAft>
              <a:spcPct val="35000"/>
            </a:spcAft>
            <a:buNone/>
          </a:pPr>
          <a:r>
            <a:rPr lang="en-US" sz="1400" kern="1200" dirty="0"/>
            <a:t>Second antibody test revoked</a:t>
          </a:r>
        </a:p>
      </dsp:txBody>
      <dsp:txXfrm>
        <a:off x="6291949" y="3542752"/>
        <a:ext cx="1703904" cy="1022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BFAE8-AFB8-4F25-BB85-E601D5C20687}">
      <dsp:nvSpPr>
        <dsp:cNvPr id="0" name=""/>
        <dsp:cNvSpPr/>
      </dsp:nvSpPr>
      <dsp:spPr>
        <a:xfrm>
          <a:off x="0" y="205931"/>
          <a:ext cx="9628632" cy="35743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i="0" kern="1200"/>
            <a:t>What role do laboratories play in health care during a global pandemic?</a:t>
          </a:r>
          <a:endParaRPr lang="en-US" sz="6500" kern="1200"/>
        </a:p>
      </dsp:txBody>
      <dsp:txXfrm>
        <a:off x="174485" y="380416"/>
        <a:ext cx="9279662" cy="3225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693BA-35F5-49A7-97EA-94EB03029495}">
      <dsp:nvSpPr>
        <dsp:cNvPr id="0" name=""/>
        <dsp:cNvSpPr/>
      </dsp:nvSpPr>
      <dsp:spPr>
        <a:xfrm>
          <a:off x="2046128" y="1794510"/>
          <a:ext cx="2193290" cy="219329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CDC/WHO</a:t>
          </a:r>
        </a:p>
      </dsp:txBody>
      <dsp:txXfrm>
        <a:off x="2487077" y="2308278"/>
        <a:ext cx="1311392" cy="1127396"/>
      </dsp:txXfrm>
    </dsp:sp>
    <dsp:sp modelId="{AD1C81A3-CECA-4841-A82E-7B36829803E9}">
      <dsp:nvSpPr>
        <dsp:cNvPr id="0" name=""/>
        <dsp:cNvSpPr/>
      </dsp:nvSpPr>
      <dsp:spPr>
        <a:xfrm>
          <a:off x="770032" y="1276096"/>
          <a:ext cx="1595120" cy="159512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Vendors</a:t>
          </a:r>
        </a:p>
      </dsp:txBody>
      <dsp:txXfrm>
        <a:off x="1171608" y="1680099"/>
        <a:ext cx="791968" cy="787114"/>
      </dsp:txXfrm>
    </dsp:sp>
    <dsp:sp modelId="{7DB016AA-E447-4730-BB28-FBD433E4924B}">
      <dsp:nvSpPr>
        <dsp:cNvPr id="0" name=""/>
        <dsp:cNvSpPr/>
      </dsp:nvSpPr>
      <dsp:spPr>
        <a:xfrm rot="20700000">
          <a:off x="1663462" y="175625"/>
          <a:ext cx="1562892" cy="156289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Labs</a:t>
          </a:r>
        </a:p>
      </dsp:txBody>
      <dsp:txXfrm rot="-20700000">
        <a:off x="2006250" y="518413"/>
        <a:ext cx="877316" cy="877316"/>
      </dsp:txXfrm>
    </dsp:sp>
    <dsp:sp modelId="{938DF227-2F24-4D5D-B794-5D2091D71654}">
      <dsp:nvSpPr>
        <dsp:cNvPr id="0" name=""/>
        <dsp:cNvSpPr/>
      </dsp:nvSpPr>
      <dsp:spPr>
        <a:xfrm>
          <a:off x="1875229" y="1464824"/>
          <a:ext cx="2807411" cy="2807411"/>
        </a:xfrm>
        <a:prstGeom prst="circularArrow">
          <a:avLst>
            <a:gd name="adj1" fmla="val 4688"/>
            <a:gd name="adj2" fmla="val 299029"/>
            <a:gd name="adj3" fmla="val 2511151"/>
            <a:gd name="adj4" fmla="val 1587212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664D1E-4C1D-4CA2-9759-528DF19D554F}">
      <dsp:nvSpPr>
        <dsp:cNvPr id="0" name=""/>
        <dsp:cNvSpPr/>
      </dsp:nvSpPr>
      <dsp:spPr>
        <a:xfrm>
          <a:off x="487540" y="924042"/>
          <a:ext cx="2039759" cy="203975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F469A-0DA4-475A-8798-2508FD2CBEAF}">
      <dsp:nvSpPr>
        <dsp:cNvPr id="0" name=""/>
        <dsp:cNvSpPr/>
      </dsp:nvSpPr>
      <dsp:spPr>
        <a:xfrm>
          <a:off x="1301949" y="-165819"/>
          <a:ext cx="2199271" cy="219927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3/29/2022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3/29/2022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3/29/2022</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3/29/2022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3/29/2022</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3/29/2022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3/29/2022</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3/29/2022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3/29/2022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3/29/2022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3/29/2022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3/29/2022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3/29/2022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3/29/2022</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eric.Stanford@vumc.org"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www.cdc.gov/media/dpk/diseases-and-conditions/coronavirus/coronavirus-2020.html" TargetMode="External"/><Relationship Id="rId3" Type="http://schemas.openxmlformats.org/officeDocument/2006/relationships/hyperlink" Target="https://doi.org/10.1093/clinchem/hvaa071" TargetMode="External"/><Relationship Id="rId7" Type="http://schemas.openxmlformats.org/officeDocument/2006/relationships/hyperlink" Target="https://www.fda.gov/emergency-preparedness-and-response/mcm-legal-regulatory-and-policy-framework/emergency-use-authorization" TargetMode="External"/><Relationship Id="rId2" Type="http://schemas.openxmlformats.org/officeDocument/2006/relationships/hyperlink" Target="https://doi.org/10.1001/jama.2022.3382" TargetMode="External"/><Relationship Id="rId1" Type="http://schemas.openxmlformats.org/officeDocument/2006/relationships/slideLayout" Target="../slideLayouts/slideLayout2.xml"/><Relationship Id="rId6" Type="http://schemas.openxmlformats.org/officeDocument/2006/relationships/hyperlink" Target="https://www.cdc.gov/coronavirus/2019-ncov/your-health/about-covid-19/basics-covid-19.html" TargetMode="External"/><Relationship Id="rId5" Type="http://schemas.openxmlformats.org/officeDocument/2006/relationships/hyperlink" Target="https://doi.org/10.1128/CMR.00074-09" TargetMode="External"/><Relationship Id="rId4" Type="http://schemas.openxmlformats.org/officeDocument/2006/relationships/hyperlink" Target="https://phil.cdc.gov/Details.aspx?pid=23354"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doi.org/10.1001/jamainternmed.2021.7257" TargetMode="External"/><Relationship Id="rId3" Type="http://schemas.openxmlformats.org/officeDocument/2006/relationships/hyperlink" Target="https://www.fda.gov/emergency-preparedness-and-response/mcm-legal-regulatory-and-policy-framework/information-laboratories-implementing-ivd-tests-under-eua" TargetMode="External"/><Relationship Id="rId7" Type="http://schemas.openxmlformats.org/officeDocument/2006/relationships/hyperlink" Target="https://www.yalemedicine.org/news/what-does-eua-mean" TargetMode="External"/><Relationship Id="rId2" Type="http://schemas.openxmlformats.org/officeDocument/2006/relationships/hyperlink" Target="https://www.fda.gov/vaccines-blood-biologics/vaccines/emergency-use-authorization-vaccines-explained" TargetMode="External"/><Relationship Id="rId1" Type="http://schemas.openxmlformats.org/officeDocument/2006/relationships/slideLayout" Target="../slideLayouts/slideLayout2.xml"/><Relationship Id="rId6" Type="http://schemas.openxmlformats.org/officeDocument/2006/relationships/hyperlink" Target="https://doi.org/10.1128/JCM.00821-20" TargetMode="External"/><Relationship Id="rId5" Type="http://schemas.openxmlformats.org/officeDocument/2006/relationships/hyperlink" Target="https://doi.org/10.1111/apa.15307" TargetMode="External"/><Relationship Id="rId4" Type="http://schemas.openxmlformats.org/officeDocument/2006/relationships/hyperlink" Target="https://doi.org/10.4103/ijo.IJO_843_20" TargetMode="External"/><Relationship Id="rId9" Type="http://schemas.openxmlformats.org/officeDocument/2006/relationships/hyperlink" Target="https://doi.org/10.1016/bs.acc.2019.01.006"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waters.com/waters/en_US/How-Does-High-Performance-Liquid-Chromatography-Work%3F/nav.htm?cid=10049055&amp;locale=en_US" TargetMode="External"/><Relationship Id="rId2" Type="http://schemas.openxmlformats.org/officeDocument/2006/relationships/hyperlink" Target="https://www.raps.org/news-and-articles/news-articles/2021/8/the-changing-regulatory-landscape-for-laboratory-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 want me to test for what?</a:t>
            </a:r>
          </a:p>
        </p:txBody>
      </p:sp>
      <p:sp>
        <p:nvSpPr>
          <p:cNvPr id="3" name="Subtitle 2"/>
          <p:cNvSpPr>
            <a:spLocks noGrp="1"/>
          </p:cNvSpPr>
          <p:nvPr>
            <p:ph type="subTitle" idx="1"/>
          </p:nvPr>
        </p:nvSpPr>
        <p:spPr/>
        <p:txBody>
          <a:bodyPr>
            <a:normAutofit fontScale="85000" lnSpcReduction="20000"/>
          </a:bodyPr>
          <a:lstStyle/>
          <a:p>
            <a:r>
              <a:rPr lang="en-US" dirty="0"/>
              <a:t>Laboratory Testing During a Pandemic</a:t>
            </a:r>
          </a:p>
          <a:p>
            <a:r>
              <a:rPr lang="en-US" dirty="0"/>
              <a:t>J. Eric Stanford, MHA, MLS(ASCP)cm</a:t>
            </a:r>
          </a:p>
          <a:p>
            <a:r>
              <a:rPr lang="en-US" dirty="0"/>
              <a:t>Laboratory Manager – Vanderbilt University Medical Center</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34B-E92F-4620-B978-8D8D092F80B0}"/>
              </a:ext>
            </a:extLst>
          </p:cNvPr>
          <p:cNvSpPr>
            <a:spLocks noGrp="1"/>
          </p:cNvSpPr>
          <p:nvPr>
            <p:ph type="title"/>
          </p:nvPr>
        </p:nvSpPr>
        <p:spPr/>
        <p:txBody>
          <a:bodyPr/>
          <a:lstStyle/>
          <a:p>
            <a:r>
              <a:rPr lang="en-US" dirty="0"/>
              <a:t>What is an Emergency Use Authorization?</a:t>
            </a:r>
          </a:p>
        </p:txBody>
      </p:sp>
      <p:sp>
        <p:nvSpPr>
          <p:cNvPr id="3" name="Content Placeholder 2">
            <a:extLst>
              <a:ext uri="{FF2B5EF4-FFF2-40B4-BE49-F238E27FC236}">
                <a16:creationId xmlns:a16="http://schemas.microsoft.com/office/drawing/2014/main" id="{48476834-BAE7-4F96-A276-1624466ED2B5}"/>
              </a:ext>
            </a:extLst>
          </p:cNvPr>
          <p:cNvSpPr>
            <a:spLocks noGrp="1"/>
          </p:cNvSpPr>
          <p:nvPr>
            <p:ph idx="1"/>
          </p:nvPr>
        </p:nvSpPr>
        <p:spPr>
          <a:xfrm>
            <a:off x="1280160" y="2190749"/>
            <a:ext cx="9628632" cy="4348506"/>
          </a:xfrm>
        </p:spPr>
        <p:txBody>
          <a:bodyPr>
            <a:normAutofit/>
          </a:bodyPr>
          <a:lstStyle/>
          <a:p>
            <a:r>
              <a:rPr lang="en-US" sz="2800" dirty="0"/>
              <a:t>Two main differences between full FDA approval and EUA</a:t>
            </a:r>
          </a:p>
          <a:p>
            <a:pPr lvl="1"/>
            <a:r>
              <a:rPr lang="en-US" sz="2800" dirty="0"/>
              <a:t>Shortened window of patient follow-up, such as vaccines and medical devices </a:t>
            </a:r>
          </a:p>
          <a:p>
            <a:pPr lvl="1"/>
            <a:r>
              <a:rPr lang="en-US" sz="2800" dirty="0"/>
              <a:t>Less data needed concerning processes, inspections, and facilities – less data needed for review</a:t>
            </a:r>
          </a:p>
          <a:p>
            <a:r>
              <a:rPr lang="en-US" sz="2800" dirty="0"/>
              <a:t>Full approval requires submission of a Biologics License Application (BLA)</a:t>
            </a:r>
          </a:p>
          <a:p>
            <a:pPr lvl="1"/>
            <a:r>
              <a:rPr lang="en-US" sz="2800" dirty="0"/>
              <a:t>Follows a set of rigorous development and clinical trial steps</a:t>
            </a:r>
          </a:p>
          <a:p>
            <a:endParaRPr lang="en-US" dirty="0"/>
          </a:p>
          <a:p>
            <a:pPr lvl="2"/>
            <a:endParaRPr lang="en-US" dirty="0"/>
          </a:p>
          <a:p>
            <a:pPr lvl="1"/>
            <a:endParaRPr lang="en-US" dirty="0"/>
          </a:p>
        </p:txBody>
      </p:sp>
      <p:sp>
        <p:nvSpPr>
          <p:cNvPr id="5" name="TextBox 4">
            <a:extLst>
              <a:ext uri="{FF2B5EF4-FFF2-40B4-BE49-F238E27FC236}">
                <a16:creationId xmlns:a16="http://schemas.microsoft.com/office/drawing/2014/main" id="{2D48B38F-CCC3-4B30-953C-3A94F1C89985}"/>
              </a:ext>
            </a:extLst>
          </p:cNvPr>
          <p:cNvSpPr txBox="1"/>
          <p:nvPr/>
        </p:nvSpPr>
        <p:spPr>
          <a:xfrm>
            <a:off x="10337334" y="6539255"/>
            <a:ext cx="1969316" cy="369332"/>
          </a:xfrm>
          <a:prstGeom prst="rect">
            <a:avLst/>
          </a:prstGeom>
          <a:noFill/>
        </p:spPr>
        <p:txBody>
          <a:bodyPr wrap="square">
            <a:spAutoFit/>
          </a:bodyPr>
          <a:lstStyle/>
          <a:p>
            <a:r>
              <a:rPr lang="en-US" dirty="0"/>
              <a:t>(Macmillan, 2022)</a:t>
            </a:r>
          </a:p>
        </p:txBody>
      </p:sp>
    </p:spTree>
    <p:extLst>
      <p:ext uri="{BB962C8B-B14F-4D97-AF65-F5344CB8AC3E}">
        <p14:creationId xmlns:p14="http://schemas.microsoft.com/office/powerpoint/2010/main" val="36998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34B-E92F-4620-B978-8D8D092F80B0}"/>
              </a:ext>
            </a:extLst>
          </p:cNvPr>
          <p:cNvSpPr>
            <a:spLocks noGrp="1"/>
          </p:cNvSpPr>
          <p:nvPr>
            <p:ph type="title"/>
          </p:nvPr>
        </p:nvSpPr>
        <p:spPr/>
        <p:txBody>
          <a:bodyPr/>
          <a:lstStyle/>
          <a:p>
            <a:r>
              <a:rPr lang="en-US" dirty="0"/>
              <a:t>What is an Emergency Use Authorization?</a:t>
            </a:r>
          </a:p>
        </p:txBody>
      </p:sp>
      <p:sp>
        <p:nvSpPr>
          <p:cNvPr id="3" name="Content Placeholder 2">
            <a:extLst>
              <a:ext uri="{FF2B5EF4-FFF2-40B4-BE49-F238E27FC236}">
                <a16:creationId xmlns:a16="http://schemas.microsoft.com/office/drawing/2014/main" id="{48476834-BAE7-4F96-A276-1624466ED2B5}"/>
              </a:ext>
            </a:extLst>
          </p:cNvPr>
          <p:cNvSpPr>
            <a:spLocks noGrp="1"/>
          </p:cNvSpPr>
          <p:nvPr>
            <p:ph idx="1"/>
          </p:nvPr>
        </p:nvSpPr>
        <p:spPr>
          <a:xfrm>
            <a:off x="1280160" y="2190749"/>
            <a:ext cx="9628632" cy="4348506"/>
          </a:xfrm>
        </p:spPr>
        <p:txBody>
          <a:bodyPr>
            <a:normAutofit/>
          </a:bodyPr>
          <a:lstStyle/>
          <a:p>
            <a:r>
              <a:rPr lang="en-US" sz="2800" dirty="0"/>
              <a:t>EUA follows the same basic process</a:t>
            </a:r>
          </a:p>
          <a:p>
            <a:pPr lvl="1"/>
            <a:r>
              <a:rPr lang="en-US" sz="2800" dirty="0"/>
              <a:t>Safety board – established by the manufacturer to review unblinded trial data during the trial to monitor for safety</a:t>
            </a:r>
          </a:p>
          <a:p>
            <a:pPr lvl="1"/>
            <a:r>
              <a:rPr lang="en-US" sz="2800" dirty="0"/>
              <a:t>FDA Center for Biologics Evaluation and Research</a:t>
            </a:r>
          </a:p>
          <a:p>
            <a:pPr lvl="1"/>
            <a:r>
              <a:rPr lang="en-US" sz="2800" dirty="0"/>
              <a:t>Public Meeting to review data</a:t>
            </a:r>
          </a:p>
          <a:p>
            <a:r>
              <a:rPr lang="en-US" sz="2800" dirty="0"/>
              <a:t>EUA can be terminated, either by the end of the emergency declaration or when performance characteristics are deemed unsuitable (Robinson et al., 2021)</a:t>
            </a:r>
          </a:p>
          <a:p>
            <a:endParaRPr lang="en-US" dirty="0"/>
          </a:p>
          <a:p>
            <a:pPr lvl="2"/>
            <a:endParaRPr lang="en-US" dirty="0"/>
          </a:p>
          <a:p>
            <a:pPr lvl="1"/>
            <a:endParaRPr lang="en-US" dirty="0"/>
          </a:p>
        </p:txBody>
      </p:sp>
      <p:sp>
        <p:nvSpPr>
          <p:cNvPr id="5" name="TextBox 4">
            <a:extLst>
              <a:ext uri="{FF2B5EF4-FFF2-40B4-BE49-F238E27FC236}">
                <a16:creationId xmlns:a16="http://schemas.microsoft.com/office/drawing/2014/main" id="{2D48B38F-CCC3-4B30-953C-3A94F1C89985}"/>
              </a:ext>
            </a:extLst>
          </p:cNvPr>
          <p:cNvSpPr txBox="1"/>
          <p:nvPr/>
        </p:nvSpPr>
        <p:spPr>
          <a:xfrm>
            <a:off x="10337334" y="6539255"/>
            <a:ext cx="1969316" cy="369332"/>
          </a:xfrm>
          <a:prstGeom prst="rect">
            <a:avLst/>
          </a:prstGeom>
          <a:noFill/>
        </p:spPr>
        <p:txBody>
          <a:bodyPr wrap="square">
            <a:spAutoFit/>
          </a:bodyPr>
          <a:lstStyle/>
          <a:p>
            <a:r>
              <a:rPr lang="en-US" dirty="0"/>
              <a:t>(Macmillan, 2022)</a:t>
            </a:r>
          </a:p>
        </p:txBody>
      </p:sp>
    </p:spTree>
    <p:extLst>
      <p:ext uri="{BB962C8B-B14F-4D97-AF65-F5344CB8AC3E}">
        <p14:creationId xmlns:p14="http://schemas.microsoft.com/office/powerpoint/2010/main" val="806464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34B-E92F-4620-B978-8D8D092F80B0}"/>
              </a:ext>
            </a:extLst>
          </p:cNvPr>
          <p:cNvSpPr>
            <a:spLocks noGrp="1"/>
          </p:cNvSpPr>
          <p:nvPr>
            <p:ph type="title"/>
          </p:nvPr>
        </p:nvSpPr>
        <p:spPr>
          <a:xfrm>
            <a:off x="1280160" y="466343"/>
            <a:ext cx="9628632" cy="1362113"/>
          </a:xfrm>
        </p:spPr>
        <p:txBody>
          <a:bodyPr anchor="ctr">
            <a:normAutofit/>
          </a:bodyPr>
          <a:lstStyle/>
          <a:p>
            <a:r>
              <a:rPr lang="en-US" dirty="0"/>
              <a:t>What is an Emergency Use Authorization?</a:t>
            </a:r>
          </a:p>
        </p:txBody>
      </p:sp>
      <p:pic>
        <p:nvPicPr>
          <p:cNvPr id="6" name="Picture 5" descr="A picture containing icon&#10;&#10;Description automatically generated">
            <a:extLst>
              <a:ext uri="{FF2B5EF4-FFF2-40B4-BE49-F238E27FC236}">
                <a16:creationId xmlns:a16="http://schemas.microsoft.com/office/drawing/2014/main" id="{FEE22FA4-1B8E-4606-B15F-6F2648484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620" y="2194560"/>
            <a:ext cx="3986784" cy="3986784"/>
          </a:xfrm>
          <a:prstGeom prst="rect">
            <a:avLst/>
          </a:prstGeom>
          <a:noFill/>
        </p:spPr>
      </p:pic>
      <p:sp>
        <p:nvSpPr>
          <p:cNvPr id="3" name="Content Placeholder 2">
            <a:extLst>
              <a:ext uri="{FF2B5EF4-FFF2-40B4-BE49-F238E27FC236}">
                <a16:creationId xmlns:a16="http://schemas.microsoft.com/office/drawing/2014/main" id="{48476834-BAE7-4F96-A276-1624466ED2B5}"/>
              </a:ext>
            </a:extLst>
          </p:cNvPr>
          <p:cNvSpPr>
            <a:spLocks noGrp="1"/>
          </p:cNvSpPr>
          <p:nvPr>
            <p:ph sz="half" idx="2"/>
          </p:nvPr>
        </p:nvSpPr>
        <p:spPr>
          <a:xfrm>
            <a:off x="6415368" y="2194560"/>
            <a:ext cx="4493424" cy="3986784"/>
          </a:xfrm>
        </p:spPr>
        <p:txBody>
          <a:bodyPr>
            <a:normAutofit/>
          </a:bodyPr>
          <a:lstStyle/>
          <a:p>
            <a:r>
              <a:rPr lang="en-US"/>
              <a:t>Full approval of a vaccine, for example, has a “median clinical development period…[of] just over 8 years” and “median FDA review period of about a year” (Macmillan, 2022). </a:t>
            </a:r>
          </a:p>
          <a:p>
            <a:pPr lvl="1"/>
            <a:endParaRPr lang="en-US" sz="2200"/>
          </a:p>
        </p:txBody>
      </p:sp>
    </p:spTree>
    <p:extLst>
      <p:ext uri="{BB962C8B-B14F-4D97-AF65-F5344CB8AC3E}">
        <p14:creationId xmlns:p14="http://schemas.microsoft.com/office/powerpoint/2010/main" val="30867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34B-E92F-4620-B978-8D8D092F80B0}"/>
              </a:ext>
            </a:extLst>
          </p:cNvPr>
          <p:cNvSpPr>
            <a:spLocks noGrp="1"/>
          </p:cNvSpPr>
          <p:nvPr>
            <p:ph type="title"/>
          </p:nvPr>
        </p:nvSpPr>
        <p:spPr/>
        <p:txBody>
          <a:bodyPr/>
          <a:lstStyle/>
          <a:p>
            <a:r>
              <a:rPr lang="en-US" dirty="0"/>
              <a:t>What is an Emergency Use Authorization?</a:t>
            </a:r>
          </a:p>
        </p:txBody>
      </p:sp>
      <p:sp>
        <p:nvSpPr>
          <p:cNvPr id="3" name="Content Placeholder 2">
            <a:extLst>
              <a:ext uri="{FF2B5EF4-FFF2-40B4-BE49-F238E27FC236}">
                <a16:creationId xmlns:a16="http://schemas.microsoft.com/office/drawing/2014/main" id="{48476834-BAE7-4F96-A276-1624466ED2B5}"/>
              </a:ext>
            </a:extLst>
          </p:cNvPr>
          <p:cNvSpPr>
            <a:spLocks noGrp="1"/>
          </p:cNvSpPr>
          <p:nvPr>
            <p:ph idx="1"/>
          </p:nvPr>
        </p:nvSpPr>
        <p:spPr>
          <a:xfrm>
            <a:off x="1280160" y="2190749"/>
            <a:ext cx="8117005" cy="4667251"/>
          </a:xfrm>
        </p:spPr>
        <p:txBody>
          <a:bodyPr/>
          <a:lstStyle/>
          <a:p>
            <a:r>
              <a:rPr lang="en-US" sz="2800" dirty="0"/>
              <a:t>Pfizer vaccine developed in six months, with EUA less than a month later – full approval 8 months later</a:t>
            </a:r>
          </a:p>
          <a:p>
            <a:pPr lvl="1"/>
            <a:r>
              <a:rPr lang="en-US" sz="2800" dirty="0"/>
              <a:t>In this case, intense focus and resource allocation was dedicated to the effort, resulting in a faster development time</a:t>
            </a:r>
          </a:p>
          <a:p>
            <a:pPr lvl="1"/>
            <a:r>
              <a:rPr lang="en-US" sz="2800" dirty="0"/>
              <a:t>The advisory boards recommended submission of EUA early in the trial based upon the clinical trial data that showed significant benefit and limited risk</a:t>
            </a:r>
          </a:p>
          <a:p>
            <a:pPr lvl="1"/>
            <a:endParaRPr lang="en-US" dirty="0"/>
          </a:p>
        </p:txBody>
      </p:sp>
      <p:sp>
        <p:nvSpPr>
          <p:cNvPr id="5" name="TextBox 4">
            <a:extLst>
              <a:ext uri="{FF2B5EF4-FFF2-40B4-BE49-F238E27FC236}">
                <a16:creationId xmlns:a16="http://schemas.microsoft.com/office/drawing/2014/main" id="{2D48B38F-CCC3-4B30-953C-3A94F1C89985}"/>
              </a:ext>
            </a:extLst>
          </p:cNvPr>
          <p:cNvSpPr txBox="1"/>
          <p:nvPr/>
        </p:nvSpPr>
        <p:spPr>
          <a:xfrm>
            <a:off x="10337334" y="6539255"/>
            <a:ext cx="1969316" cy="369332"/>
          </a:xfrm>
          <a:prstGeom prst="rect">
            <a:avLst/>
          </a:prstGeom>
          <a:noFill/>
        </p:spPr>
        <p:txBody>
          <a:bodyPr wrap="square">
            <a:spAutoFit/>
          </a:bodyPr>
          <a:lstStyle/>
          <a:p>
            <a:r>
              <a:rPr lang="en-US" dirty="0"/>
              <a:t>(Macmillan, 2022)</a:t>
            </a:r>
          </a:p>
        </p:txBody>
      </p:sp>
      <p:pic>
        <p:nvPicPr>
          <p:cNvPr id="6" name="Picture 5" descr="A picture containing icon&#10;&#10;Description automatically generated">
            <a:extLst>
              <a:ext uri="{FF2B5EF4-FFF2-40B4-BE49-F238E27FC236}">
                <a16:creationId xmlns:a16="http://schemas.microsoft.com/office/drawing/2014/main" id="{FEE22FA4-1B8E-4606-B15F-6F2648484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165" y="2639427"/>
            <a:ext cx="2381250" cy="2381250"/>
          </a:xfrm>
          <a:prstGeom prst="rect">
            <a:avLst/>
          </a:prstGeom>
        </p:spPr>
      </p:pic>
    </p:spTree>
    <p:extLst>
      <p:ext uri="{BB962C8B-B14F-4D97-AF65-F5344CB8AC3E}">
        <p14:creationId xmlns:p14="http://schemas.microsoft.com/office/powerpoint/2010/main" val="3385557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3DFA8-5508-47F5-A3FE-1609D1F02F52}"/>
              </a:ext>
            </a:extLst>
          </p:cNvPr>
          <p:cNvSpPr>
            <a:spLocks noGrp="1"/>
          </p:cNvSpPr>
          <p:nvPr>
            <p:ph type="title"/>
          </p:nvPr>
        </p:nvSpPr>
        <p:spPr>
          <a:xfrm>
            <a:off x="1280160" y="466343"/>
            <a:ext cx="9628632" cy="1362113"/>
          </a:xfrm>
        </p:spPr>
        <p:txBody>
          <a:bodyPr anchor="ctr">
            <a:normAutofit/>
          </a:bodyPr>
          <a:lstStyle/>
          <a:p>
            <a:r>
              <a:rPr lang="en-US" dirty="0"/>
              <a:t>Objectives</a:t>
            </a:r>
          </a:p>
        </p:txBody>
      </p:sp>
      <p:graphicFrame>
        <p:nvGraphicFramePr>
          <p:cNvPr id="8" name="Content Placeholder 5">
            <a:extLst>
              <a:ext uri="{FF2B5EF4-FFF2-40B4-BE49-F238E27FC236}">
                <a16:creationId xmlns:a16="http://schemas.microsoft.com/office/drawing/2014/main" id="{C6F9DF47-8833-EC78-BD55-C79E56842DA5}"/>
              </a:ext>
            </a:extLst>
          </p:cNvPr>
          <p:cNvGraphicFramePr>
            <a:graphicFrameLocks noGrp="1"/>
          </p:cNvGraphicFramePr>
          <p:nvPr>
            <p:ph idx="1"/>
            <p:extLst>
              <p:ext uri="{D42A27DB-BD31-4B8C-83A1-F6EECF244321}">
                <p14:modId xmlns:p14="http://schemas.microsoft.com/office/powerpoint/2010/main" val="4080551276"/>
              </p:ext>
            </p:extLst>
          </p:nvPr>
        </p:nvGraphicFramePr>
        <p:xfrm>
          <a:off x="1280160" y="2190749"/>
          <a:ext cx="9628632"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82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0E2D-31DD-4A94-AB16-79EB332BAC80}"/>
              </a:ext>
            </a:extLst>
          </p:cNvPr>
          <p:cNvSpPr>
            <a:spLocks noGrp="1"/>
          </p:cNvSpPr>
          <p:nvPr>
            <p:ph type="title"/>
          </p:nvPr>
        </p:nvSpPr>
        <p:spPr/>
        <p:txBody>
          <a:bodyPr/>
          <a:lstStyle/>
          <a:p>
            <a:r>
              <a:rPr lang="en-US" dirty="0"/>
              <a:t>Testing Timeline</a:t>
            </a:r>
          </a:p>
        </p:txBody>
      </p:sp>
      <p:graphicFrame>
        <p:nvGraphicFramePr>
          <p:cNvPr id="4" name="Content Placeholder 3">
            <a:extLst>
              <a:ext uri="{FF2B5EF4-FFF2-40B4-BE49-F238E27FC236}">
                <a16:creationId xmlns:a16="http://schemas.microsoft.com/office/drawing/2014/main" id="{069AF114-F571-4759-BB1E-04BD8E6E7BC8}"/>
              </a:ext>
            </a:extLst>
          </p:cNvPr>
          <p:cNvGraphicFramePr>
            <a:graphicFrameLocks noGrp="1"/>
          </p:cNvGraphicFramePr>
          <p:nvPr>
            <p:ph idx="1"/>
            <p:extLst>
              <p:ext uri="{D42A27DB-BD31-4B8C-83A1-F6EECF244321}">
                <p14:modId xmlns:p14="http://schemas.microsoft.com/office/powerpoint/2010/main" val="1229236960"/>
              </p:ext>
            </p:extLst>
          </p:nvPr>
        </p:nvGraphicFramePr>
        <p:xfrm>
          <a:off x="0" y="1578633"/>
          <a:ext cx="12192000" cy="527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9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571E-1171-4444-B2B0-C83F49D2D6C6}"/>
              </a:ext>
            </a:extLst>
          </p:cNvPr>
          <p:cNvSpPr>
            <a:spLocks noGrp="1"/>
          </p:cNvSpPr>
          <p:nvPr>
            <p:ph type="title"/>
          </p:nvPr>
        </p:nvSpPr>
        <p:spPr/>
        <p:txBody>
          <a:bodyPr/>
          <a:lstStyle/>
          <a:p>
            <a:r>
              <a:rPr lang="en-US" dirty="0"/>
              <a:t>EUA and LDTs</a:t>
            </a:r>
          </a:p>
        </p:txBody>
      </p:sp>
      <p:sp>
        <p:nvSpPr>
          <p:cNvPr id="3" name="Content Placeholder 2">
            <a:extLst>
              <a:ext uri="{FF2B5EF4-FFF2-40B4-BE49-F238E27FC236}">
                <a16:creationId xmlns:a16="http://schemas.microsoft.com/office/drawing/2014/main" id="{8703E4BC-5678-4BBF-8010-7971BD215696}"/>
              </a:ext>
            </a:extLst>
          </p:cNvPr>
          <p:cNvSpPr>
            <a:spLocks noGrp="1"/>
          </p:cNvSpPr>
          <p:nvPr>
            <p:ph idx="1"/>
          </p:nvPr>
        </p:nvSpPr>
        <p:spPr>
          <a:xfrm>
            <a:off x="1280160" y="1991457"/>
            <a:ext cx="9628632" cy="4667251"/>
          </a:xfrm>
        </p:spPr>
        <p:txBody>
          <a:bodyPr>
            <a:normAutofit/>
          </a:bodyPr>
          <a:lstStyle/>
          <a:p>
            <a:r>
              <a:rPr lang="en-US" sz="2800" dirty="0"/>
              <a:t>To understand the EUA process, we must understand the LDT process</a:t>
            </a:r>
          </a:p>
          <a:p>
            <a:r>
              <a:rPr lang="en-US" sz="2800" dirty="0"/>
              <a:t>Laboratory Developed Tests include any in vitro diagnostic test that the performance characteristics have not been evaluated by the FDA and were evaluated/developed through clinical verification within the laboratory</a:t>
            </a:r>
          </a:p>
          <a:p>
            <a:endParaRPr lang="en-US" dirty="0"/>
          </a:p>
        </p:txBody>
      </p:sp>
      <p:sp>
        <p:nvSpPr>
          <p:cNvPr id="5" name="TextBox 4">
            <a:extLst>
              <a:ext uri="{FF2B5EF4-FFF2-40B4-BE49-F238E27FC236}">
                <a16:creationId xmlns:a16="http://schemas.microsoft.com/office/drawing/2014/main" id="{069B69D3-9F16-4C08-A573-F526E026809D}"/>
              </a:ext>
            </a:extLst>
          </p:cNvPr>
          <p:cNvSpPr txBox="1"/>
          <p:nvPr/>
        </p:nvSpPr>
        <p:spPr>
          <a:xfrm>
            <a:off x="9561096" y="6475802"/>
            <a:ext cx="2630904" cy="382198"/>
          </a:xfrm>
          <a:prstGeom prst="rect">
            <a:avLst/>
          </a:prstGeom>
          <a:noFill/>
        </p:spPr>
        <p:txBody>
          <a:bodyPr wrap="square">
            <a:spAutoFit/>
          </a:bodyPr>
          <a:lstStyle/>
          <a:p>
            <a:r>
              <a:rPr lang="fr-FR" dirty="0"/>
              <a:t>(</a:t>
            </a:r>
            <a:r>
              <a:rPr lang="fr-FR" dirty="0" err="1"/>
              <a:t>Adashi</a:t>
            </a:r>
            <a:r>
              <a:rPr lang="fr-FR" dirty="0"/>
              <a:t> &amp; Cohen, (2022)</a:t>
            </a:r>
            <a:endParaRPr lang="en-US" dirty="0"/>
          </a:p>
        </p:txBody>
      </p:sp>
    </p:spTree>
    <p:extLst>
      <p:ext uri="{BB962C8B-B14F-4D97-AF65-F5344CB8AC3E}">
        <p14:creationId xmlns:p14="http://schemas.microsoft.com/office/powerpoint/2010/main" val="973757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571E-1171-4444-B2B0-C83F49D2D6C6}"/>
              </a:ext>
            </a:extLst>
          </p:cNvPr>
          <p:cNvSpPr>
            <a:spLocks noGrp="1"/>
          </p:cNvSpPr>
          <p:nvPr>
            <p:ph type="title"/>
          </p:nvPr>
        </p:nvSpPr>
        <p:spPr/>
        <p:txBody>
          <a:bodyPr/>
          <a:lstStyle/>
          <a:p>
            <a:r>
              <a:rPr lang="en-US" dirty="0"/>
              <a:t>EUA and LDTs</a:t>
            </a:r>
          </a:p>
        </p:txBody>
      </p:sp>
      <p:sp>
        <p:nvSpPr>
          <p:cNvPr id="3" name="Content Placeholder 2">
            <a:extLst>
              <a:ext uri="{FF2B5EF4-FFF2-40B4-BE49-F238E27FC236}">
                <a16:creationId xmlns:a16="http://schemas.microsoft.com/office/drawing/2014/main" id="{8703E4BC-5678-4BBF-8010-7971BD215696}"/>
              </a:ext>
            </a:extLst>
          </p:cNvPr>
          <p:cNvSpPr>
            <a:spLocks noGrp="1"/>
          </p:cNvSpPr>
          <p:nvPr>
            <p:ph idx="1"/>
          </p:nvPr>
        </p:nvSpPr>
        <p:spPr>
          <a:xfrm>
            <a:off x="1280160" y="1991457"/>
            <a:ext cx="9628632" cy="4667251"/>
          </a:xfrm>
        </p:spPr>
        <p:txBody>
          <a:bodyPr>
            <a:normAutofit/>
          </a:bodyPr>
          <a:lstStyle/>
          <a:p>
            <a:r>
              <a:rPr lang="en-US" sz="2800" dirty="0"/>
              <a:t>FDA has made attempts to more strongly regulate LDTs but has thus far been problematic (Robinson et al., 2021)</a:t>
            </a:r>
          </a:p>
          <a:p>
            <a:r>
              <a:rPr lang="en-US" sz="2800" dirty="0"/>
              <a:t>Feb 29, 2020 FDA enforced regulatory oversight of LDTs </a:t>
            </a:r>
          </a:p>
          <a:p>
            <a:r>
              <a:rPr lang="en-US" sz="2800" dirty="0"/>
              <a:t>August 19</a:t>
            </a:r>
            <a:r>
              <a:rPr lang="en-US" sz="2800" baseline="30000" dirty="0"/>
              <a:t>th</a:t>
            </a:r>
            <a:r>
              <a:rPr lang="en-US" sz="2800" dirty="0"/>
              <a:t>, 2020 HHS announced FDA would not review EUA applications </a:t>
            </a:r>
          </a:p>
          <a:p>
            <a:r>
              <a:rPr lang="en-US" sz="2800" dirty="0"/>
              <a:t>Nov 15, 2021 HHS reversed policy that removed FDA authority to regulate LDTs</a:t>
            </a:r>
          </a:p>
          <a:p>
            <a:endParaRPr lang="en-US" dirty="0"/>
          </a:p>
        </p:txBody>
      </p:sp>
      <p:sp>
        <p:nvSpPr>
          <p:cNvPr id="5" name="TextBox 4">
            <a:extLst>
              <a:ext uri="{FF2B5EF4-FFF2-40B4-BE49-F238E27FC236}">
                <a16:creationId xmlns:a16="http://schemas.microsoft.com/office/drawing/2014/main" id="{069B69D3-9F16-4C08-A573-F526E026809D}"/>
              </a:ext>
            </a:extLst>
          </p:cNvPr>
          <p:cNvSpPr txBox="1"/>
          <p:nvPr/>
        </p:nvSpPr>
        <p:spPr>
          <a:xfrm>
            <a:off x="9561096" y="6475802"/>
            <a:ext cx="2630904" cy="382198"/>
          </a:xfrm>
          <a:prstGeom prst="rect">
            <a:avLst/>
          </a:prstGeom>
          <a:noFill/>
        </p:spPr>
        <p:txBody>
          <a:bodyPr wrap="square">
            <a:spAutoFit/>
          </a:bodyPr>
          <a:lstStyle/>
          <a:p>
            <a:r>
              <a:rPr lang="fr-FR" dirty="0"/>
              <a:t>(</a:t>
            </a:r>
            <a:r>
              <a:rPr lang="fr-FR" dirty="0" err="1"/>
              <a:t>Adashi</a:t>
            </a:r>
            <a:r>
              <a:rPr lang="fr-FR" dirty="0"/>
              <a:t> &amp; Cohen, (2022)</a:t>
            </a:r>
            <a:endParaRPr lang="en-US" dirty="0"/>
          </a:p>
        </p:txBody>
      </p:sp>
    </p:spTree>
    <p:extLst>
      <p:ext uri="{BB962C8B-B14F-4D97-AF65-F5344CB8AC3E}">
        <p14:creationId xmlns:p14="http://schemas.microsoft.com/office/powerpoint/2010/main" val="11219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1D65-1B2A-4C8A-9F6A-209CC8C31187}"/>
              </a:ext>
            </a:extLst>
          </p:cNvPr>
          <p:cNvSpPr>
            <a:spLocks noGrp="1"/>
          </p:cNvSpPr>
          <p:nvPr>
            <p:ph type="title"/>
          </p:nvPr>
        </p:nvSpPr>
        <p:spPr/>
        <p:txBody>
          <a:bodyPr/>
          <a:lstStyle/>
          <a:p>
            <a:r>
              <a:rPr lang="en-US" dirty="0"/>
              <a:t>EUA and LDTs</a:t>
            </a:r>
          </a:p>
        </p:txBody>
      </p:sp>
      <p:sp>
        <p:nvSpPr>
          <p:cNvPr id="3" name="Content Placeholder 2">
            <a:extLst>
              <a:ext uri="{FF2B5EF4-FFF2-40B4-BE49-F238E27FC236}">
                <a16:creationId xmlns:a16="http://schemas.microsoft.com/office/drawing/2014/main" id="{D36FCA18-8C12-45D7-A2B7-AC404F1F41F3}"/>
              </a:ext>
            </a:extLst>
          </p:cNvPr>
          <p:cNvSpPr>
            <a:spLocks noGrp="1"/>
          </p:cNvSpPr>
          <p:nvPr>
            <p:ph idx="1"/>
          </p:nvPr>
        </p:nvSpPr>
        <p:spPr/>
        <p:txBody>
          <a:bodyPr/>
          <a:lstStyle/>
          <a:p>
            <a:r>
              <a:rPr lang="en-US" dirty="0"/>
              <a:t>FDA definition</a:t>
            </a:r>
          </a:p>
        </p:txBody>
      </p:sp>
      <p:pic>
        <p:nvPicPr>
          <p:cNvPr id="5" name="Picture 4">
            <a:extLst>
              <a:ext uri="{FF2B5EF4-FFF2-40B4-BE49-F238E27FC236}">
                <a16:creationId xmlns:a16="http://schemas.microsoft.com/office/drawing/2014/main" id="{EFD252B3-3B74-4E9D-9D32-7F9B57A55BF4}"/>
              </a:ext>
            </a:extLst>
          </p:cNvPr>
          <p:cNvPicPr>
            <a:picLocks noChangeAspect="1"/>
          </p:cNvPicPr>
          <p:nvPr/>
        </p:nvPicPr>
        <p:blipFill>
          <a:blip r:embed="rId2"/>
          <a:stretch>
            <a:fillRect/>
          </a:stretch>
        </p:blipFill>
        <p:spPr>
          <a:xfrm>
            <a:off x="3650280" y="2053390"/>
            <a:ext cx="8295470" cy="4485866"/>
          </a:xfrm>
          <a:prstGeom prst="rect">
            <a:avLst/>
          </a:prstGeom>
        </p:spPr>
      </p:pic>
      <p:sp>
        <p:nvSpPr>
          <p:cNvPr id="6" name="TextBox 5">
            <a:extLst>
              <a:ext uri="{FF2B5EF4-FFF2-40B4-BE49-F238E27FC236}">
                <a16:creationId xmlns:a16="http://schemas.microsoft.com/office/drawing/2014/main" id="{D47539D2-50CB-4D70-A20C-A4ECFB27A0F5}"/>
              </a:ext>
            </a:extLst>
          </p:cNvPr>
          <p:cNvSpPr txBox="1"/>
          <p:nvPr/>
        </p:nvSpPr>
        <p:spPr>
          <a:xfrm>
            <a:off x="5274644" y="6491949"/>
            <a:ext cx="7206114" cy="369332"/>
          </a:xfrm>
          <a:prstGeom prst="rect">
            <a:avLst/>
          </a:prstGeom>
          <a:noFill/>
        </p:spPr>
        <p:txBody>
          <a:bodyPr wrap="square">
            <a:spAutoFit/>
          </a:bodyPr>
          <a:lstStyle/>
          <a:p>
            <a:r>
              <a:rPr lang="en-US" dirty="0"/>
              <a:t>(“Information for Laboratories Implementing IVD Tests Under EUA,” 2021)</a:t>
            </a:r>
          </a:p>
        </p:txBody>
      </p:sp>
    </p:spTree>
    <p:extLst>
      <p:ext uri="{BB962C8B-B14F-4D97-AF65-F5344CB8AC3E}">
        <p14:creationId xmlns:p14="http://schemas.microsoft.com/office/powerpoint/2010/main" val="1649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1D65-1B2A-4C8A-9F6A-209CC8C31187}"/>
              </a:ext>
            </a:extLst>
          </p:cNvPr>
          <p:cNvSpPr>
            <a:spLocks noGrp="1"/>
          </p:cNvSpPr>
          <p:nvPr>
            <p:ph type="title"/>
          </p:nvPr>
        </p:nvSpPr>
        <p:spPr/>
        <p:txBody>
          <a:bodyPr/>
          <a:lstStyle/>
          <a:p>
            <a:r>
              <a:rPr lang="en-US" dirty="0"/>
              <a:t>EUA and LDTs</a:t>
            </a:r>
          </a:p>
        </p:txBody>
      </p:sp>
      <p:sp>
        <p:nvSpPr>
          <p:cNvPr id="3" name="Content Placeholder 2">
            <a:extLst>
              <a:ext uri="{FF2B5EF4-FFF2-40B4-BE49-F238E27FC236}">
                <a16:creationId xmlns:a16="http://schemas.microsoft.com/office/drawing/2014/main" id="{D36FCA18-8C12-45D7-A2B7-AC404F1F41F3}"/>
              </a:ext>
            </a:extLst>
          </p:cNvPr>
          <p:cNvSpPr>
            <a:spLocks noGrp="1"/>
          </p:cNvSpPr>
          <p:nvPr>
            <p:ph idx="1"/>
          </p:nvPr>
        </p:nvSpPr>
        <p:spPr>
          <a:xfrm>
            <a:off x="1280160" y="2190749"/>
            <a:ext cx="9628632" cy="4530893"/>
          </a:xfrm>
        </p:spPr>
        <p:txBody>
          <a:bodyPr/>
          <a:lstStyle/>
          <a:p>
            <a:r>
              <a:rPr lang="en-US" sz="2800" dirty="0"/>
              <a:t>LDT</a:t>
            </a:r>
          </a:p>
          <a:p>
            <a:pPr lvl="1"/>
            <a:r>
              <a:rPr lang="en-US" sz="2800" dirty="0"/>
              <a:t>“must use only in-house materials, general purpose reagents (GPRs), and analyte specific reagents (ASRs)”</a:t>
            </a:r>
          </a:p>
          <a:p>
            <a:pPr lvl="1"/>
            <a:r>
              <a:rPr lang="en-US" sz="2800" dirty="0"/>
              <a:t>GPR – “chemical reagents that might commonly be used in a laboratory, such as a pH buffer”</a:t>
            </a:r>
          </a:p>
          <a:p>
            <a:pPr lvl="1"/>
            <a:endParaRPr lang="en-US" dirty="0"/>
          </a:p>
        </p:txBody>
      </p:sp>
      <p:sp>
        <p:nvSpPr>
          <p:cNvPr id="5" name="TextBox 4">
            <a:extLst>
              <a:ext uri="{FF2B5EF4-FFF2-40B4-BE49-F238E27FC236}">
                <a16:creationId xmlns:a16="http://schemas.microsoft.com/office/drawing/2014/main" id="{D059A4A5-37A2-44D6-B27C-412F299CBCEF}"/>
              </a:ext>
            </a:extLst>
          </p:cNvPr>
          <p:cNvSpPr txBox="1"/>
          <p:nvPr/>
        </p:nvSpPr>
        <p:spPr>
          <a:xfrm>
            <a:off x="9304421" y="6539255"/>
            <a:ext cx="2887579" cy="369332"/>
          </a:xfrm>
          <a:prstGeom prst="rect">
            <a:avLst/>
          </a:prstGeom>
          <a:noFill/>
        </p:spPr>
        <p:txBody>
          <a:bodyPr wrap="square">
            <a:spAutoFit/>
          </a:bodyPr>
          <a:lstStyle/>
          <a:p>
            <a:pPr lvl="1"/>
            <a:r>
              <a:rPr lang="en-US" dirty="0"/>
              <a:t>(Robinson et al., 2021) </a:t>
            </a:r>
          </a:p>
        </p:txBody>
      </p:sp>
    </p:spTree>
    <p:extLst>
      <p:ext uri="{BB962C8B-B14F-4D97-AF65-F5344CB8AC3E}">
        <p14:creationId xmlns:p14="http://schemas.microsoft.com/office/powerpoint/2010/main" val="355495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3DFA8-5508-47F5-A3FE-1609D1F02F52}"/>
              </a:ext>
            </a:extLst>
          </p:cNvPr>
          <p:cNvSpPr>
            <a:spLocks noGrp="1"/>
          </p:cNvSpPr>
          <p:nvPr>
            <p:ph type="title"/>
          </p:nvPr>
        </p:nvSpPr>
        <p:spPr>
          <a:xfrm>
            <a:off x="1280160" y="466343"/>
            <a:ext cx="9628632" cy="1362113"/>
          </a:xfrm>
        </p:spPr>
        <p:txBody>
          <a:bodyPr anchor="ctr">
            <a:normAutofit/>
          </a:bodyPr>
          <a:lstStyle/>
          <a:p>
            <a:r>
              <a:rPr lang="en-US" dirty="0"/>
              <a:t>Objectives</a:t>
            </a:r>
          </a:p>
        </p:txBody>
      </p:sp>
      <p:graphicFrame>
        <p:nvGraphicFramePr>
          <p:cNvPr id="8" name="Content Placeholder 5">
            <a:extLst>
              <a:ext uri="{FF2B5EF4-FFF2-40B4-BE49-F238E27FC236}">
                <a16:creationId xmlns:a16="http://schemas.microsoft.com/office/drawing/2014/main" id="{C6F9DF47-8833-EC78-BD55-C79E56842DA5}"/>
              </a:ext>
            </a:extLst>
          </p:cNvPr>
          <p:cNvGraphicFramePr>
            <a:graphicFrameLocks noGrp="1"/>
          </p:cNvGraphicFramePr>
          <p:nvPr>
            <p:ph idx="1"/>
            <p:extLst>
              <p:ext uri="{D42A27DB-BD31-4B8C-83A1-F6EECF244321}">
                <p14:modId xmlns:p14="http://schemas.microsoft.com/office/powerpoint/2010/main" val="2534444218"/>
              </p:ext>
            </p:extLst>
          </p:nvPr>
        </p:nvGraphicFramePr>
        <p:xfrm>
          <a:off x="1280160" y="2190749"/>
          <a:ext cx="9628632"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1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1D65-1B2A-4C8A-9F6A-209CC8C31187}"/>
              </a:ext>
            </a:extLst>
          </p:cNvPr>
          <p:cNvSpPr>
            <a:spLocks noGrp="1"/>
          </p:cNvSpPr>
          <p:nvPr>
            <p:ph type="title"/>
          </p:nvPr>
        </p:nvSpPr>
        <p:spPr/>
        <p:txBody>
          <a:bodyPr/>
          <a:lstStyle/>
          <a:p>
            <a:r>
              <a:rPr lang="en-US" dirty="0"/>
              <a:t>EUA and LDTs</a:t>
            </a:r>
          </a:p>
        </p:txBody>
      </p:sp>
      <p:sp>
        <p:nvSpPr>
          <p:cNvPr id="3" name="Content Placeholder 2">
            <a:extLst>
              <a:ext uri="{FF2B5EF4-FFF2-40B4-BE49-F238E27FC236}">
                <a16:creationId xmlns:a16="http://schemas.microsoft.com/office/drawing/2014/main" id="{D36FCA18-8C12-45D7-A2B7-AC404F1F41F3}"/>
              </a:ext>
            </a:extLst>
          </p:cNvPr>
          <p:cNvSpPr>
            <a:spLocks noGrp="1"/>
          </p:cNvSpPr>
          <p:nvPr>
            <p:ph idx="1"/>
          </p:nvPr>
        </p:nvSpPr>
        <p:spPr>
          <a:xfrm>
            <a:off x="1280160" y="2190749"/>
            <a:ext cx="9628632" cy="4530893"/>
          </a:xfrm>
        </p:spPr>
        <p:txBody>
          <a:bodyPr/>
          <a:lstStyle/>
          <a:p>
            <a:r>
              <a:rPr lang="en-US" sz="2800" dirty="0"/>
              <a:t>LDT</a:t>
            </a:r>
          </a:p>
          <a:p>
            <a:pPr lvl="1"/>
            <a:r>
              <a:rPr lang="en-US" sz="2800" dirty="0"/>
              <a:t>ASR – “</a:t>
            </a:r>
            <a:r>
              <a:rPr lang="en-US" sz="2800" i="0" dirty="0">
                <a:solidFill>
                  <a:srgbClr val="2B2B2B"/>
                </a:solidFill>
                <a:effectLst/>
              </a:rPr>
              <a:t>antibodies, both polyclonal and monoclonal, specific receptor proteins, ligands, nucleic acid sequences, and similar reagents which, through specific binding or chemical reactions with substances in a specimen, are intended for use in a diagnostic application for identification and quantification of an individual chemical substance or ligand in biological specimens” (21 CFR 864.4020)” </a:t>
            </a:r>
          </a:p>
          <a:p>
            <a:pPr lvl="1"/>
            <a:r>
              <a:rPr lang="en-US" sz="2800" dirty="0"/>
              <a:t>Only used within a single laboratory under a single CLIA license</a:t>
            </a:r>
          </a:p>
          <a:p>
            <a:pPr lvl="1"/>
            <a:endParaRPr lang="en-US" dirty="0"/>
          </a:p>
        </p:txBody>
      </p:sp>
      <p:sp>
        <p:nvSpPr>
          <p:cNvPr id="5" name="TextBox 4">
            <a:extLst>
              <a:ext uri="{FF2B5EF4-FFF2-40B4-BE49-F238E27FC236}">
                <a16:creationId xmlns:a16="http://schemas.microsoft.com/office/drawing/2014/main" id="{D059A4A5-37A2-44D6-B27C-412F299CBCEF}"/>
              </a:ext>
            </a:extLst>
          </p:cNvPr>
          <p:cNvSpPr txBox="1"/>
          <p:nvPr/>
        </p:nvSpPr>
        <p:spPr>
          <a:xfrm>
            <a:off x="9304421" y="6539255"/>
            <a:ext cx="2887579" cy="369332"/>
          </a:xfrm>
          <a:prstGeom prst="rect">
            <a:avLst/>
          </a:prstGeom>
          <a:noFill/>
        </p:spPr>
        <p:txBody>
          <a:bodyPr wrap="square">
            <a:spAutoFit/>
          </a:bodyPr>
          <a:lstStyle/>
          <a:p>
            <a:pPr lvl="1"/>
            <a:r>
              <a:rPr lang="en-US" dirty="0"/>
              <a:t>(Robinson et al., 2021) </a:t>
            </a:r>
          </a:p>
        </p:txBody>
      </p:sp>
    </p:spTree>
    <p:extLst>
      <p:ext uri="{BB962C8B-B14F-4D97-AF65-F5344CB8AC3E}">
        <p14:creationId xmlns:p14="http://schemas.microsoft.com/office/powerpoint/2010/main" val="2179237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1D65-1B2A-4C8A-9F6A-209CC8C31187}"/>
              </a:ext>
            </a:extLst>
          </p:cNvPr>
          <p:cNvSpPr>
            <a:spLocks noGrp="1"/>
          </p:cNvSpPr>
          <p:nvPr>
            <p:ph type="title"/>
          </p:nvPr>
        </p:nvSpPr>
        <p:spPr/>
        <p:txBody>
          <a:bodyPr/>
          <a:lstStyle/>
          <a:p>
            <a:r>
              <a:rPr lang="en-US" dirty="0"/>
              <a:t>EUA and LDTs</a:t>
            </a:r>
          </a:p>
        </p:txBody>
      </p:sp>
      <p:sp>
        <p:nvSpPr>
          <p:cNvPr id="3" name="Content Placeholder 2">
            <a:extLst>
              <a:ext uri="{FF2B5EF4-FFF2-40B4-BE49-F238E27FC236}">
                <a16:creationId xmlns:a16="http://schemas.microsoft.com/office/drawing/2014/main" id="{D36FCA18-8C12-45D7-A2B7-AC404F1F41F3}"/>
              </a:ext>
            </a:extLst>
          </p:cNvPr>
          <p:cNvSpPr>
            <a:spLocks noGrp="1"/>
          </p:cNvSpPr>
          <p:nvPr>
            <p:ph idx="1"/>
          </p:nvPr>
        </p:nvSpPr>
        <p:spPr>
          <a:xfrm>
            <a:off x="1280160" y="2190749"/>
            <a:ext cx="5633987" cy="3986213"/>
          </a:xfrm>
        </p:spPr>
        <p:txBody>
          <a:bodyPr>
            <a:normAutofit lnSpcReduction="10000"/>
          </a:bodyPr>
          <a:lstStyle/>
          <a:p>
            <a:r>
              <a:rPr lang="en-US" sz="2800" dirty="0"/>
              <a:t>LDT</a:t>
            </a:r>
          </a:p>
          <a:p>
            <a:pPr lvl="1"/>
            <a:r>
              <a:rPr lang="en-US" sz="2800" dirty="0"/>
              <a:t>LDTs can only be performed in laboratories “certified to conduct high-complexity testing” (</a:t>
            </a:r>
            <a:r>
              <a:rPr lang="en-US" sz="2800" dirty="0" err="1"/>
              <a:t>Adashi</a:t>
            </a:r>
            <a:r>
              <a:rPr lang="en-US" sz="2800" dirty="0"/>
              <a:t> &amp; Cohen, 2022). </a:t>
            </a:r>
          </a:p>
          <a:p>
            <a:pPr lvl="1"/>
            <a:r>
              <a:rPr lang="en-US" sz="2800" dirty="0"/>
              <a:t>Cannot be used in direct-to-consumer testing </a:t>
            </a:r>
            <a:r>
              <a:rPr lang="fr-FR" sz="2800" dirty="0"/>
              <a:t>(</a:t>
            </a:r>
            <a:r>
              <a:rPr lang="fr-FR" sz="2800" dirty="0" err="1"/>
              <a:t>Adashi</a:t>
            </a:r>
            <a:r>
              <a:rPr lang="fr-FR" sz="2800" dirty="0"/>
              <a:t> &amp; Cohen, 2022; Robinson et al., 2021)</a:t>
            </a:r>
          </a:p>
          <a:p>
            <a:pPr lvl="1"/>
            <a:endParaRPr lang="en-US" dirty="0"/>
          </a:p>
        </p:txBody>
      </p:sp>
      <p:pic>
        <p:nvPicPr>
          <p:cNvPr id="5" name="Picture 4" descr="Diagram&#10;&#10;Description automatically generated">
            <a:extLst>
              <a:ext uri="{FF2B5EF4-FFF2-40B4-BE49-F238E27FC236}">
                <a16:creationId xmlns:a16="http://schemas.microsoft.com/office/drawing/2014/main" id="{EAAA61A3-873C-4734-8BCD-F3B7D8759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146" y="2534998"/>
            <a:ext cx="5133475" cy="2837211"/>
          </a:xfrm>
          <a:prstGeom prst="rect">
            <a:avLst/>
          </a:prstGeom>
        </p:spPr>
      </p:pic>
      <p:sp>
        <p:nvSpPr>
          <p:cNvPr id="7" name="TextBox 6">
            <a:extLst>
              <a:ext uri="{FF2B5EF4-FFF2-40B4-BE49-F238E27FC236}">
                <a16:creationId xmlns:a16="http://schemas.microsoft.com/office/drawing/2014/main" id="{23D841F0-6261-40CB-83EE-DDEBBF0C0AED}"/>
              </a:ext>
            </a:extLst>
          </p:cNvPr>
          <p:cNvSpPr txBox="1"/>
          <p:nvPr/>
        </p:nvSpPr>
        <p:spPr>
          <a:xfrm>
            <a:off x="10684042" y="5372209"/>
            <a:ext cx="1716505" cy="369332"/>
          </a:xfrm>
          <a:prstGeom prst="rect">
            <a:avLst/>
          </a:prstGeom>
          <a:noFill/>
        </p:spPr>
        <p:txBody>
          <a:bodyPr wrap="square">
            <a:spAutoFit/>
          </a:bodyPr>
          <a:lstStyle/>
          <a:p>
            <a:r>
              <a:rPr lang="en-US" dirty="0"/>
              <a:t>(Waters, n.d.)</a:t>
            </a:r>
          </a:p>
        </p:txBody>
      </p:sp>
    </p:spTree>
    <p:extLst>
      <p:ext uri="{BB962C8B-B14F-4D97-AF65-F5344CB8AC3E}">
        <p14:creationId xmlns:p14="http://schemas.microsoft.com/office/powerpoint/2010/main" val="11381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1D65-1B2A-4C8A-9F6A-209CC8C31187}"/>
              </a:ext>
            </a:extLst>
          </p:cNvPr>
          <p:cNvSpPr>
            <a:spLocks noGrp="1"/>
          </p:cNvSpPr>
          <p:nvPr>
            <p:ph type="title"/>
          </p:nvPr>
        </p:nvSpPr>
        <p:spPr/>
        <p:txBody>
          <a:bodyPr/>
          <a:lstStyle/>
          <a:p>
            <a:r>
              <a:rPr lang="en-US" dirty="0"/>
              <a:t>EUA and LDTs</a:t>
            </a:r>
          </a:p>
        </p:txBody>
      </p:sp>
      <p:sp>
        <p:nvSpPr>
          <p:cNvPr id="3" name="Content Placeholder 2">
            <a:extLst>
              <a:ext uri="{FF2B5EF4-FFF2-40B4-BE49-F238E27FC236}">
                <a16:creationId xmlns:a16="http://schemas.microsoft.com/office/drawing/2014/main" id="{D36FCA18-8C12-45D7-A2B7-AC404F1F41F3}"/>
              </a:ext>
            </a:extLst>
          </p:cNvPr>
          <p:cNvSpPr>
            <a:spLocks noGrp="1"/>
          </p:cNvSpPr>
          <p:nvPr>
            <p:ph idx="1"/>
          </p:nvPr>
        </p:nvSpPr>
        <p:spPr>
          <a:xfrm>
            <a:off x="1280160" y="2190749"/>
            <a:ext cx="5633987" cy="3986213"/>
          </a:xfrm>
        </p:spPr>
        <p:txBody>
          <a:bodyPr/>
          <a:lstStyle/>
          <a:p>
            <a:r>
              <a:rPr lang="en-US" sz="2800" dirty="0"/>
              <a:t>LDT</a:t>
            </a:r>
          </a:p>
          <a:p>
            <a:pPr lvl="1"/>
            <a:r>
              <a:rPr lang="fr-FR" sz="2800" dirty="0" err="1"/>
              <a:t>LDTs</a:t>
            </a:r>
            <a:r>
              <a:rPr lang="fr-FR" sz="2800" dirty="0"/>
              <a:t> are not </a:t>
            </a:r>
            <a:r>
              <a:rPr lang="fr-FR" sz="2800" dirty="0" err="1"/>
              <a:t>limited</a:t>
            </a:r>
            <a:r>
              <a:rPr lang="fr-FR" sz="2800" dirty="0"/>
              <a:t> to EUA situations – </a:t>
            </a:r>
            <a:r>
              <a:rPr lang="fr-FR" sz="2800" dirty="0" err="1"/>
              <a:t>they</a:t>
            </a:r>
            <a:r>
              <a:rPr lang="fr-FR" sz="2800" dirty="0"/>
              <a:t> </a:t>
            </a:r>
            <a:r>
              <a:rPr lang="fr-FR" sz="2800" dirty="0" err="1"/>
              <a:t>fill</a:t>
            </a:r>
            <a:r>
              <a:rPr lang="fr-FR" sz="2800" dirty="0"/>
              <a:t> a gap in </a:t>
            </a:r>
            <a:r>
              <a:rPr lang="fr-FR" sz="2800" dirty="0" err="1"/>
              <a:t>commercially</a:t>
            </a:r>
            <a:r>
              <a:rPr lang="fr-FR" sz="2800" dirty="0"/>
              <a:t> </a:t>
            </a:r>
            <a:r>
              <a:rPr lang="fr-FR" sz="2800" dirty="0" err="1"/>
              <a:t>available</a:t>
            </a:r>
            <a:r>
              <a:rPr lang="fr-FR" sz="2800" dirty="0"/>
              <a:t> </a:t>
            </a:r>
            <a:r>
              <a:rPr lang="fr-FR" sz="2800" dirty="0" err="1"/>
              <a:t>testing</a:t>
            </a:r>
            <a:r>
              <a:rPr lang="fr-FR" sz="2800" dirty="0"/>
              <a:t> </a:t>
            </a:r>
            <a:r>
              <a:rPr lang="fr-FR" sz="2800" dirty="0" err="1"/>
              <a:t>protocols</a:t>
            </a:r>
            <a:endParaRPr lang="fr-FR" sz="2800" dirty="0"/>
          </a:p>
          <a:p>
            <a:pPr lvl="2"/>
            <a:r>
              <a:rPr lang="fr-FR" sz="2800" dirty="0" err="1"/>
              <a:t>Genetic</a:t>
            </a:r>
            <a:endParaRPr lang="fr-FR" sz="2800" dirty="0"/>
          </a:p>
          <a:p>
            <a:pPr lvl="2"/>
            <a:r>
              <a:rPr lang="en-US" sz="2800" dirty="0"/>
              <a:t>Molecular</a:t>
            </a:r>
          </a:p>
          <a:p>
            <a:pPr lvl="2"/>
            <a:r>
              <a:rPr lang="fr-FR" sz="2800" dirty="0" err="1"/>
              <a:t>Toxicology</a:t>
            </a:r>
            <a:endParaRPr lang="fr-FR" sz="2800" dirty="0"/>
          </a:p>
          <a:p>
            <a:pPr lvl="1"/>
            <a:endParaRPr lang="en-US" dirty="0"/>
          </a:p>
        </p:txBody>
      </p:sp>
      <p:pic>
        <p:nvPicPr>
          <p:cNvPr id="5" name="Picture 4" descr="Diagram&#10;&#10;Description automatically generated">
            <a:extLst>
              <a:ext uri="{FF2B5EF4-FFF2-40B4-BE49-F238E27FC236}">
                <a16:creationId xmlns:a16="http://schemas.microsoft.com/office/drawing/2014/main" id="{EAAA61A3-873C-4734-8BCD-F3B7D8759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146" y="2534998"/>
            <a:ext cx="5133475" cy="2837211"/>
          </a:xfrm>
          <a:prstGeom prst="rect">
            <a:avLst/>
          </a:prstGeom>
        </p:spPr>
      </p:pic>
      <p:sp>
        <p:nvSpPr>
          <p:cNvPr id="7" name="TextBox 6">
            <a:extLst>
              <a:ext uri="{FF2B5EF4-FFF2-40B4-BE49-F238E27FC236}">
                <a16:creationId xmlns:a16="http://schemas.microsoft.com/office/drawing/2014/main" id="{23D841F0-6261-40CB-83EE-DDEBBF0C0AED}"/>
              </a:ext>
            </a:extLst>
          </p:cNvPr>
          <p:cNvSpPr txBox="1"/>
          <p:nvPr/>
        </p:nvSpPr>
        <p:spPr>
          <a:xfrm>
            <a:off x="10684042" y="5372209"/>
            <a:ext cx="1716505" cy="369332"/>
          </a:xfrm>
          <a:prstGeom prst="rect">
            <a:avLst/>
          </a:prstGeom>
          <a:noFill/>
        </p:spPr>
        <p:txBody>
          <a:bodyPr wrap="square">
            <a:spAutoFit/>
          </a:bodyPr>
          <a:lstStyle/>
          <a:p>
            <a:r>
              <a:rPr lang="en-US" dirty="0"/>
              <a:t>(Waters, n.d.)</a:t>
            </a:r>
          </a:p>
        </p:txBody>
      </p:sp>
    </p:spTree>
    <p:extLst>
      <p:ext uri="{BB962C8B-B14F-4D97-AF65-F5344CB8AC3E}">
        <p14:creationId xmlns:p14="http://schemas.microsoft.com/office/powerpoint/2010/main" val="2840199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5AE1-2C5F-4DE8-B39F-0EA435D6B5FB}"/>
              </a:ext>
            </a:extLst>
          </p:cNvPr>
          <p:cNvSpPr>
            <a:spLocks noGrp="1"/>
          </p:cNvSpPr>
          <p:nvPr>
            <p:ph type="title"/>
          </p:nvPr>
        </p:nvSpPr>
        <p:spPr/>
        <p:txBody>
          <a:bodyPr/>
          <a:lstStyle/>
          <a:p>
            <a:r>
              <a:rPr lang="en-US" dirty="0"/>
              <a:t>LDT vs FDA-Modified</a:t>
            </a:r>
          </a:p>
        </p:txBody>
      </p:sp>
      <p:sp>
        <p:nvSpPr>
          <p:cNvPr id="3" name="Content Placeholder 2">
            <a:extLst>
              <a:ext uri="{FF2B5EF4-FFF2-40B4-BE49-F238E27FC236}">
                <a16:creationId xmlns:a16="http://schemas.microsoft.com/office/drawing/2014/main" id="{F43A6A37-D8F7-42A9-82D0-C74362BA94F6}"/>
              </a:ext>
            </a:extLst>
          </p:cNvPr>
          <p:cNvSpPr>
            <a:spLocks noGrp="1"/>
          </p:cNvSpPr>
          <p:nvPr>
            <p:ph idx="1"/>
          </p:nvPr>
        </p:nvSpPr>
        <p:spPr>
          <a:xfrm>
            <a:off x="1280160" y="2190749"/>
            <a:ext cx="9628632" cy="4667251"/>
          </a:xfrm>
        </p:spPr>
        <p:txBody>
          <a:bodyPr>
            <a:normAutofit/>
          </a:bodyPr>
          <a:lstStyle/>
          <a:p>
            <a:r>
              <a:rPr lang="en-US" sz="2800" dirty="0"/>
              <a:t>FDA-modified test</a:t>
            </a:r>
          </a:p>
          <a:p>
            <a:pPr lvl="1"/>
            <a:r>
              <a:rPr lang="en-US" sz="2800" dirty="0"/>
              <a:t>Off-label use of an FDA approved assay/method</a:t>
            </a:r>
          </a:p>
          <a:p>
            <a:pPr lvl="1"/>
            <a:r>
              <a:rPr lang="en-US" sz="2800" dirty="0"/>
              <a:t>Example: </a:t>
            </a:r>
          </a:p>
          <a:p>
            <a:pPr lvl="2"/>
            <a:r>
              <a:rPr lang="en-US" sz="2800" dirty="0"/>
              <a:t>Utilizing a specimen type that was not approved for use in the package insert</a:t>
            </a:r>
          </a:p>
          <a:p>
            <a:pPr lvl="2"/>
            <a:r>
              <a:rPr lang="en-US" sz="2800" dirty="0"/>
              <a:t>Alter the process/protocol steps, such as extraction steps</a:t>
            </a:r>
          </a:p>
          <a:p>
            <a:pPr lvl="1"/>
            <a:r>
              <a:rPr lang="en-US" sz="2800" dirty="0"/>
              <a:t>Not limited to a single laboratory</a:t>
            </a:r>
          </a:p>
        </p:txBody>
      </p:sp>
    </p:spTree>
    <p:extLst>
      <p:ext uri="{BB962C8B-B14F-4D97-AF65-F5344CB8AC3E}">
        <p14:creationId xmlns:p14="http://schemas.microsoft.com/office/powerpoint/2010/main" val="3623076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5AE1-2C5F-4DE8-B39F-0EA435D6B5FB}"/>
              </a:ext>
            </a:extLst>
          </p:cNvPr>
          <p:cNvSpPr>
            <a:spLocks noGrp="1"/>
          </p:cNvSpPr>
          <p:nvPr>
            <p:ph type="title"/>
          </p:nvPr>
        </p:nvSpPr>
        <p:spPr/>
        <p:txBody>
          <a:bodyPr/>
          <a:lstStyle/>
          <a:p>
            <a:r>
              <a:rPr lang="en-US" dirty="0"/>
              <a:t>LDT vs FDA-Modified</a:t>
            </a:r>
          </a:p>
        </p:txBody>
      </p:sp>
      <p:sp>
        <p:nvSpPr>
          <p:cNvPr id="3" name="Content Placeholder 2">
            <a:extLst>
              <a:ext uri="{FF2B5EF4-FFF2-40B4-BE49-F238E27FC236}">
                <a16:creationId xmlns:a16="http://schemas.microsoft.com/office/drawing/2014/main" id="{F43A6A37-D8F7-42A9-82D0-C74362BA94F6}"/>
              </a:ext>
            </a:extLst>
          </p:cNvPr>
          <p:cNvSpPr>
            <a:spLocks noGrp="1"/>
          </p:cNvSpPr>
          <p:nvPr>
            <p:ph idx="1"/>
          </p:nvPr>
        </p:nvSpPr>
        <p:spPr>
          <a:xfrm>
            <a:off x="1280160" y="2190749"/>
            <a:ext cx="9628632" cy="4667251"/>
          </a:xfrm>
        </p:spPr>
        <p:txBody>
          <a:bodyPr>
            <a:normAutofit/>
          </a:bodyPr>
          <a:lstStyle/>
          <a:p>
            <a:r>
              <a:rPr lang="en-US" sz="2800" dirty="0"/>
              <a:t>LDT</a:t>
            </a:r>
          </a:p>
          <a:p>
            <a:pPr lvl="1"/>
            <a:r>
              <a:rPr lang="en-US" sz="2800" dirty="0"/>
              <a:t>A test kit does not exist</a:t>
            </a:r>
          </a:p>
          <a:p>
            <a:pPr lvl="1"/>
            <a:r>
              <a:rPr lang="en-US" sz="2800" dirty="0"/>
              <a:t>A method is not available</a:t>
            </a:r>
          </a:p>
          <a:p>
            <a:pPr lvl="1"/>
            <a:r>
              <a:rPr lang="en-US" sz="2800" dirty="0"/>
              <a:t>Could utilize existing equipment (such as an HPLC-MSMS)</a:t>
            </a:r>
          </a:p>
          <a:p>
            <a:pPr lvl="1"/>
            <a:r>
              <a:rPr lang="en-US" sz="2800" dirty="0"/>
              <a:t>Used to test where a commercial kit does not exist or does not meet the needs of the laboratory</a:t>
            </a:r>
          </a:p>
          <a:p>
            <a:pPr lvl="1"/>
            <a:r>
              <a:rPr lang="en-US" sz="2800" dirty="0"/>
              <a:t>Limited to a single laboratory/CLIA license</a:t>
            </a:r>
          </a:p>
        </p:txBody>
      </p:sp>
    </p:spTree>
    <p:extLst>
      <p:ext uri="{BB962C8B-B14F-4D97-AF65-F5344CB8AC3E}">
        <p14:creationId xmlns:p14="http://schemas.microsoft.com/office/powerpoint/2010/main" val="686112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5AE1-2C5F-4DE8-B39F-0EA435D6B5FB}"/>
              </a:ext>
            </a:extLst>
          </p:cNvPr>
          <p:cNvSpPr>
            <a:spLocks noGrp="1"/>
          </p:cNvSpPr>
          <p:nvPr>
            <p:ph type="title"/>
          </p:nvPr>
        </p:nvSpPr>
        <p:spPr/>
        <p:txBody>
          <a:bodyPr/>
          <a:lstStyle/>
          <a:p>
            <a:r>
              <a:rPr lang="en-US" dirty="0"/>
              <a:t>Validation vs. Verification</a:t>
            </a:r>
          </a:p>
        </p:txBody>
      </p:sp>
      <p:sp>
        <p:nvSpPr>
          <p:cNvPr id="3" name="Content Placeholder 2">
            <a:extLst>
              <a:ext uri="{FF2B5EF4-FFF2-40B4-BE49-F238E27FC236}">
                <a16:creationId xmlns:a16="http://schemas.microsoft.com/office/drawing/2014/main" id="{F43A6A37-D8F7-42A9-82D0-C74362BA94F6}"/>
              </a:ext>
            </a:extLst>
          </p:cNvPr>
          <p:cNvSpPr>
            <a:spLocks noGrp="1"/>
          </p:cNvSpPr>
          <p:nvPr>
            <p:ph idx="1"/>
          </p:nvPr>
        </p:nvSpPr>
        <p:spPr/>
        <p:txBody>
          <a:bodyPr>
            <a:normAutofit/>
          </a:bodyPr>
          <a:lstStyle/>
          <a:p>
            <a:r>
              <a:rPr lang="en-US" sz="2800" dirty="0"/>
              <a:t>Validation</a:t>
            </a:r>
          </a:p>
          <a:p>
            <a:pPr lvl="1"/>
            <a:r>
              <a:rPr lang="en-US" sz="2800" dirty="0"/>
              <a:t>Usually performed by manufacturers for FDA review</a:t>
            </a:r>
          </a:p>
          <a:p>
            <a:pPr lvl="1"/>
            <a:r>
              <a:rPr lang="en-US" sz="2800" dirty="0"/>
              <a:t>“provides proof that a method is suitable for its intended use and that it fulfills the necessary quality requirements” (</a:t>
            </a:r>
            <a:r>
              <a:rPr lang="en-US" sz="2800" dirty="0" err="1"/>
              <a:t>Pum</a:t>
            </a:r>
            <a:r>
              <a:rPr lang="en-US" sz="2800" dirty="0"/>
              <a:t>, 2019)</a:t>
            </a:r>
          </a:p>
        </p:txBody>
      </p:sp>
    </p:spTree>
    <p:extLst>
      <p:ext uri="{BB962C8B-B14F-4D97-AF65-F5344CB8AC3E}">
        <p14:creationId xmlns:p14="http://schemas.microsoft.com/office/powerpoint/2010/main" val="83687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5AE1-2C5F-4DE8-B39F-0EA435D6B5FB}"/>
              </a:ext>
            </a:extLst>
          </p:cNvPr>
          <p:cNvSpPr>
            <a:spLocks noGrp="1"/>
          </p:cNvSpPr>
          <p:nvPr>
            <p:ph type="title"/>
          </p:nvPr>
        </p:nvSpPr>
        <p:spPr/>
        <p:txBody>
          <a:bodyPr/>
          <a:lstStyle/>
          <a:p>
            <a:r>
              <a:rPr lang="en-US" dirty="0"/>
              <a:t>Validation vs. Verification</a:t>
            </a:r>
          </a:p>
        </p:txBody>
      </p:sp>
      <p:sp>
        <p:nvSpPr>
          <p:cNvPr id="3" name="Content Placeholder 2">
            <a:extLst>
              <a:ext uri="{FF2B5EF4-FFF2-40B4-BE49-F238E27FC236}">
                <a16:creationId xmlns:a16="http://schemas.microsoft.com/office/drawing/2014/main" id="{F43A6A37-D8F7-42A9-82D0-C74362BA94F6}"/>
              </a:ext>
            </a:extLst>
          </p:cNvPr>
          <p:cNvSpPr>
            <a:spLocks noGrp="1"/>
          </p:cNvSpPr>
          <p:nvPr>
            <p:ph idx="1"/>
          </p:nvPr>
        </p:nvSpPr>
        <p:spPr/>
        <p:txBody>
          <a:bodyPr>
            <a:noAutofit/>
          </a:bodyPr>
          <a:lstStyle/>
          <a:p>
            <a:r>
              <a:rPr lang="en-US" sz="2800" dirty="0"/>
              <a:t>Verification</a:t>
            </a:r>
          </a:p>
          <a:p>
            <a:pPr lvl="1"/>
            <a:r>
              <a:rPr lang="en-US" sz="2800" dirty="0"/>
              <a:t>Usually performed by the laboratory on an FDA approved method/platform/assay</a:t>
            </a:r>
          </a:p>
          <a:p>
            <a:pPr lvl="1"/>
            <a:r>
              <a:rPr lang="en-US" sz="2800" dirty="0"/>
              <a:t>Used to “verify method precision, accuracy, detection limit and measurement range, as well as…method comparison experiment and to verify the reference interval of the new method” (</a:t>
            </a:r>
            <a:r>
              <a:rPr lang="en-US" sz="2800" dirty="0" err="1"/>
              <a:t>Pum</a:t>
            </a:r>
            <a:r>
              <a:rPr lang="en-US" sz="2800" dirty="0"/>
              <a:t>, 2019)</a:t>
            </a:r>
          </a:p>
          <a:p>
            <a:pPr lvl="1"/>
            <a:r>
              <a:rPr lang="en-US" sz="2800" dirty="0"/>
              <a:t>“confirmation that the laboratory using the test can replicate the manufacturer’s performance claim when the test is used according to the package insert” (</a:t>
            </a:r>
            <a:r>
              <a:rPr lang="en-US" sz="2800" dirty="0" err="1"/>
              <a:t>Burd</a:t>
            </a:r>
            <a:r>
              <a:rPr lang="en-US" sz="2800" dirty="0"/>
              <a:t>, 2010).</a:t>
            </a:r>
          </a:p>
        </p:txBody>
      </p:sp>
    </p:spTree>
    <p:extLst>
      <p:ext uri="{BB962C8B-B14F-4D97-AF65-F5344CB8AC3E}">
        <p14:creationId xmlns:p14="http://schemas.microsoft.com/office/powerpoint/2010/main" val="3713825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6FAE-9171-417E-8D59-71F38CD2D3E8}"/>
              </a:ext>
            </a:extLst>
          </p:cNvPr>
          <p:cNvSpPr>
            <a:spLocks noGrp="1"/>
          </p:cNvSpPr>
          <p:nvPr>
            <p:ph type="title"/>
          </p:nvPr>
        </p:nvSpPr>
        <p:spPr/>
        <p:txBody>
          <a:bodyPr/>
          <a:lstStyle/>
          <a:p>
            <a:r>
              <a:rPr lang="en-US" dirty="0"/>
              <a:t>LDTs</a:t>
            </a:r>
          </a:p>
        </p:txBody>
      </p:sp>
      <p:sp>
        <p:nvSpPr>
          <p:cNvPr id="3" name="Content Placeholder 2">
            <a:extLst>
              <a:ext uri="{FF2B5EF4-FFF2-40B4-BE49-F238E27FC236}">
                <a16:creationId xmlns:a16="http://schemas.microsoft.com/office/drawing/2014/main" id="{3C954B18-F761-419E-8A2D-658A94BA5E5F}"/>
              </a:ext>
            </a:extLst>
          </p:cNvPr>
          <p:cNvSpPr>
            <a:spLocks noGrp="1"/>
          </p:cNvSpPr>
          <p:nvPr>
            <p:ph idx="1"/>
          </p:nvPr>
        </p:nvSpPr>
        <p:spPr>
          <a:xfrm>
            <a:off x="1280160" y="2190749"/>
            <a:ext cx="9628632" cy="4667251"/>
          </a:xfrm>
        </p:spPr>
        <p:txBody>
          <a:bodyPr numCol="2">
            <a:normAutofit/>
          </a:bodyPr>
          <a:lstStyle/>
          <a:p>
            <a:pPr lvl="1"/>
            <a:r>
              <a:rPr lang="en-US" sz="2800" dirty="0"/>
              <a:t>Requires extra steps to validate the LDT</a:t>
            </a:r>
          </a:p>
          <a:p>
            <a:pPr lvl="2"/>
            <a:r>
              <a:rPr lang="en-US" sz="2800" dirty="0"/>
              <a:t>Analytical Specificity</a:t>
            </a:r>
          </a:p>
          <a:p>
            <a:pPr lvl="2"/>
            <a:r>
              <a:rPr lang="en-US" sz="2800" dirty="0"/>
              <a:t>Analytical Sensitivity</a:t>
            </a:r>
          </a:p>
          <a:p>
            <a:pPr lvl="2"/>
            <a:r>
              <a:rPr lang="en-US" sz="2800" dirty="0"/>
              <a:t>Interference</a:t>
            </a:r>
          </a:p>
          <a:p>
            <a:pPr lvl="2"/>
            <a:r>
              <a:rPr lang="en-US" sz="2800" dirty="0"/>
              <a:t>Limit of detection</a:t>
            </a:r>
          </a:p>
          <a:p>
            <a:pPr lvl="2"/>
            <a:r>
              <a:rPr lang="en-US" sz="2800" dirty="0"/>
              <a:t>Cross-reactivity</a:t>
            </a:r>
          </a:p>
          <a:p>
            <a:pPr lvl="2"/>
            <a:r>
              <a:rPr lang="en-US" sz="2800" dirty="0"/>
              <a:t>Development of calibration and quality control protocols</a:t>
            </a:r>
          </a:p>
          <a:p>
            <a:pPr lvl="2"/>
            <a:r>
              <a:rPr lang="en-US" sz="2800" dirty="0"/>
              <a:t>Specimen type</a:t>
            </a:r>
          </a:p>
          <a:p>
            <a:pPr lvl="2"/>
            <a:r>
              <a:rPr lang="en-US" sz="2800" dirty="0"/>
              <a:t>Extraction methods</a:t>
            </a:r>
          </a:p>
          <a:p>
            <a:pPr lvl="2"/>
            <a:r>
              <a:rPr lang="en-US" sz="2800" dirty="0"/>
              <a:t>Protocol development</a:t>
            </a:r>
          </a:p>
          <a:p>
            <a:pPr lvl="2"/>
            <a:r>
              <a:rPr lang="en-US" sz="2800" dirty="0"/>
              <a:t>Possible IRB approval needed</a:t>
            </a:r>
          </a:p>
        </p:txBody>
      </p:sp>
      <p:sp>
        <p:nvSpPr>
          <p:cNvPr id="5" name="TextBox 4">
            <a:extLst>
              <a:ext uri="{FF2B5EF4-FFF2-40B4-BE49-F238E27FC236}">
                <a16:creationId xmlns:a16="http://schemas.microsoft.com/office/drawing/2014/main" id="{305F6BAA-09AB-4550-A988-17A1B16DA547}"/>
              </a:ext>
            </a:extLst>
          </p:cNvPr>
          <p:cNvSpPr txBox="1"/>
          <p:nvPr/>
        </p:nvSpPr>
        <p:spPr>
          <a:xfrm>
            <a:off x="10732168" y="6488668"/>
            <a:ext cx="1459832" cy="369332"/>
          </a:xfrm>
          <a:prstGeom prst="rect">
            <a:avLst/>
          </a:prstGeom>
          <a:noFill/>
        </p:spPr>
        <p:txBody>
          <a:bodyPr wrap="square">
            <a:spAutoFit/>
          </a:bodyPr>
          <a:lstStyle/>
          <a:p>
            <a:r>
              <a:rPr lang="en-US" dirty="0"/>
              <a:t>(</a:t>
            </a:r>
            <a:r>
              <a:rPr lang="en-US" dirty="0" err="1"/>
              <a:t>Burd</a:t>
            </a:r>
            <a:r>
              <a:rPr lang="en-US" dirty="0"/>
              <a:t>, 2010)</a:t>
            </a:r>
          </a:p>
        </p:txBody>
      </p:sp>
    </p:spTree>
    <p:extLst>
      <p:ext uri="{BB962C8B-B14F-4D97-AF65-F5344CB8AC3E}">
        <p14:creationId xmlns:p14="http://schemas.microsoft.com/office/powerpoint/2010/main" val="252306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6FAE-9171-417E-8D59-71F38CD2D3E8}"/>
              </a:ext>
            </a:extLst>
          </p:cNvPr>
          <p:cNvSpPr>
            <a:spLocks noGrp="1"/>
          </p:cNvSpPr>
          <p:nvPr>
            <p:ph type="title"/>
          </p:nvPr>
        </p:nvSpPr>
        <p:spPr/>
        <p:txBody>
          <a:bodyPr/>
          <a:lstStyle/>
          <a:p>
            <a:r>
              <a:rPr lang="en-US" dirty="0"/>
              <a:t>LDTs</a:t>
            </a:r>
          </a:p>
        </p:txBody>
      </p:sp>
      <p:sp>
        <p:nvSpPr>
          <p:cNvPr id="3" name="Content Placeholder 2">
            <a:extLst>
              <a:ext uri="{FF2B5EF4-FFF2-40B4-BE49-F238E27FC236}">
                <a16:creationId xmlns:a16="http://schemas.microsoft.com/office/drawing/2014/main" id="{3C954B18-F761-419E-8A2D-658A94BA5E5F}"/>
              </a:ext>
            </a:extLst>
          </p:cNvPr>
          <p:cNvSpPr>
            <a:spLocks noGrp="1"/>
          </p:cNvSpPr>
          <p:nvPr>
            <p:ph idx="1"/>
          </p:nvPr>
        </p:nvSpPr>
        <p:spPr>
          <a:xfrm>
            <a:off x="1280160" y="2190749"/>
            <a:ext cx="9628632" cy="4667251"/>
          </a:xfrm>
        </p:spPr>
        <p:txBody>
          <a:bodyPr>
            <a:normAutofit/>
          </a:bodyPr>
          <a:lstStyle/>
          <a:p>
            <a:r>
              <a:rPr lang="en-US" sz="2800" dirty="0"/>
              <a:t>Disclaimer</a:t>
            </a:r>
          </a:p>
          <a:p>
            <a:pPr lvl="1"/>
            <a:r>
              <a:rPr lang="en-US" sz="2800" dirty="0"/>
              <a:t>Laboratories are required to notify clinicians that a test is laboratory developed</a:t>
            </a:r>
          </a:p>
          <a:p>
            <a:pPr lvl="1"/>
            <a:r>
              <a:rPr lang="en-US" sz="2800" dirty="0"/>
              <a:t>Must append the following to results generated using the LDT</a:t>
            </a:r>
          </a:p>
          <a:p>
            <a:pPr lvl="2"/>
            <a:r>
              <a:rPr lang="en-US" sz="2800" b="0" i="0" dirty="0">
                <a:solidFill>
                  <a:srgbClr val="212121"/>
                </a:solidFill>
                <a:effectLst/>
                <a:latin typeface="Cambria" panose="02040503050406030204" pitchFamily="18" charset="0"/>
              </a:rPr>
              <a:t>“This test was developed and its performance characteristics determined by [laboratory name]. It has not been cleared or approved by the U.S. Food and Drug Administration,”</a:t>
            </a:r>
          </a:p>
        </p:txBody>
      </p:sp>
      <p:sp>
        <p:nvSpPr>
          <p:cNvPr id="5" name="TextBox 4">
            <a:extLst>
              <a:ext uri="{FF2B5EF4-FFF2-40B4-BE49-F238E27FC236}">
                <a16:creationId xmlns:a16="http://schemas.microsoft.com/office/drawing/2014/main" id="{305F6BAA-09AB-4550-A988-17A1B16DA547}"/>
              </a:ext>
            </a:extLst>
          </p:cNvPr>
          <p:cNvSpPr txBox="1"/>
          <p:nvPr/>
        </p:nvSpPr>
        <p:spPr>
          <a:xfrm>
            <a:off x="10732168" y="6488668"/>
            <a:ext cx="1459832" cy="369332"/>
          </a:xfrm>
          <a:prstGeom prst="rect">
            <a:avLst/>
          </a:prstGeom>
          <a:noFill/>
        </p:spPr>
        <p:txBody>
          <a:bodyPr wrap="square">
            <a:spAutoFit/>
          </a:bodyPr>
          <a:lstStyle/>
          <a:p>
            <a:r>
              <a:rPr lang="en-US" dirty="0"/>
              <a:t>(</a:t>
            </a:r>
            <a:r>
              <a:rPr lang="en-US" dirty="0" err="1"/>
              <a:t>Burd</a:t>
            </a:r>
            <a:r>
              <a:rPr lang="en-US" dirty="0"/>
              <a:t>, 2010)</a:t>
            </a:r>
          </a:p>
        </p:txBody>
      </p:sp>
    </p:spTree>
    <p:extLst>
      <p:ext uri="{BB962C8B-B14F-4D97-AF65-F5344CB8AC3E}">
        <p14:creationId xmlns:p14="http://schemas.microsoft.com/office/powerpoint/2010/main" val="1911369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6FAE-9171-417E-8D59-71F38CD2D3E8}"/>
              </a:ext>
            </a:extLst>
          </p:cNvPr>
          <p:cNvSpPr>
            <a:spLocks noGrp="1"/>
          </p:cNvSpPr>
          <p:nvPr>
            <p:ph type="title"/>
          </p:nvPr>
        </p:nvSpPr>
        <p:spPr/>
        <p:txBody>
          <a:bodyPr/>
          <a:lstStyle/>
          <a:p>
            <a:r>
              <a:rPr lang="en-US" dirty="0"/>
              <a:t>LDTs</a:t>
            </a:r>
          </a:p>
        </p:txBody>
      </p:sp>
      <p:sp>
        <p:nvSpPr>
          <p:cNvPr id="3" name="Content Placeholder 2">
            <a:extLst>
              <a:ext uri="{FF2B5EF4-FFF2-40B4-BE49-F238E27FC236}">
                <a16:creationId xmlns:a16="http://schemas.microsoft.com/office/drawing/2014/main" id="{3C954B18-F761-419E-8A2D-658A94BA5E5F}"/>
              </a:ext>
            </a:extLst>
          </p:cNvPr>
          <p:cNvSpPr>
            <a:spLocks noGrp="1"/>
          </p:cNvSpPr>
          <p:nvPr>
            <p:ph idx="1"/>
          </p:nvPr>
        </p:nvSpPr>
        <p:spPr>
          <a:xfrm>
            <a:off x="1280160" y="2190749"/>
            <a:ext cx="9628632" cy="4667251"/>
          </a:xfrm>
        </p:spPr>
        <p:txBody>
          <a:bodyPr>
            <a:normAutofit/>
          </a:bodyPr>
          <a:lstStyle/>
          <a:p>
            <a:r>
              <a:rPr lang="en-US" sz="2400" dirty="0"/>
              <a:t>Disclaimer</a:t>
            </a:r>
          </a:p>
          <a:p>
            <a:pPr lvl="1"/>
            <a:r>
              <a:rPr lang="en-US" sz="2400" dirty="0">
                <a:solidFill>
                  <a:srgbClr val="212121"/>
                </a:solidFill>
                <a:latin typeface="Cambria" panose="02040503050406030204" pitchFamily="18" charset="0"/>
              </a:rPr>
              <a:t>College of American Pathologists recommend additional information:</a:t>
            </a:r>
          </a:p>
          <a:p>
            <a:pPr lvl="2"/>
            <a:r>
              <a:rPr lang="en-US" sz="2400" b="0" i="0" dirty="0">
                <a:solidFill>
                  <a:srgbClr val="212121"/>
                </a:solidFill>
                <a:effectLst/>
                <a:latin typeface="Cambria" panose="02040503050406030204" pitchFamily="18" charset="0"/>
              </a:rPr>
              <a:t>“The FDA has determined that such clearance or approval is not necessary. This test is used for clinical purposes. It should not be regarded as investigational or for research. This laboratory is certified under the Clinical Laboratory Improvement Amendments of 1988 (CLIA-88) as qualified to perform high complexity clinical laboratory testing”</a:t>
            </a:r>
          </a:p>
          <a:p>
            <a:pPr lvl="2"/>
            <a:r>
              <a:rPr lang="en-US" sz="2400" dirty="0">
                <a:solidFill>
                  <a:srgbClr val="212121"/>
                </a:solidFill>
                <a:latin typeface="Cambria" panose="02040503050406030204" pitchFamily="18" charset="0"/>
              </a:rPr>
              <a:t>Eliminates confusion that a test is not approved rather than it did not require review</a:t>
            </a:r>
            <a:endParaRPr lang="en-US" sz="2400" dirty="0"/>
          </a:p>
        </p:txBody>
      </p:sp>
      <p:sp>
        <p:nvSpPr>
          <p:cNvPr id="5" name="TextBox 4">
            <a:extLst>
              <a:ext uri="{FF2B5EF4-FFF2-40B4-BE49-F238E27FC236}">
                <a16:creationId xmlns:a16="http://schemas.microsoft.com/office/drawing/2014/main" id="{305F6BAA-09AB-4550-A988-17A1B16DA547}"/>
              </a:ext>
            </a:extLst>
          </p:cNvPr>
          <p:cNvSpPr txBox="1"/>
          <p:nvPr/>
        </p:nvSpPr>
        <p:spPr>
          <a:xfrm>
            <a:off x="10732168" y="6488668"/>
            <a:ext cx="1459832" cy="369332"/>
          </a:xfrm>
          <a:prstGeom prst="rect">
            <a:avLst/>
          </a:prstGeom>
          <a:noFill/>
        </p:spPr>
        <p:txBody>
          <a:bodyPr wrap="square">
            <a:spAutoFit/>
          </a:bodyPr>
          <a:lstStyle/>
          <a:p>
            <a:r>
              <a:rPr lang="en-US" dirty="0"/>
              <a:t>(</a:t>
            </a:r>
            <a:r>
              <a:rPr lang="en-US" dirty="0" err="1"/>
              <a:t>Burd</a:t>
            </a:r>
            <a:r>
              <a:rPr lang="en-US" dirty="0"/>
              <a:t>, 2010)</a:t>
            </a:r>
          </a:p>
        </p:txBody>
      </p:sp>
    </p:spTree>
    <p:extLst>
      <p:ext uri="{BB962C8B-B14F-4D97-AF65-F5344CB8AC3E}">
        <p14:creationId xmlns:p14="http://schemas.microsoft.com/office/powerpoint/2010/main" val="1345728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7F9862-3D66-4349-A2BE-15031840A868}"/>
              </a:ext>
            </a:extLst>
          </p:cNvPr>
          <p:cNvSpPr>
            <a:spLocks noGrp="1"/>
          </p:cNvSpPr>
          <p:nvPr>
            <p:ph type="title"/>
          </p:nvPr>
        </p:nvSpPr>
        <p:spPr/>
        <p:txBody>
          <a:bodyPr/>
          <a:lstStyle/>
          <a:p>
            <a:r>
              <a:rPr lang="en-US" dirty="0"/>
              <a:t>COVID-19</a:t>
            </a:r>
          </a:p>
        </p:txBody>
      </p:sp>
      <p:sp>
        <p:nvSpPr>
          <p:cNvPr id="10" name="Content Placeholder 9">
            <a:extLst>
              <a:ext uri="{FF2B5EF4-FFF2-40B4-BE49-F238E27FC236}">
                <a16:creationId xmlns:a16="http://schemas.microsoft.com/office/drawing/2014/main" id="{BDC6FE36-8152-4D07-B1DF-13E28DE17398}"/>
              </a:ext>
            </a:extLst>
          </p:cNvPr>
          <p:cNvSpPr>
            <a:spLocks noGrp="1"/>
          </p:cNvSpPr>
          <p:nvPr>
            <p:ph sz="half" idx="1"/>
          </p:nvPr>
        </p:nvSpPr>
        <p:spPr>
          <a:xfrm>
            <a:off x="1280160" y="1834370"/>
            <a:ext cx="4489704" cy="3986784"/>
          </a:xfrm>
        </p:spPr>
        <p:txBody>
          <a:bodyPr>
            <a:noAutofit/>
          </a:bodyPr>
          <a:lstStyle/>
          <a:p>
            <a:r>
              <a:rPr lang="en-US" sz="2400" dirty="0"/>
              <a:t>December 2019 – Wuhan, China</a:t>
            </a:r>
          </a:p>
          <a:p>
            <a:r>
              <a:rPr lang="en-US" sz="2400" dirty="0"/>
              <a:t>SARS-CoV-2 – Sudden Acute Respiratory Syndrome, Coronavirus 2</a:t>
            </a:r>
          </a:p>
          <a:p>
            <a:r>
              <a:rPr lang="en-US" sz="2400" dirty="0"/>
              <a:t>Coronaviruses – respiratory virus that ranges from mild to severe</a:t>
            </a:r>
          </a:p>
          <a:p>
            <a:r>
              <a:rPr lang="en-US" sz="2400" dirty="0"/>
              <a:t>Corona = Crown – virus utilizes spike protein to bind with cells</a:t>
            </a:r>
          </a:p>
          <a:p>
            <a:r>
              <a:rPr lang="en-US" sz="2400" dirty="0"/>
              <a:t>COVID-19 is the 7</a:t>
            </a:r>
            <a:r>
              <a:rPr lang="en-US" sz="2400" baseline="30000" dirty="0"/>
              <a:t>th</a:t>
            </a:r>
            <a:r>
              <a:rPr lang="en-US" sz="2400" dirty="0"/>
              <a:t> Coronavirus to infect humans – 3</a:t>
            </a:r>
            <a:r>
              <a:rPr lang="en-US" sz="2400" baseline="30000" dirty="0"/>
              <a:t>rd</a:t>
            </a:r>
            <a:r>
              <a:rPr lang="en-US" sz="2400" dirty="0"/>
              <a:t> animal crossover (Binnicker, 2020)</a:t>
            </a:r>
          </a:p>
        </p:txBody>
      </p:sp>
      <p:pic>
        <p:nvPicPr>
          <p:cNvPr id="13" name="Content Placeholder 12">
            <a:extLst>
              <a:ext uri="{FF2B5EF4-FFF2-40B4-BE49-F238E27FC236}">
                <a16:creationId xmlns:a16="http://schemas.microsoft.com/office/drawing/2014/main" id="{C54151DF-98B4-472F-B0A9-DA73CAC6866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15088" y="2923828"/>
            <a:ext cx="4494212" cy="2527994"/>
          </a:xfrm>
        </p:spPr>
      </p:pic>
      <p:sp>
        <p:nvSpPr>
          <p:cNvPr id="15" name="TextBox 14">
            <a:extLst>
              <a:ext uri="{FF2B5EF4-FFF2-40B4-BE49-F238E27FC236}">
                <a16:creationId xmlns:a16="http://schemas.microsoft.com/office/drawing/2014/main" id="{6BB90DC0-EC34-4160-8A86-CC41A5C7DD71}"/>
              </a:ext>
            </a:extLst>
          </p:cNvPr>
          <p:cNvSpPr txBox="1"/>
          <p:nvPr/>
        </p:nvSpPr>
        <p:spPr>
          <a:xfrm>
            <a:off x="7475621" y="5451822"/>
            <a:ext cx="3433171" cy="369332"/>
          </a:xfrm>
          <a:prstGeom prst="rect">
            <a:avLst/>
          </a:prstGeom>
          <a:noFill/>
        </p:spPr>
        <p:txBody>
          <a:bodyPr wrap="square">
            <a:spAutoFit/>
          </a:bodyPr>
          <a:lstStyle/>
          <a:p>
            <a:r>
              <a:rPr lang="en-US" dirty="0"/>
              <a:t>(</a:t>
            </a:r>
            <a:r>
              <a:rPr lang="en-US" i="1" dirty="0"/>
              <a:t>COVID-19 Digital Press Kit</a:t>
            </a:r>
            <a:r>
              <a:rPr lang="en-US" dirty="0"/>
              <a:t>, 2022)</a:t>
            </a:r>
          </a:p>
        </p:txBody>
      </p:sp>
      <p:sp>
        <p:nvSpPr>
          <p:cNvPr id="7" name="TextBox 6">
            <a:extLst>
              <a:ext uri="{FF2B5EF4-FFF2-40B4-BE49-F238E27FC236}">
                <a16:creationId xmlns:a16="http://schemas.microsoft.com/office/drawing/2014/main" id="{73CCC917-7FE0-41B3-9104-6E6AA52CFB24}"/>
              </a:ext>
            </a:extLst>
          </p:cNvPr>
          <p:cNvSpPr txBox="1"/>
          <p:nvPr/>
        </p:nvSpPr>
        <p:spPr>
          <a:xfrm>
            <a:off x="8883787" y="6547194"/>
            <a:ext cx="3367088" cy="369332"/>
          </a:xfrm>
          <a:prstGeom prst="rect">
            <a:avLst/>
          </a:prstGeom>
          <a:noFill/>
        </p:spPr>
        <p:txBody>
          <a:bodyPr wrap="square">
            <a:spAutoFit/>
          </a:bodyPr>
          <a:lstStyle/>
          <a:p>
            <a:pPr marL="0" indent="0">
              <a:buNone/>
            </a:pPr>
            <a:r>
              <a:rPr lang="en-US" dirty="0"/>
              <a:t>(</a:t>
            </a:r>
            <a:r>
              <a:rPr lang="en-US" i="1" dirty="0"/>
              <a:t>COVID-19 and Your Health</a:t>
            </a:r>
            <a:r>
              <a:rPr lang="en-US" dirty="0"/>
              <a:t>, 2020)</a:t>
            </a:r>
          </a:p>
        </p:txBody>
      </p:sp>
    </p:spTree>
    <p:extLst>
      <p:ext uri="{BB962C8B-B14F-4D97-AF65-F5344CB8AC3E}">
        <p14:creationId xmlns:p14="http://schemas.microsoft.com/office/powerpoint/2010/main" val="332079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AFCA-692B-461F-B1E1-1AC1E63B1B78}"/>
              </a:ext>
            </a:extLst>
          </p:cNvPr>
          <p:cNvSpPr>
            <a:spLocks noGrp="1"/>
          </p:cNvSpPr>
          <p:nvPr>
            <p:ph type="title"/>
          </p:nvPr>
        </p:nvSpPr>
        <p:spPr>
          <a:xfrm>
            <a:off x="1280160" y="466343"/>
            <a:ext cx="9628632" cy="1362113"/>
          </a:xfrm>
        </p:spPr>
        <p:txBody>
          <a:bodyPr anchor="ctr">
            <a:normAutofit/>
          </a:bodyPr>
          <a:lstStyle/>
          <a:p>
            <a:r>
              <a:rPr lang="en-US" dirty="0"/>
              <a:t>LDTs</a:t>
            </a:r>
          </a:p>
        </p:txBody>
      </p:sp>
      <p:sp>
        <p:nvSpPr>
          <p:cNvPr id="3" name="Content Placeholder 2">
            <a:extLst>
              <a:ext uri="{FF2B5EF4-FFF2-40B4-BE49-F238E27FC236}">
                <a16:creationId xmlns:a16="http://schemas.microsoft.com/office/drawing/2014/main" id="{D238718E-BB1F-4F73-9FAB-0415E0F467D5}"/>
              </a:ext>
            </a:extLst>
          </p:cNvPr>
          <p:cNvSpPr>
            <a:spLocks noGrp="1"/>
          </p:cNvSpPr>
          <p:nvPr>
            <p:ph type="body" sz="half" idx="2"/>
          </p:nvPr>
        </p:nvSpPr>
        <p:spPr>
          <a:xfrm>
            <a:off x="1291819" y="2465293"/>
            <a:ext cx="3834874" cy="3711669"/>
          </a:xfrm>
        </p:spPr>
        <p:txBody>
          <a:bodyPr>
            <a:normAutofit/>
          </a:bodyPr>
          <a:lstStyle/>
          <a:p>
            <a:r>
              <a:rPr lang="en-US" sz="4800" dirty="0"/>
              <a:t>All of this takes time…</a:t>
            </a:r>
          </a:p>
        </p:txBody>
      </p:sp>
      <p:pic>
        <p:nvPicPr>
          <p:cNvPr id="5" name="Graphic 4" descr="Hourglass Finished with solid fill">
            <a:extLst>
              <a:ext uri="{FF2B5EF4-FFF2-40B4-BE49-F238E27FC236}">
                <a16:creationId xmlns:a16="http://schemas.microsoft.com/office/drawing/2014/main" id="{D7B702F8-61B7-4F74-9787-0D85773E9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9071" y="1828456"/>
            <a:ext cx="5029544" cy="5029544"/>
          </a:xfrm>
          <a:prstGeom prst="rect">
            <a:avLst/>
          </a:prstGeom>
        </p:spPr>
      </p:pic>
    </p:spTree>
    <p:extLst>
      <p:ext uri="{BB962C8B-B14F-4D97-AF65-F5344CB8AC3E}">
        <p14:creationId xmlns:p14="http://schemas.microsoft.com/office/powerpoint/2010/main" val="581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AFCA-692B-461F-B1E1-1AC1E63B1B78}"/>
              </a:ext>
            </a:extLst>
          </p:cNvPr>
          <p:cNvSpPr>
            <a:spLocks noGrp="1"/>
          </p:cNvSpPr>
          <p:nvPr>
            <p:ph type="title"/>
          </p:nvPr>
        </p:nvSpPr>
        <p:spPr/>
        <p:txBody>
          <a:bodyPr anchor="ctr">
            <a:normAutofit/>
          </a:bodyPr>
          <a:lstStyle/>
          <a:p>
            <a:r>
              <a:rPr lang="en-US" dirty="0"/>
              <a:t>LDTs in an emergency…</a:t>
            </a:r>
          </a:p>
        </p:txBody>
      </p:sp>
      <p:sp>
        <p:nvSpPr>
          <p:cNvPr id="7" name="Content Placeholder 6">
            <a:extLst>
              <a:ext uri="{FF2B5EF4-FFF2-40B4-BE49-F238E27FC236}">
                <a16:creationId xmlns:a16="http://schemas.microsoft.com/office/drawing/2014/main" id="{A18BCE55-B5F2-4306-925D-012DA9C94256}"/>
              </a:ext>
            </a:extLst>
          </p:cNvPr>
          <p:cNvSpPr>
            <a:spLocks noGrp="1"/>
          </p:cNvSpPr>
          <p:nvPr>
            <p:ph idx="1"/>
          </p:nvPr>
        </p:nvSpPr>
        <p:spPr/>
        <p:txBody>
          <a:bodyPr>
            <a:normAutofit/>
          </a:bodyPr>
          <a:lstStyle/>
          <a:p>
            <a:r>
              <a:rPr lang="en-US" sz="2800" dirty="0"/>
              <a:t>For an emergency situation, the number and types of studies that must be done in a validation are much less stringent</a:t>
            </a:r>
          </a:p>
          <a:p>
            <a:r>
              <a:rPr lang="en-US" sz="2800" dirty="0"/>
              <a:t>A complex precision study can take 20 days or more – precision in an EUA situation could be say, 5 days</a:t>
            </a:r>
          </a:p>
        </p:txBody>
      </p:sp>
    </p:spTree>
    <p:extLst>
      <p:ext uri="{BB962C8B-B14F-4D97-AF65-F5344CB8AC3E}">
        <p14:creationId xmlns:p14="http://schemas.microsoft.com/office/powerpoint/2010/main" val="3407064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AFCA-692B-461F-B1E1-1AC1E63B1B78}"/>
              </a:ext>
            </a:extLst>
          </p:cNvPr>
          <p:cNvSpPr>
            <a:spLocks noGrp="1"/>
          </p:cNvSpPr>
          <p:nvPr>
            <p:ph type="title"/>
          </p:nvPr>
        </p:nvSpPr>
        <p:spPr/>
        <p:txBody>
          <a:bodyPr anchor="ctr">
            <a:normAutofit/>
          </a:bodyPr>
          <a:lstStyle/>
          <a:p>
            <a:r>
              <a:rPr lang="en-US" dirty="0"/>
              <a:t>LDTs in an emergency…</a:t>
            </a:r>
          </a:p>
        </p:txBody>
      </p:sp>
      <p:sp>
        <p:nvSpPr>
          <p:cNvPr id="7" name="Content Placeholder 6">
            <a:extLst>
              <a:ext uri="{FF2B5EF4-FFF2-40B4-BE49-F238E27FC236}">
                <a16:creationId xmlns:a16="http://schemas.microsoft.com/office/drawing/2014/main" id="{A18BCE55-B5F2-4306-925D-012DA9C94256}"/>
              </a:ext>
            </a:extLst>
          </p:cNvPr>
          <p:cNvSpPr>
            <a:spLocks noGrp="1"/>
          </p:cNvSpPr>
          <p:nvPr>
            <p:ph idx="1"/>
          </p:nvPr>
        </p:nvSpPr>
        <p:spPr/>
        <p:txBody>
          <a:bodyPr>
            <a:normAutofit/>
          </a:bodyPr>
          <a:lstStyle/>
          <a:p>
            <a:r>
              <a:rPr lang="en-US" sz="2800" dirty="0"/>
              <a:t>Pre-market review of a commercially developed test can be waived in an EUA situation</a:t>
            </a:r>
          </a:p>
          <a:p>
            <a:r>
              <a:rPr lang="en-US" sz="2800" dirty="0"/>
              <a:t>For COVID-19, the FDA provided guidance to laboratories authorizing use of LDT testing for clinical use before EUA when all validation/verification criteria have been completed satisfactorily and the FDA has been notified (</a:t>
            </a:r>
            <a:r>
              <a:rPr lang="en-US" sz="2800" dirty="0" err="1"/>
              <a:t>Sarata</a:t>
            </a:r>
            <a:r>
              <a:rPr lang="en-US" sz="2800" dirty="0"/>
              <a:t>, 2021)</a:t>
            </a:r>
          </a:p>
        </p:txBody>
      </p:sp>
    </p:spTree>
    <p:extLst>
      <p:ext uri="{BB962C8B-B14F-4D97-AF65-F5344CB8AC3E}">
        <p14:creationId xmlns:p14="http://schemas.microsoft.com/office/powerpoint/2010/main" val="533637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AFCA-692B-461F-B1E1-1AC1E63B1B78}"/>
              </a:ext>
            </a:extLst>
          </p:cNvPr>
          <p:cNvSpPr>
            <a:spLocks noGrp="1"/>
          </p:cNvSpPr>
          <p:nvPr>
            <p:ph type="title"/>
          </p:nvPr>
        </p:nvSpPr>
        <p:spPr/>
        <p:txBody>
          <a:bodyPr anchor="ctr">
            <a:normAutofit/>
          </a:bodyPr>
          <a:lstStyle/>
          <a:p>
            <a:r>
              <a:rPr lang="en-US" dirty="0"/>
              <a:t>LDTs in an emergency…</a:t>
            </a:r>
          </a:p>
        </p:txBody>
      </p:sp>
      <p:sp>
        <p:nvSpPr>
          <p:cNvPr id="7" name="Content Placeholder 6">
            <a:extLst>
              <a:ext uri="{FF2B5EF4-FFF2-40B4-BE49-F238E27FC236}">
                <a16:creationId xmlns:a16="http://schemas.microsoft.com/office/drawing/2014/main" id="{A18BCE55-B5F2-4306-925D-012DA9C94256}"/>
              </a:ext>
            </a:extLst>
          </p:cNvPr>
          <p:cNvSpPr>
            <a:spLocks noGrp="1"/>
          </p:cNvSpPr>
          <p:nvPr>
            <p:ph idx="1"/>
          </p:nvPr>
        </p:nvSpPr>
        <p:spPr/>
        <p:txBody>
          <a:bodyPr>
            <a:normAutofit/>
          </a:bodyPr>
          <a:lstStyle/>
          <a:p>
            <a:r>
              <a:rPr lang="en-US" sz="2800" dirty="0"/>
              <a:t>With the initial roll-out of the CDC assay, significant problems were detected both by the CDC and other laboratories performing the test</a:t>
            </a:r>
          </a:p>
          <a:p>
            <a:r>
              <a:rPr lang="en-US" sz="2800" dirty="0"/>
              <a:t>The test kit included molecular probes and primers, one of which returned “inconclusive results” (</a:t>
            </a:r>
            <a:r>
              <a:rPr lang="en-US" sz="2800" dirty="0" err="1"/>
              <a:t>Sarata</a:t>
            </a:r>
            <a:r>
              <a:rPr lang="en-US" sz="2800" dirty="0"/>
              <a:t>, 2021)</a:t>
            </a:r>
          </a:p>
        </p:txBody>
      </p:sp>
    </p:spTree>
    <p:extLst>
      <p:ext uri="{BB962C8B-B14F-4D97-AF65-F5344CB8AC3E}">
        <p14:creationId xmlns:p14="http://schemas.microsoft.com/office/powerpoint/2010/main" val="1227681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AFCA-692B-461F-B1E1-1AC1E63B1B78}"/>
              </a:ext>
            </a:extLst>
          </p:cNvPr>
          <p:cNvSpPr>
            <a:spLocks noGrp="1"/>
          </p:cNvSpPr>
          <p:nvPr>
            <p:ph type="title"/>
          </p:nvPr>
        </p:nvSpPr>
        <p:spPr/>
        <p:txBody>
          <a:bodyPr anchor="ctr">
            <a:normAutofit/>
          </a:bodyPr>
          <a:lstStyle/>
          <a:p>
            <a:r>
              <a:rPr lang="en-US" dirty="0"/>
              <a:t>LDTs in an emergency…</a:t>
            </a:r>
          </a:p>
        </p:txBody>
      </p:sp>
      <p:sp>
        <p:nvSpPr>
          <p:cNvPr id="7" name="Content Placeholder 6">
            <a:extLst>
              <a:ext uri="{FF2B5EF4-FFF2-40B4-BE49-F238E27FC236}">
                <a16:creationId xmlns:a16="http://schemas.microsoft.com/office/drawing/2014/main" id="{A18BCE55-B5F2-4306-925D-012DA9C94256}"/>
              </a:ext>
            </a:extLst>
          </p:cNvPr>
          <p:cNvSpPr>
            <a:spLocks noGrp="1"/>
          </p:cNvSpPr>
          <p:nvPr>
            <p:ph idx="1"/>
          </p:nvPr>
        </p:nvSpPr>
        <p:spPr/>
        <p:txBody>
          <a:bodyPr>
            <a:normAutofit/>
          </a:bodyPr>
          <a:lstStyle/>
          <a:p>
            <a:r>
              <a:rPr lang="en-US" sz="2800" dirty="0"/>
              <a:t>A test kit was already being distributed in other parts of the world by the World Health Organization (WHO)</a:t>
            </a:r>
          </a:p>
          <a:p>
            <a:r>
              <a:rPr lang="en-US" sz="2800" dirty="0"/>
              <a:t>The decision to develop its own test rather than use the WHO kit, and subsequent issues with the CDC test kit, severely hampered US efforts to combat the early disease progression (</a:t>
            </a:r>
            <a:r>
              <a:rPr lang="en-US" sz="2800" dirty="0" err="1"/>
              <a:t>Sarata</a:t>
            </a:r>
            <a:r>
              <a:rPr lang="en-US" sz="2800" dirty="0"/>
              <a:t>, 2021). </a:t>
            </a:r>
          </a:p>
        </p:txBody>
      </p:sp>
    </p:spTree>
    <p:extLst>
      <p:ext uri="{BB962C8B-B14F-4D97-AF65-F5344CB8AC3E}">
        <p14:creationId xmlns:p14="http://schemas.microsoft.com/office/powerpoint/2010/main" val="3203341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3DFA8-5508-47F5-A3FE-1609D1F02F52}"/>
              </a:ext>
            </a:extLst>
          </p:cNvPr>
          <p:cNvSpPr>
            <a:spLocks noGrp="1"/>
          </p:cNvSpPr>
          <p:nvPr>
            <p:ph type="title"/>
          </p:nvPr>
        </p:nvSpPr>
        <p:spPr>
          <a:xfrm>
            <a:off x="1280160" y="466343"/>
            <a:ext cx="9628632" cy="1362113"/>
          </a:xfrm>
        </p:spPr>
        <p:txBody>
          <a:bodyPr anchor="ctr">
            <a:normAutofit/>
          </a:bodyPr>
          <a:lstStyle/>
          <a:p>
            <a:r>
              <a:rPr lang="en-US" dirty="0"/>
              <a:t>Objectives</a:t>
            </a:r>
          </a:p>
        </p:txBody>
      </p:sp>
      <p:graphicFrame>
        <p:nvGraphicFramePr>
          <p:cNvPr id="8" name="Content Placeholder 5">
            <a:extLst>
              <a:ext uri="{FF2B5EF4-FFF2-40B4-BE49-F238E27FC236}">
                <a16:creationId xmlns:a16="http://schemas.microsoft.com/office/drawing/2014/main" id="{C6F9DF47-8833-EC78-BD55-C79E56842DA5}"/>
              </a:ext>
            </a:extLst>
          </p:cNvPr>
          <p:cNvGraphicFramePr>
            <a:graphicFrameLocks noGrp="1"/>
          </p:cNvGraphicFramePr>
          <p:nvPr>
            <p:ph idx="1"/>
            <p:extLst>
              <p:ext uri="{D42A27DB-BD31-4B8C-83A1-F6EECF244321}">
                <p14:modId xmlns:p14="http://schemas.microsoft.com/office/powerpoint/2010/main" val="776478638"/>
              </p:ext>
            </p:extLst>
          </p:nvPr>
        </p:nvGraphicFramePr>
        <p:xfrm>
          <a:off x="1280160" y="2190749"/>
          <a:ext cx="9628632"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60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1D65-1B2A-4C8A-9F6A-209CC8C31187}"/>
              </a:ext>
            </a:extLst>
          </p:cNvPr>
          <p:cNvSpPr>
            <a:spLocks noGrp="1"/>
          </p:cNvSpPr>
          <p:nvPr>
            <p:ph type="title"/>
          </p:nvPr>
        </p:nvSpPr>
        <p:spPr/>
        <p:txBody>
          <a:bodyPr/>
          <a:lstStyle/>
          <a:p>
            <a:r>
              <a:rPr lang="en-US" dirty="0"/>
              <a:t>Public and Private Laboratories</a:t>
            </a:r>
          </a:p>
        </p:txBody>
      </p:sp>
      <p:sp>
        <p:nvSpPr>
          <p:cNvPr id="3" name="Content Placeholder 2">
            <a:extLst>
              <a:ext uri="{FF2B5EF4-FFF2-40B4-BE49-F238E27FC236}">
                <a16:creationId xmlns:a16="http://schemas.microsoft.com/office/drawing/2014/main" id="{D36FCA18-8C12-45D7-A2B7-AC404F1F41F3}"/>
              </a:ext>
            </a:extLst>
          </p:cNvPr>
          <p:cNvSpPr>
            <a:spLocks noGrp="1"/>
          </p:cNvSpPr>
          <p:nvPr>
            <p:ph idx="1"/>
          </p:nvPr>
        </p:nvSpPr>
        <p:spPr/>
        <p:txBody>
          <a:bodyPr>
            <a:normAutofit/>
          </a:bodyPr>
          <a:lstStyle/>
          <a:p>
            <a:r>
              <a:rPr lang="en-US" sz="2800" dirty="0"/>
              <a:t>Early stages of testing in the US limited testing to CDC laboratories</a:t>
            </a:r>
          </a:p>
          <a:p>
            <a:r>
              <a:rPr lang="en-US" sz="2800" dirty="0"/>
              <a:t>It was subsequently expanded to state public health laboratories</a:t>
            </a:r>
          </a:p>
          <a:p>
            <a:r>
              <a:rPr lang="en-US" sz="2800" dirty="0"/>
              <a:t>This was done to control surveillance and reporting</a:t>
            </a:r>
          </a:p>
        </p:txBody>
      </p:sp>
      <p:sp>
        <p:nvSpPr>
          <p:cNvPr id="5" name="TextBox 4">
            <a:extLst>
              <a:ext uri="{FF2B5EF4-FFF2-40B4-BE49-F238E27FC236}">
                <a16:creationId xmlns:a16="http://schemas.microsoft.com/office/drawing/2014/main" id="{0BDA4800-8DC3-4B18-BB1F-A5CC5FCBE135}"/>
              </a:ext>
            </a:extLst>
          </p:cNvPr>
          <p:cNvSpPr txBox="1"/>
          <p:nvPr/>
        </p:nvSpPr>
        <p:spPr>
          <a:xfrm>
            <a:off x="10475495" y="6473377"/>
            <a:ext cx="1892968" cy="369332"/>
          </a:xfrm>
          <a:prstGeom prst="rect">
            <a:avLst/>
          </a:prstGeom>
          <a:noFill/>
        </p:spPr>
        <p:txBody>
          <a:bodyPr wrap="square">
            <a:spAutoFit/>
          </a:bodyPr>
          <a:lstStyle/>
          <a:p>
            <a:r>
              <a:rPr lang="en-US" dirty="0"/>
              <a:t>(Binnicker, 2020)</a:t>
            </a:r>
          </a:p>
        </p:txBody>
      </p:sp>
    </p:spTree>
    <p:extLst>
      <p:ext uri="{BB962C8B-B14F-4D97-AF65-F5344CB8AC3E}">
        <p14:creationId xmlns:p14="http://schemas.microsoft.com/office/powerpoint/2010/main" val="274224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1D65-1B2A-4C8A-9F6A-209CC8C31187}"/>
              </a:ext>
            </a:extLst>
          </p:cNvPr>
          <p:cNvSpPr>
            <a:spLocks noGrp="1"/>
          </p:cNvSpPr>
          <p:nvPr>
            <p:ph type="title"/>
          </p:nvPr>
        </p:nvSpPr>
        <p:spPr/>
        <p:txBody>
          <a:bodyPr/>
          <a:lstStyle/>
          <a:p>
            <a:r>
              <a:rPr lang="en-US" dirty="0"/>
              <a:t>Public and Private Laboratories</a:t>
            </a:r>
          </a:p>
        </p:txBody>
      </p:sp>
      <p:sp>
        <p:nvSpPr>
          <p:cNvPr id="3" name="Content Placeholder 2">
            <a:extLst>
              <a:ext uri="{FF2B5EF4-FFF2-40B4-BE49-F238E27FC236}">
                <a16:creationId xmlns:a16="http://schemas.microsoft.com/office/drawing/2014/main" id="{D36FCA18-8C12-45D7-A2B7-AC404F1F41F3}"/>
              </a:ext>
            </a:extLst>
          </p:cNvPr>
          <p:cNvSpPr>
            <a:spLocks noGrp="1"/>
          </p:cNvSpPr>
          <p:nvPr>
            <p:ph idx="1"/>
          </p:nvPr>
        </p:nvSpPr>
        <p:spPr/>
        <p:txBody>
          <a:bodyPr>
            <a:normAutofit/>
          </a:bodyPr>
          <a:lstStyle/>
          <a:p>
            <a:r>
              <a:rPr lang="en-US" sz="2800" dirty="0"/>
              <a:t>It soon became clear that the testing capabilities of federal and state laboratories was woefully under-prepared and unable to keep up with testing demand</a:t>
            </a:r>
          </a:p>
          <a:p>
            <a:r>
              <a:rPr lang="en-US" sz="2800" dirty="0"/>
              <a:t>Shipping samples to these labs takes time – valuable time that can delay treatment</a:t>
            </a:r>
          </a:p>
          <a:p>
            <a:r>
              <a:rPr lang="en-US" sz="2800" dirty="0"/>
              <a:t>Physicians and front-line testing laboratories need the ability to perform testing</a:t>
            </a:r>
          </a:p>
        </p:txBody>
      </p:sp>
      <p:sp>
        <p:nvSpPr>
          <p:cNvPr id="5" name="TextBox 4">
            <a:extLst>
              <a:ext uri="{FF2B5EF4-FFF2-40B4-BE49-F238E27FC236}">
                <a16:creationId xmlns:a16="http://schemas.microsoft.com/office/drawing/2014/main" id="{0BDA4800-8DC3-4B18-BB1F-A5CC5FCBE135}"/>
              </a:ext>
            </a:extLst>
          </p:cNvPr>
          <p:cNvSpPr txBox="1"/>
          <p:nvPr/>
        </p:nvSpPr>
        <p:spPr>
          <a:xfrm>
            <a:off x="10475495" y="6473377"/>
            <a:ext cx="1892968" cy="369332"/>
          </a:xfrm>
          <a:prstGeom prst="rect">
            <a:avLst/>
          </a:prstGeom>
          <a:noFill/>
        </p:spPr>
        <p:txBody>
          <a:bodyPr wrap="square">
            <a:spAutoFit/>
          </a:bodyPr>
          <a:lstStyle/>
          <a:p>
            <a:r>
              <a:rPr lang="en-US" dirty="0"/>
              <a:t>(Binnicker, 2020)</a:t>
            </a:r>
          </a:p>
        </p:txBody>
      </p:sp>
    </p:spTree>
    <p:extLst>
      <p:ext uri="{BB962C8B-B14F-4D97-AF65-F5344CB8AC3E}">
        <p14:creationId xmlns:p14="http://schemas.microsoft.com/office/powerpoint/2010/main" val="2077265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4B6B-99D1-4268-891D-3B78E692019B}"/>
              </a:ext>
            </a:extLst>
          </p:cNvPr>
          <p:cNvSpPr>
            <a:spLocks noGrp="1"/>
          </p:cNvSpPr>
          <p:nvPr>
            <p:ph type="title"/>
          </p:nvPr>
        </p:nvSpPr>
        <p:spPr/>
        <p:txBody>
          <a:bodyPr/>
          <a:lstStyle/>
          <a:p>
            <a:r>
              <a:rPr lang="en-US" dirty="0"/>
              <a:t>Public Health Infrastructure</a:t>
            </a:r>
          </a:p>
        </p:txBody>
      </p:sp>
      <p:graphicFrame>
        <p:nvGraphicFramePr>
          <p:cNvPr id="4" name="Content Placeholder 3">
            <a:extLst>
              <a:ext uri="{FF2B5EF4-FFF2-40B4-BE49-F238E27FC236}">
                <a16:creationId xmlns:a16="http://schemas.microsoft.com/office/drawing/2014/main" id="{60DEBB4D-2951-4001-8D5D-DD747F5FE95E}"/>
              </a:ext>
            </a:extLst>
          </p:cNvPr>
          <p:cNvGraphicFramePr>
            <a:graphicFrameLocks noGrp="1"/>
          </p:cNvGraphicFramePr>
          <p:nvPr>
            <p:ph sz="half" idx="1"/>
            <p:extLst>
              <p:ext uri="{D42A27DB-BD31-4B8C-83A1-F6EECF244321}">
                <p14:modId xmlns:p14="http://schemas.microsoft.com/office/powerpoint/2010/main" val="285418537"/>
              </p:ext>
            </p:extLst>
          </p:nvPr>
        </p:nvGraphicFramePr>
        <p:xfrm>
          <a:off x="1279525" y="2193925"/>
          <a:ext cx="4491038"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05EC8A97-623F-4367-A5FB-423380C8E856}"/>
              </a:ext>
            </a:extLst>
          </p:cNvPr>
          <p:cNvSpPr>
            <a:spLocks noGrp="1"/>
          </p:cNvSpPr>
          <p:nvPr>
            <p:ph sz="half" idx="2"/>
          </p:nvPr>
        </p:nvSpPr>
        <p:spPr>
          <a:xfrm>
            <a:off x="6421439" y="2018097"/>
            <a:ext cx="4493424" cy="4663440"/>
          </a:xfrm>
        </p:spPr>
        <p:txBody>
          <a:bodyPr>
            <a:normAutofit/>
          </a:bodyPr>
          <a:lstStyle/>
          <a:p>
            <a:r>
              <a:rPr lang="en-US" sz="2400" dirty="0"/>
              <a:t>Binnicker (2020) proposes a structure that disseminates testing capabilities to the front lines as quickly as possible</a:t>
            </a:r>
          </a:p>
          <a:p>
            <a:pPr lvl="1"/>
            <a:r>
              <a:rPr lang="en-US" sz="2400" dirty="0"/>
              <a:t>Agencies such as WHO and CDC have the best proximity to “develop new diagnostic tests rapidly”</a:t>
            </a:r>
          </a:p>
          <a:p>
            <a:pPr lvl="1"/>
            <a:r>
              <a:rPr lang="en-US" sz="2400" dirty="0"/>
              <a:t>Vendors should then be engaged to mass produce the protocol</a:t>
            </a:r>
          </a:p>
          <a:p>
            <a:pPr lvl="1"/>
            <a:r>
              <a:rPr lang="en-US" sz="2400" dirty="0"/>
              <a:t>Distribute to laboratories</a:t>
            </a:r>
          </a:p>
        </p:txBody>
      </p:sp>
    </p:spTree>
    <p:extLst>
      <p:ext uri="{BB962C8B-B14F-4D97-AF65-F5344CB8AC3E}">
        <p14:creationId xmlns:p14="http://schemas.microsoft.com/office/powerpoint/2010/main" val="154824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AE3484-7DAC-4753-B907-A7BFE845695F}"/>
              </a:ext>
            </a:extLst>
          </p:cNvPr>
          <p:cNvSpPr>
            <a:spLocks noGrp="1"/>
          </p:cNvSpPr>
          <p:nvPr>
            <p:ph type="title"/>
          </p:nvPr>
        </p:nvSpPr>
        <p:spPr/>
        <p:txBody>
          <a:bodyPr/>
          <a:lstStyle/>
          <a:p>
            <a:r>
              <a:rPr lang="en-US" dirty="0"/>
              <a:t>Public Health Infrastructure</a:t>
            </a:r>
          </a:p>
        </p:txBody>
      </p:sp>
      <p:sp>
        <p:nvSpPr>
          <p:cNvPr id="6" name="Content Placeholder 5">
            <a:extLst>
              <a:ext uri="{FF2B5EF4-FFF2-40B4-BE49-F238E27FC236}">
                <a16:creationId xmlns:a16="http://schemas.microsoft.com/office/drawing/2014/main" id="{24911D8C-E736-4B61-B3A2-C7675A16F0EF}"/>
              </a:ext>
            </a:extLst>
          </p:cNvPr>
          <p:cNvSpPr>
            <a:spLocks noGrp="1"/>
          </p:cNvSpPr>
          <p:nvPr>
            <p:ph idx="1"/>
          </p:nvPr>
        </p:nvSpPr>
        <p:spPr/>
        <p:txBody>
          <a:bodyPr>
            <a:normAutofit/>
          </a:bodyPr>
          <a:lstStyle/>
          <a:p>
            <a:r>
              <a:rPr lang="en-US" sz="2800" dirty="0"/>
              <a:t>When we are able to test sooner, and more broadly, resources such as personal protective equipment can be more appropriately utilized (Lieberman et al., 2020)</a:t>
            </a:r>
          </a:p>
          <a:p>
            <a:r>
              <a:rPr lang="en-US" sz="2800" dirty="0"/>
              <a:t>The next pandemic is just around the corner – preparation is key (Khanna et al., 2020)</a:t>
            </a:r>
          </a:p>
          <a:p>
            <a:r>
              <a:rPr lang="en-US" sz="2800" dirty="0"/>
              <a:t>Strategies need to be developed to ensure resource availability and public health response is appropriate and timely, i.e., surveillance and reporting structures (Khanna et al., 2020). </a:t>
            </a:r>
          </a:p>
        </p:txBody>
      </p:sp>
    </p:spTree>
    <p:extLst>
      <p:ext uri="{BB962C8B-B14F-4D97-AF65-F5344CB8AC3E}">
        <p14:creationId xmlns:p14="http://schemas.microsoft.com/office/powerpoint/2010/main" val="100423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EB00-F8F7-4DA4-AFC6-7A84294A0D15}"/>
              </a:ext>
            </a:extLst>
          </p:cNvPr>
          <p:cNvSpPr>
            <a:spLocks noGrp="1"/>
          </p:cNvSpPr>
          <p:nvPr>
            <p:ph type="title"/>
          </p:nvPr>
        </p:nvSpPr>
        <p:spPr>
          <a:xfrm>
            <a:off x="1280160" y="466343"/>
            <a:ext cx="9628632" cy="1362113"/>
          </a:xfrm>
        </p:spPr>
        <p:txBody>
          <a:bodyPr anchor="ctr">
            <a:normAutofit/>
          </a:bodyPr>
          <a:lstStyle/>
          <a:p>
            <a:r>
              <a:rPr lang="en-US" dirty="0"/>
              <a:t>COVID-19</a:t>
            </a:r>
          </a:p>
        </p:txBody>
      </p:sp>
      <p:pic>
        <p:nvPicPr>
          <p:cNvPr id="6" name="Content Placeholder 5">
            <a:extLst>
              <a:ext uri="{FF2B5EF4-FFF2-40B4-BE49-F238E27FC236}">
                <a16:creationId xmlns:a16="http://schemas.microsoft.com/office/drawing/2014/main" id="{DAD1AB1E-A425-49F7-BB19-5AFA888A384A}"/>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899" r="21932" b="2"/>
          <a:stretch/>
        </p:blipFill>
        <p:spPr>
          <a:xfrm>
            <a:off x="1280160" y="2194560"/>
            <a:ext cx="4489704" cy="3986784"/>
          </a:xfrm>
          <a:noFill/>
        </p:spPr>
      </p:pic>
      <p:sp>
        <p:nvSpPr>
          <p:cNvPr id="3" name="Content Placeholder 2">
            <a:extLst>
              <a:ext uri="{FF2B5EF4-FFF2-40B4-BE49-F238E27FC236}">
                <a16:creationId xmlns:a16="http://schemas.microsoft.com/office/drawing/2014/main" id="{94C29F3A-6952-460F-BA7F-B924453E2A43}"/>
              </a:ext>
            </a:extLst>
          </p:cNvPr>
          <p:cNvSpPr>
            <a:spLocks noGrp="1"/>
          </p:cNvSpPr>
          <p:nvPr>
            <p:ph sz="half" idx="2"/>
          </p:nvPr>
        </p:nvSpPr>
        <p:spPr>
          <a:xfrm>
            <a:off x="6415368" y="2194560"/>
            <a:ext cx="4493424" cy="3986784"/>
          </a:xfrm>
        </p:spPr>
        <p:txBody>
          <a:bodyPr>
            <a:normAutofit/>
          </a:bodyPr>
          <a:lstStyle/>
          <a:p>
            <a:pPr marL="0" indent="0">
              <a:buNone/>
            </a:pPr>
            <a:r>
              <a:rPr lang="en-US" dirty="0"/>
              <a:t>“</a:t>
            </a:r>
            <a:r>
              <a:rPr lang="en-US" b="0" i="0" dirty="0">
                <a:effectLst/>
              </a:rPr>
              <a:t>Transmission electron microscopic image of an isolate from the first U.S. case of COVID-19, formerly known as 2019-nCoV. The spherical viral particles, colorized blue, contain cross-sections through the viral genome, seen as black dots.” </a:t>
            </a:r>
            <a:r>
              <a:rPr lang="en-US" dirty="0"/>
              <a:t>(Bullock &amp; Tamin, 2020)</a:t>
            </a:r>
          </a:p>
        </p:txBody>
      </p:sp>
    </p:spTree>
    <p:extLst>
      <p:ext uri="{BB962C8B-B14F-4D97-AF65-F5344CB8AC3E}">
        <p14:creationId xmlns:p14="http://schemas.microsoft.com/office/powerpoint/2010/main" val="290535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B008-BD13-4E9B-A348-DCC97FCC0F7A}"/>
              </a:ext>
            </a:extLst>
          </p:cNvPr>
          <p:cNvSpPr>
            <a:spLocks noGrp="1"/>
          </p:cNvSpPr>
          <p:nvPr>
            <p:ph type="title"/>
          </p:nvPr>
        </p:nvSpPr>
        <p:spPr/>
        <p:txBody>
          <a:bodyPr/>
          <a:lstStyle/>
          <a:p>
            <a:r>
              <a:rPr lang="en-US" dirty="0"/>
              <a:t>Clinical Laboratories</a:t>
            </a:r>
          </a:p>
        </p:txBody>
      </p:sp>
      <p:sp>
        <p:nvSpPr>
          <p:cNvPr id="3" name="Content Placeholder 2">
            <a:extLst>
              <a:ext uri="{FF2B5EF4-FFF2-40B4-BE49-F238E27FC236}">
                <a16:creationId xmlns:a16="http://schemas.microsoft.com/office/drawing/2014/main" id="{8F8BF43E-B634-4DD2-98BD-4BBE15BCB610}"/>
              </a:ext>
            </a:extLst>
          </p:cNvPr>
          <p:cNvSpPr>
            <a:spLocks noGrp="1"/>
          </p:cNvSpPr>
          <p:nvPr>
            <p:ph idx="1"/>
          </p:nvPr>
        </p:nvSpPr>
        <p:spPr/>
        <p:txBody>
          <a:bodyPr>
            <a:noAutofit/>
          </a:bodyPr>
          <a:lstStyle/>
          <a:p>
            <a:r>
              <a:rPr lang="en-US" sz="2800" dirty="0"/>
              <a:t>Clinical laboratories must be able to flex testing platforms and personnel to meet new demands for testing</a:t>
            </a:r>
          </a:p>
          <a:p>
            <a:r>
              <a:rPr lang="en-US" sz="2800" dirty="0"/>
              <a:t>Laboratory budgets are already extremely tight, and limited funding hinders this adaptability</a:t>
            </a:r>
          </a:p>
          <a:p>
            <a:r>
              <a:rPr lang="en-US" sz="2800" dirty="0"/>
              <a:t>Likewise, hospital resource allocation is another area of concern</a:t>
            </a:r>
          </a:p>
          <a:p>
            <a:pPr lvl="1"/>
            <a:r>
              <a:rPr lang="en-US" sz="2800" dirty="0"/>
              <a:t>Personnel</a:t>
            </a:r>
          </a:p>
          <a:p>
            <a:pPr lvl="1"/>
            <a:r>
              <a:rPr lang="en-US" sz="2800" dirty="0"/>
              <a:t>Equipment</a:t>
            </a:r>
          </a:p>
          <a:p>
            <a:pPr lvl="1"/>
            <a:r>
              <a:rPr lang="en-US" sz="2800" dirty="0"/>
              <a:t>Facilities</a:t>
            </a:r>
          </a:p>
        </p:txBody>
      </p:sp>
    </p:spTree>
    <p:extLst>
      <p:ext uri="{BB962C8B-B14F-4D97-AF65-F5344CB8AC3E}">
        <p14:creationId xmlns:p14="http://schemas.microsoft.com/office/powerpoint/2010/main" val="302466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B008-BD13-4E9B-A348-DCC97FCC0F7A}"/>
              </a:ext>
            </a:extLst>
          </p:cNvPr>
          <p:cNvSpPr>
            <a:spLocks noGrp="1"/>
          </p:cNvSpPr>
          <p:nvPr>
            <p:ph type="title"/>
          </p:nvPr>
        </p:nvSpPr>
        <p:spPr/>
        <p:txBody>
          <a:bodyPr/>
          <a:lstStyle/>
          <a:p>
            <a:r>
              <a:rPr lang="en-US" dirty="0"/>
              <a:t>Clinical Laboratories</a:t>
            </a:r>
          </a:p>
        </p:txBody>
      </p:sp>
      <p:sp>
        <p:nvSpPr>
          <p:cNvPr id="3" name="Content Placeholder 2">
            <a:extLst>
              <a:ext uri="{FF2B5EF4-FFF2-40B4-BE49-F238E27FC236}">
                <a16:creationId xmlns:a16="http://schemas.microsoft.com/office/drawing/2014/main" id="{8F8BF43E-B634-4DD2-98BD-4BBE15BCB610}"/>
              </a:ext>
            </a:extLst>
          </p:cNvPr>
          <p:cNvSpPr>
            <a:spLocks noGrp="1"/>
          </p:cNvSpPr>
          <p:nvPr>
            <p:ph idx="1"/>
          </p:nvPr>
        </p:nvSpPr>
        <p:spPr/>
        <p:txBody>
          <a:bodyPr>
            <a:noAutofit/>
          </a:bodyPr>
          <a:lstStyle/>
          <a:p>
            <a:r>
              <a:rPr lang="en-US" sz="2800" dirty="0"/>
              <a:t>Ebola taught us that we were not prepared for testing in an isolation scenario</a:t>
            </a:r>
          </a:p>
          <a:p>
            <a:r>
              <a:rPr lang="en-US" sz="2800" dirty="0"/>
              <a:t>COVID-19 taught us that laboratories are not prepared for overwhelming testing demands, especially at the state and federal level</a:t>
            </a:r>
          </a:p>
          <a:p>
            <a:r>
              <a:rPr lang="en-US" sz="2800" dirty="0"/>
              <a:t>Staffing plans are not flexible enough to meet fast-changing scenarios due to training and competency needs</a:t>
            </a:r>
          </a:p>
          <a:p>
            <a:r>
              <a:rPr lang="en-US" sz="2800" dirty="0"/>
              <a:t>Testing and treatment rationing is a necessary response</a:t>
            </a:r>
          </a:p>
        </p:txBody>
      </p:sp>
    </p:spTree>
    <p:extLst>
      <p:ext uri="{BB962C8B-B14F-4D97-AF65-F5344CB8AC3E}">
        <p14:creationId xmlns:p14="http://schemas.microsoft.com/office/powerpoint/2010/main" val="1791128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1D93-4809-4F09-BB97-4EAACCFF1E9F}"/>
              </a:ext>
            </a:extLst>
          </p:cNvPr>
          <p:cNvSpPr>
            <a:spLocks noGrp="1"/>
          </p:cNvSpPr>
          <p:nvPr>
            <p:ph type="title"/>
          </p:nvPr>
        </p:nvSpPr>
        <p:spPr/>
        <p:txBody>
          <a:bodyPr/>
          <a:lstStyle/>
          <a:p>
            <a:r>
              <a:rPr lang="en-US" dirty="0"/>
              <a:t>Global Supply Chain</a:t>
            </a:r>
          </a:p>
        </p:txBody>
      </p:sp>
      <p:sp>
        <p:nvSpPr>
          <p:cNvPr id="3" name="Content Placeholder 2">
            <a:extLst>
              <a:ext uri="{FF2B5EF4-FFF2-40B4-BE49-F238E27FC236}">
                <a16:creationId xmlns:a16="http://schemas.microsoft.com/office/drawing/2014/main" id="{0F0F2DD1-23DF-4203-AE94-E91CF7097BFC}"/>
              </a:ext>
            </a:extLst>
          </p:cNvPr>
          <p:cNvSpPr>
            <a:spLocks noGrp="1"/>
          </p:cNvSpPr>
          <p:nvPr>
            <p:ph idx="1"/>
          </p:nvPr>
        </p:nvSpPr>
        <p:spPr/>
        <p:txBody>
          <a:bodyPr>
            <a:normAutofit/>
          </a:bodyPr>
          <a:lstStyle/>
          <a:p>
            <a:r>
              <a:rPr lang="en-US" sz="2800" dirty="0"/>
              <a:t>Perhaps one of the greatest discoveries of the effects of a global, modern pandemic is the affect it has had on global supply chain services</a:t>
            </a:r>
          </a:p>
          <a:p>
            <a:r>
              <a:rPr lang="en-US" sz="2800" dirty="0"/>
              <a:t>Even where resources existed, getting supplies from point A to point B proved challenging</a:t>
            </a:r>
          </a:p>
          <a:p>
            <a:r>
              <a:rPr lang="en-US" sz="2800" dirty="0"/>
              <a:t>More importantly, the stark differences between wealthy and poor nations was severely highlighted (Khoo &amp; Lantos, 2020). </a:t>
            </a:r>
          </a:p>
        </p:txBody>
      </p:sp>
    </p:spTree>
    <p:extLst>
      <p:ext uri="{BB962C8B-B14F-4D97-AF65-F5344CB8AC3E}">
        <p14:creationId xmlns:p14="http://schemas.microsoft.com/office/powerpoint/2010/main" val="39940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D300-C1C0-4366-8F18-C3799F8FDE54}"/>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C1A79EB0-A3F0-4785-823E-A327C1EB3CBB}"/>
              </a:ext>
            </a:extLst>
          </p:cNvPr>
          <p:cNvSpPr>
            <a:spLocks noGrp="1"/>
          </p:cNvSpPr>
          <p:nvPr>
            <p:ph type="body" idx="1"/>
          </p:nvPr>
        </p:nvSpPr>
        <p:spPr/>
        <p:txBody>
          <a:bodyPr/>
          <a:lstStyle/>
          <a:p>
            <a:r>
              <a:rPr lang="en-US" dirty="0"/>
              <a:t>Eric Stanford</a:t>
            </a:r>
          </a:p>
          <a:p>
            <a:r>
              <a:rPr lang="en-US" dirty="0"/>
              <a:t>Email: </a:t>
            </a:r>
            <a:r>
              <a:rPr lang="en-US" dirty="0">
                <a:hlinkClick r:id="rId2"/>
              </a:rPr>
              <a:t>eric.Stanford@vumc.org</a:t>
            </a:r>
            <a:endParaRPr lang="en-US" dirty="0"/>
          </a:p>
          <a:p>
            <a:r>
              <a:rPr lang="en-US" dirty="0"/>
              <a:t>Vanderbilt University Medical Center</a:t>
            </a:r>
          </a:p>
        </p:txBody>
      </p:sp>
    </p:spTree>
    <p:extLst>
      <p:ext uri="{BB962C8B-B14F-4D97-AF65-F5344CB8AC3E}">
        <p14:creationId xmlns:p14="http://schemas.microsoft.com/office/powerpoint/2010/main" val="131998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2B62-DC13-47A6-9AEF-37BA6C54B6B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9F36C8A-8F59-473E-B2D6-B7D767B87E40}"/>
              </a:ext>
            </a:extLst>
          </p:cNvPr>
          <p:cNvSpPr>
            <a:spLocks noGrp="1"/>
          </p:cNvSpPr>
          <p:nvPr>
            <p:ph idx="1"/>
          </p:nvPr>
        </p:nvSpPr>
        <p:spPr/>
        <p:txBody>
          <a:bodyPr>
            <a:normAutofit fontScale="55000" lnSpcReduction="20000"/>
          </a:bodyPr>
          <a:lstStyle/>
          <a:p>
            <a:r>
              <a:rPr lang="en-US" dirty="0" err="1">
                <a:effectLst/>
              </a:rPr>
              <a:t>Adashi</a:t>
            </a:r>
            <a:r>
              <a:rPr lang="en-US" dirty="0">
                <a:effectLst/>
              </a:rPr>
              <a:t>, E. Y., &amp; Cohen, I. G. (2022). SARS-CoV-2 Laboratory-Developed Tests: Integrity Restored. </a:t>
            </a:r>
            <a:r>
              <a:rPr lang="en-US" i="1" dirty="0">
                <a:effectLst/>
              </a:rPr>
              <a:t>JAMA</a:t>
            </a:r>
            <a:r>
              <a:rPr lang="en-US" dirty="0">
                <a:effectLst/>
              </a:rPr>
              <a:t>. </a:t>
            </a:r>
            <a:r>
              <a:rPr lang="en-US" dirty="0">
                <a:effectLst/>
                <a:hlinkClick r:id="rId2"/>
              </a:rPr>
              <a:t>https://doi.org/10.1001/jama.2022.3382</a:t>
            </a:r>
            <a:endParaRPr lang="en-US" dirty="0">
              <a:effectLst/>
            </a:endParaRPr>
          </a:p>
          <a:p>
            <a:r>
              <a:rPr lang="en-US" dirty="0">
                <a:effectLst/>
              </a:rPr>
              <a:t>Binnicker, M. J. (2020). Emergence of a Novel Coronavirus Disease (COVID-19) and the Importance of Diagnostic Testing: Why Partnership between Clinical Laboratories, Public Health Agencies, and Industry Is Essential to Control the Outbreak. </a:t>
            </a:r>
            <a:r>
              <a:rPr lang="en-US" i="1" dirty="0">
                <a:effectLst/>
              </a:rPr>
              <a:t>Clinical Chemistry</a:t>
            </a:r>
            <a:r>
              <a:rPr lang="en-US" dirty="0">
                <a:effectLst/>
              </a:rPr>
              <a:t>, </a:t>
            </a:r>
            <a:r>
              <a:rPr lang="en-US" i="1" dirty="0">
                <a:effectLst/>
              </a:rPr>
              <a:t>66</a:t>
            </a:r>
            <a:r>
              <a:rPr lang="en-US" dirty="0">
                <a:effectLst/>
              </a:rPr>
              <a:t>(5), 664–666. </a:t>
            </a:r>
            <a:r>
              <a:rPr lang="en-US" dirty="0">
                <a:effectLst/>
                <a:hlinkClick r:id="rId3"/>
              </a:rPr>
              <a:t>https://doi.org/10.1093/clinchem/hvaa071</a:t>
            </a:r>
            <a:endParaRPr lang="en-US" dirty="0">
              <a:effectLst/>
            </a:endParaRPr>
          </a:p>
          <a:p>
            <a:r>
              <a:rPr lang="en-US" dirty="0">
                <a:effectLst/>
              </a:rPr>
              <a:t>Bullock, H., &amp; Tamin, A. (2020). </a:t>
            </a:r>
            <a:r>
              <a:rPr lang="en-US" i="1" dirty="0">
                <a:effectLst/>
              </a:rPr>
              <a:t>Coronavirus Image 23354</a:t>
            </a:r>
            <a:r>
              <a:rPr lang="en-US" dirty="0">
                <a:effectLst/>
              </a:rPr>
              <a:t>. Details - Public Health Image Library(PHIL). </a:t>
            </a:r>
            <a:r>
              <a:rPr lang="en-US" dirty="0">
                <a:effectLst/>
                <a:hlinkClick r:id="rId4"/>
              </a:rPr>
              <a:t>https://phil.cdc.gov/Details.aspx?pid=23354</a:t>
            </a:r>
            <a:endParaRPr lang="en-US" dirty="0">
              <a:effectLst/>
            </a:endParaRPr>
          </a:p>
          <a:p>
            <a:r>
              <a:rPr lang="en-US" dirty="0" err="1">
                <a:effectLst/>
              </a:rPr>
              <a:t>Burd</a:t>
            </a:r>
            <a:r>
              <a:rPr lang="en-US" dirty="0">
                <a:effectLst/>
              </a:rPr>
              <a:t>, E. M. (2010). Validation of Laboratory-Developed Molecular Assays for Infectious Diseases. </a:t>
            </a:r>
            <a:r>
              <a:rPr lang="en-US" i="1" dirty="0">
                <a:effectLst/>
              </a:rPr>
              <a:t>Clinical Microbiology Reviews</a:t>
            </a:r>
            <a:r>
              <a:rPr lang="en-US" dirty="0">
                <a:effectLst/>
              </a:rPr>
              <a:t>, </a:t>
            </a:r>
            <a:r>
              <a:rPr lang="en-US" i="1" dirty="0">
                <a:effectLst/>
              </a:rPr>
              <a:t>23</a:t>
            </a:r>
            <a:r>
              <a:rPr lang="en-US" dirty="0">
                <a:effectLst/>
              </a:rPr>
              <a:t>(3), 550–576. </a:t>
            </a:r>
            <a:r>
              <a:rPr lang="en-US" dirty="0">
                <a:effectLst/>
                <a:hlinkClick r:id="rId5"/>
              </a:rPr>
              <a:t>https://doi.org/10.1128/CMR.00074-09</a:t>
            </a:r>
            <a:endParaRPr lang="en-US" dirty="0">
              <a:effectLst/>
            </a:endParaRPr>
          </a:p>
          <a:p>
            <a:r>
              <a:rPr lang="en-US" dirty="0">
                <a:effectLst/>
              </a:rPr>
              <a:t>CDC. (2020, February 11). </a:t>
            </a:r>
            <a:r>
              <a:rPr lang="en-US" i="1" dirty="0">
                <a:effectLst/>
              </a:rPr>
              <a:t>COVID-19 and Your Health</a:t>
            </a:r>
            <a:r>
              <a:rPr lang="en-US" dirty="0">
                <a:effectLst/>
              </a:rPr>
              <a:t>. Centers for Disease Control and Prevention. </a:t>
            </a:r>
            <a:r>
              <a:rPr lang="en-US" dirty="0">
                <a:effectLst/>
                <a:hlinkClick r:id="rId6"/>
              </a:rPr>
              <a:t>https://www.cdc.gov/coronavirus/2019-ncov/your-health/about-covid-19/basics-covid-19.html</a:t>
            </a:r>
            <a:endParaRPr lang="en-US" dirty="0">
              <a:effectLst/>
            </a:endParaRPr>
          </a:p>
          <a:p>
            <a:r>
              <a:rPr lang="en-US" dirty="0">
                <a:effectLst/>
              </a:rPr>
              <a:t>Commissioner, O. of the. (2022). Emergency Use Authorization. </a:t>
            </a:r>
            <a:r>
              <a:rPr lang="en-US" i="1" dirty="0">
                <a:effectLst/>
              </a:rPr>
              <a:t>FDA</a:t>
            </a:r>
            <a:r>
              <a:rPr lang="en-US" dirty="0">
                <a:effectLst/>
              </a:rPr>
              <a:t>. </a:t>
            </a:r>
            <a:r>
              <a:rPr lang="en-US" dirty="0">
                <a:effectLst/>
                <a:hlinkClick r:id="rId7"/>
              </a:rPr>
              <a:t>https://www.fda.gov/emergency-preparedness-and-response/mcm-legal-regulatory-and-policy-framework/emergency-use-authorization</a:t>
            </a:r>
            <a:endParaRPr lang="en-US" dirty="0">
              <a:effectLst/>
            </a:endParaRPr>
          </a:p>
          <a:p>
            <a:r>
              <a:rPr lang="en-US" i="1" dirty="0">
                <a:effectLst/>
              </a:rPr>
              <a:t>COVID-19 and Your Health</a:t>
            </a:r>
            <a:r>
              <a:rPr lang="en-US" dirty="0">
                <a:effectLst/>
              </a:rPr>
              <a:t>. (2020, February 11). Centers for Disease Control and Prevention. </a:t>
            </a:r>
            <a:r>
              <a:rPr lang="en-US" dirty="0">
                <a:effectLst/>
                <a:hlinkClick r:id="rId6"/>
              </a:rPr>
              <a:t>https://www.cdc.gov/coronavirus/2019-ncov/your-health/about-covid-19/basics-covid-19.html</a:t>
            </a:r>
            <a:endParaRPr lang="en-US" dirty="0">
              <a:effectLst/>
            </a:endParaRPr>
          </a:p>
          <a:p>
            <a:r>
              <a:rPr lang="en-US" i="1" dirty="0">
                <a:effectLst/>
              </a:rPr>
              <a:t>COVID-19 Digital Press Kit</a:t>
            </a:r>
            <a:r>
              <a:rPr lang="en-US" dirty="0">
                <a:effectLst/>
              </a:rPr>
              <a:t>. (2022, February 3). Centers for Disease Control and Prevention. </a:t>
            </a:r>
            <a:r>
              <a:rPr lang="en-US" dirty="0">
                <a:effectLst/>
                <a:hlinkClick r:id="rId8"/>
              </a:rPr>
              <a:t>https://www.cdc.gov/media/dpk/diseases-and-conditions/coronavirus/coronavirus-2020.html</a:t>
            </a:r>
            <a:endParaRPr lang="en-US" dirty="0">
              <a:effectLst/>
            </a:endParaRPr>
          </a:p>
          <a:p>
            <a:endParaRPr lang="en-US" dirty="0"/>
          </a:p>
        </p:txBody>
      </p:sp>
    </p:spTree>
    <p:extLst>
      <p:ext uri="{BB962C8B-B14F-4D97-AF65-F5344CB8AC3E}">
        <p14:creationId xmlns:p14="http://schemas.microsoft.com/office/powerpoint/2010/main" val="284962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2B62-DC13-47A6-9AEF-37BA6C54B6B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9F36C8A-8F59-473E-B2D6-B7D767B87E40}"/>
              </a:ext>
            </a:extLst>
          </p:cNvPr>
          <p:cNvSpPr>
            <a:spLocks noGrp="1"/>
          </p:cNvSpPr>
          <p:nvPr>
            <p:ph idx="1"/>
          </p:nvPr>
        </p:nvSpPr>
        <p:spPr/>
        <p:txBody>
          <a:bodyPr>
            <a:normAutofit fontScale="55000" lnSpcReduction="20000"/>
          </a:bodyPr>
          <a:lstStyle/>
          <a:p>
            <a:r>
              <a:rPr lang="en-US" dirty="0">
                <a:effectLst/>
              </a:rPr>
              <a:t>Emergency Use Authorization for Vaccines Explained. (2020). </a:t>
            </a:r>
            <a:r>
              <a:rPr lang="en-US" i="1" dirty="0">
                <a:effectLst/>
              </a:rPr>
              <a:t>FDA</a:t>
            </a:r>
            <a:r>
              <a:rPr lang="en-US" dirty="0">
                <a:effectLst/>
              </a:rPr>
              <a:t>. </a:t>
            </a:r>
            <a:r>
              <a:rPr lang="en-US" dirty="0">
                <a:effectLst/>
                <a:hlinkClick r:id="rId2"/>
              </a:rPr>
              <a:t>https://www.fda.gov/vaccines-blood-biologics/vaccines/emergency-use-authorization-vaccines-explained</a:t>
            </a:r>
            <a:endParaRPr lang="en-US" dirty="0">
              <a:effectLst/>
            </a:endParaRPr>
          </a:p>
          <a:p>
            <a:r>
              <a:rPr lang="en-US" dirty="0">
                <a:effectLst/>
              </a:rPr>
              <a:t>Information for Laboratories Implementing IVD Tests Under EUA. (2021). </a:t>
            </a:r>
            <a:r>
              <a:rPr lang="en-US" i="1" dirty="0">
                <a:effectLst/>
              </a:rPr>
              <a:t>FDA</a:t>
            </a:r>
            <a:r>
              <a:rPr lang="en-US" dirty="0">
                <a:effectLst/>
              </a:rPr>
              <a:t>. </a:t>
            </a:r>
            <a:r>
              <a:rPr lang="en-US" dirty="0">
                <a:effectLst/>
                <a:hlinkClick r:id="rId3"/>
              </a:rPr>
              <a:t>https://www.fda.gov/emergency-preparedness-and-response/mcm-legal-regulatory-and-policy-framework/information-laboratories-implementing-ivd-tests-under-eua</a:t>
            </a:r>
            <a:endParaRPr lang="en-US" dirty="0">
              <a:effectLst/>
            </a:endParaRPr>
          </a:p>
          <a:p>
            <a:r>
              <a:rPr lang="en-US" dirty="0">
                <a:effectLst/>
              </a:rPr>
              <a:t>Khanna, R. C., </a:t>
            </a:r>
            <a:r>
              <a:rPr lang="en-US" dirty="0" err="1">
                <a:effectLst/>
              </a:rPr>
              <a:t>Cicinelli</a:t>
            </a:r>
            <a:r>
              <a:rPr lang="en-US" dirty="0">
                <a:effectLst/>
              </a:rPr>
              <a:t>, M. V., Gilbert, S. S., </a:t>
            </a:r>
            <a:r>
              <a:rPr lang="en-US" dirty="0" err="1">
                <a:effectLst/>
              </a:rPr>
              <a:t>Honavar</a:t>
            </a:r>
            <a:r>
              <a:rPr lang="en-US" dirty="0">
                <a:effectLst/>
              </a:rPr>
              <a:t>, S. G., &amp; Murthy, G. V. S. (2020). COVID-19 pandemic: Lessons learned and future directions. </a:t>
            </a:r>
            <a:r>
              <a:rPr lang="en-US" i="1" dirty="0">
                <a:effectLst/>
              </a:rPr>
              <a:t>Indian Journal of Ophthalmology</a:t>
            </a:r>
            <a:r>
              <a:rPr lang="en-US" dirty="0">
                <a:effectLst/>
              </a:rPr>
              <a:t>, </a:t>
            </a:r>
            <a:r>
              <a:rPr lang="en-US" i="1" dirty="0">
                <a:effectLst/>
              </a:rPr>
              <a:t>68</a:t>
            </a:r>
            <a:r>
              <a:rPr lang="en-US" dirty="0">
                <a:effectLst/>
              </a:rPr>
              <a:t>(5), 703–710. </a:t>
            </a:r>
            <a:r>
              <a:rPr lang="en-US" dirty="0">
                <a:effectLst/>
                <a:hlinkClick r:id="rId4"/>
              </a:rPr>
              <a:t>https://doi.org/10.4103/ijo.IJO_843_20</a:t>
            </a:r>
            <a:endParaRPr lang="en-US" dirty="0">
              <a:effectLst/>
            </a:endParaRPr>
          </a:p>
          <a:p>
            <a:r>
              <a:rPr lang="en-US" dirty="0">
                <a:effectLst/>
              </a:rPr>
              <a:t>Khoo, E. J., &amp; Lantos, J. D. (2020). Lessons learned from the COVID‐19 pandemic. </a:t>
            </a:r>
            <a:r>
              <a:rPr lang="en-US" i="1" dirty="0">
                <a:effectLst/>
              </a:rPr>
              <a:t>Acta </a:t>
            </a:r>
            <a:r>
              <a:rPr lang="en-US" i="1" dirty="0" err="1">
                <a:effectLst/>
              </a:rPr>
              <a:t>Paediatrica</a:t>
            </a:r>
            <a:r>
              <a:rPr lang="en-US" i="1" dirty="0">
                <a:effectLst/>
              </a:rPr>
              <a:t> (Oslo, Norway : 1992)</a:t>
            </a:r>
            <a:r>
              <a:rPr lang="en-US" dirty="0">
                <a:effectLst/>
              </a:rPr>
              <a:t>, 10.1111/apa.15307. </a:t>
            </a:r>
            <a:r>
              <a:rPr lang="en-US" dirty="0">
                <a:effectLst/>
                <a:hlinkClick r:id="rId5"/>
              </a:rPr>
              <a:t>https://doi.org/10.1111/apa.15307</a:t>
            </a:r>
            <a:endParaRPr lang="en-US" dirty="0">
              <a:effectLst/>
            </a:endParaRPr>
          </a:p>
          <a:p>
            <a:r>
              <a:rPr lang="en-US" dirty="0">
                <a:effectLst/>
              </a:rPr>
              <a:t>Lieberman, J. A., Pepper, G., </a:t>
            </a:r>
            <a:r>
              <a:rPr lang="en-US" dirty="0" err="1">
                <a:effectLst/>
              </a:rPr>
              <a:t>Naccache</a:t>
            </a:r>
            <a:r>
              <a:rPr lang="en-US" dirty="0">
                <a:effectLst/>
              </a:rPr>
              <a:t>, S. N., Huang, M.-L., Jerome, K. R., &amp; </a:t>
            </a:r>
            <a:r>
              <a:rPr lang="en-US" dirty="0" err="1">
                <a:effectLst/>
              </a:rPr>
              <a:t>Greninger</a:t>
            </a:r>
            <a:r>
              <a:rPr lang="en-US" dirty="0">
                <a:effectLst/>
              </a:rPr>
              <a:t>, A. L. (2020). Comparison of Commercially Available and Laboratory-Developed Assays for In Vitro Detection of SARS-CoV-2 in Clinical Laboratories. </a:t>
            </a:r>
            <a:r>
              <a:rPr lang="en-US" i="1" dirty="0">
                <a:effectLst/>
              </a:rPr>
              <a:t>Journal of Clinical Microbiology</a:t>
            </a:r>
            <a:r>
              <a:rPr lang="en-US" dirty="0">
                <a:effectLst/>
              </a:rPr>
              <a:t>, </a:t>
            </a:r>
            <a:r>
              <a:rPr lang="en-US" i="1" dirty="0">
                <a:effectLst/>
              </a:rPr>
              <a:t>58</a:t>
            </a:r>
            <a:r>
              <a:rPr lang="en-US" dirty="0">
                <a:effectLst/>
              </a:rPr>
              <a:t>(8), e00821-20. </a:t>
            </a:r>
            <a:r>
              <a:rPr lang="en-US" dirty="0">
                <a:effectLst/>
                <a:hlinkClick r:id="rId6"/>
              </a:rPr>
              <a:t>https://doi.org/10.1128/JCM.00821-20</a:t>
            </a:r>
            <a:endParaRPr lang="en-US" dirty="0">
              <a:effectLst/>
            </a:endParaRPr>
          </a:p>
          <a:p>
            <a:r>
              <a:rPr lang="en-US" dirty="0">
                <a:effectLst/>
              </a:rPr>
              <a:t>Macmillan, C. (2022, March 7). </a:t>
            </a:r>
            <a:r>
              <a:rPr lang="en-US" i="1" dirty="0">
                <a:effectLst/>
              </a:rPr>
              <a:t>Emergency Use Authorization Vs. Full FDA Approval: What’s the Difference?</a:t>
            </a:r>
            <a:r>
              <a:rPr lang="en-US" dirty="0">
                <a:effectLst/>
              </a:rPr>
              <a:t> Yale Medicine. </a:t>
            </a:r>
            <a:r>
              <a:rPr lang="en-US" dirty="0">
                <a:effectLst/>
                <a:hlinkClick r:id="rId7"/>
              </a:rPr>
              <a:t>https://www.yalemedicine.org/news/what-does-eua-mean</a:t>
            </a:r>
            <a:endParaRPr lang="en-US" dirty="0">
              <a:effectLst/>
            </a:endParaRPr>
          </a:p>
          <a:p>
            <a:r>
              <a:rPr lang="en-US" dirty="0" err="1">
                <a:effectLst/>
              </a:rPr>
              <a:t>Moshkovits</a:t>
            </a:r>
            <a:r>
              <a:rPr lang="en-US" dirty="0">
                <a:effectLst/>
              </a:rPr>
              <a:t>, I., &amp; </a:t>
            </a:r>
            <a:r>
              <a:rPr lang="en-US" dirty="0" err="1">
                <a:effectLst/>
              </a:rPr>
              <a:t>Shepshelovich</a:t>
            </a:r>
            <a:r>
              <a:rPr lang="en-US" dirty="0">
                <a:effectLst/>
              </a:rPr>
              <a:t>, D. (2022). Emergency Use Authorizations of COVID-19–Related Medical Products. </a:t>
            </a:r>
            <a:r>
              <a:rPr lang="en-US" i="1" dirty="0">
                <a:effectLst/>
              </a:rPr>
              <a:t>JAMA Internal Medicine</a:t>
            </a:r>
            <a:r>
              <a:rPr lang="en-US" dirty="0">
                <a:effectLst/>
              </a:rPr>
              <a:t>, </a:t>
            </a:r>
            <a:r>
              <a:rPr lang="en-US" i="1" dirty="0">
                <a:effectLst/>
              </a:rPr>
              <a:t>182</a:t>
            </a:r>
            <a:r>
              <a:rPr lang="en-US" dirty="0">
                <a:effectLst/>
              </a:rPr>
              <a:t>(2), 228–229. </a:t>
            </a:r>
            <a:r>
              <a:rPr lang="en-US" dirty="0">
                <a:effectLst/>
                <a:hlinkClick r:id="rId8"/>
              </a:rPr>
              <a:t>https://doi.org/10.1001/jamainternmed.2021.7257</a:t>
            </a:r>
            <a:endParaRPr lang="en-US" dirty="0">
              <a:effectLst/>
            </a:endParaRPr>
          </a:p>
          <a:p>
            <a:r>
              <a:rPr lang="en-US" dirty="0" err="1">
                <a:effectLst/>
              </a:rPr>
              <a:t>Pum</a:t>
            </a:r>
            <a:r>
              <a:rPr lang="en-US" dirty="0">
                <a:effectLst/>
              </a:rPr>
              <a:t>, J. (2019). Chapter Six—A practical guide to validation and verification of analytical methods in the clinical laboratory. In G. S. Makowski (Ed.), </a:t>
            </a:r>
            <a:r>
              <a:rPr lang="en-US" i="1" dirty="0">
                <a:effectLst/>
              </a:rPr>
              <a:t>Advances in Clinical Chemistry</a:t>
            </a:r>
            <a:r>
              <a:rPr lang="en-US" dirty="0">
                <a:effectLst/>
              </a:rPr>
              <a:t> (Vol. 90, pp. 215–281). Elsevier. </a:t>
            </a:r>
            <a:r>
              <a:rPr lang="en-US" dirty="0">
                <a:effectLst/>
                <a:hlinkClick r:id="rId9"/>
              </a:rPr>
              <a:t>https://doi.org/10.1016/bs.acc.2019.01.006</a:t>
            </a:r>
            <a:endParaRPr lang="en-US" dirty="0">
              <a:effectLst/>
            </a:endParaRPr>
          </a:p>
          <a:p>
            <a:endParaRPr lang="en-US" dirty="0"/>
          </a:p>
        </p:txBody>
      </p:sp>
    </p:spTree>
    <p:extLst>
      <p:ext uri="{BB962C8B-B14F-4D97-AF65-F5344CB8AC3E}">
        <p14:creationId xmlns:p14="http://schemas.microsoft.com/office/powerpoint/2010/main" val="2916375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2B62-DC13-47A6-9AEF-37BA6C54B6B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9F36C8A-8F59-473E-B2D6-B7D767B87E40}"/>
              </a:ext>
            </a:extLst>
          </p:cNvPr>
          <p:cNvSpPr>
            <a:spLocks noGrp="1"/>
          </p:cNvSpPr>
          <p:nvPr>
            <p:ph idx="1"/>
          </p:nvPr>
        </p:nvSpPr>
        <p:spPr/>
        <p:txBody>
          <a:bodyPr>
            <a:normAutofit/>
          </a:bodyPr>
          <a:lstStyle/>
          <a:p>
            <a:r>
              <a:rPr lang="en-US" sz="1200" dirty="0">
                <a:effectLst/>
              </a:rPr>
              <a:t>Robinson, S., Carter, A., &amp; Brindley, Da. (2021, August 30). </a:t>
            </a:r>
            <a:r>
              <a:rPr lang="en-US" sz="1200" i="1" dirty="0">
                <a:effectLst/>
              </a:rPr>
              <a:t>The changing regulatory landscape for laboratory developed tests</a:t>
            </a:r>
            <a:r>
              <a:rPr lang="en-US" sz="1200" dirty="0">
                <a:effectLst/>
              </a:rPr>
              <a:t>. </a:t>
            </a:r>
            <a:r>
              <a:rPr lang="en-US" sz="1200" dirty="0">
                <a:effectLst/>
                <a:hlinkClick r:id="rId2"/>
              </a:rPr>
              <a:t>https://www.raps.org/news-and-articles/news-articles/2021/8/the-changing-regulatory-landscape-for-laboratory-d</a:t>
            </a:r>
            <a:endParaRPr lang="en-US" sz="1200" dirty="0">
              <a:effectLst/>
            </a:endParaRPr>
          </a:p>
          <a:p>
            <a:r>
              <a:rPr lang="en-US" sz="1200" dirty="0" err="1">
                <a:effectLst/>
              </a:rPr>
              <a:t>Sarata</a:t>
            </a:r>
            <a:r>
              <a:rPr lang="en-US" sz="1200" dirty="0">
                <a:effectLst/>
              </a:rPr>
              <a:t>, A. K. (2021). </a:t>
            </a:r>
            <a:r>
              <a:rPr lang="en-US" sz="1200" i="1" dirty="0">
                <a:effectLst/>
              </a:rPr>
              <a:t>Early Development and Regulation of Diagnostic Testing for COVID-19: Frequently Asked Questions</a:t>
            </a:r>
            <a:r>
              <a:rPr lang="en-US" sz="1200" dirty="0">
                <a:effectLst/>
              </a:rPr>
              <a:t>. 14.</a:t>
            </a:r>
          </a:p>
          <a:p>
            <a:r>
              <a:rPr lang="en-US" sz="1200" dirty="0">
                <a:effectLst/>
              </a:rPr>
              <a:t>Waters. (n.d.). </a:t>
            </a:r>
            <a:r>
              <a:rPr lang="en-US" sz="1200" i="1" dirty="0">
                <a:effectLst/>
              </a:rPr>
              <a:t>How Does High Performance Liquid Chromatography Work? | Waters</a:t>
            </a:r>
            <a:r>
              <a:rPr lang="en-US" sz="1200" dirty="0">
                <a:effectLst/>
              </a:rPr>
              <a:t>. Retrieved March 29, 2022, from </a:t>
            </a:r>
            <a:r>
              <a:rPr lang="en-US" sz="1200" dirty="0">
                <a:effectLst/>
                <a:hlinkClick r:id="rId3"/>
              </a:rPr>
              <a:t>https://www.waters.com/waters/en_US/How-Does-High-Performance-Liquid-Chromatography-Work%3F/nav.htm?cid=10049055&amp;locale=en_US</a:t>
            </a:r>
            <a:endParaRPr lang="en-US" sz="1200" dirty="0">
              <a:effectLst/>
            </a:endParaRPr>
          </a:p>
          <a:p>
            <a:endParaRPr lang="en-US" dirty="0"/>
          </a:p>
        </p:txBody>
      </p:sp>
    </p:spTree>
    <p:extLst>
      <p:ext uri="{BB962C8B-B14F-4D97-AF65-F5344CB8AC3E}">
        <p14:creationId xmlns:p14="http://schemas.microsoft.com/office/powerpoint/2010/main" val="4135384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3DFA8-5508-47F5-A3FE-1609D1F02F52}"/>
              </a:ext>
            </a:extLst>
          </p:cNvPr>
          <p:cNvSpPr>
            <a:spLocks noGrp="1"/>
          </p:cNvSpPr>
          <p:nvPr>
            <p:ph type="title"/>
          </p:nvPr>
        </p:nvSpPr>
        <p:spPr>
          <a:xfrm>
            <a:off x="1280160" y="466343"/>
            <a:ext cx="9628632" cy="1362113"/>
          </a:xfrm>
        </p:spPr>
        <p:txBody>
          <a:bodyPr anchor="ctr">
            <a:normAutofit/>
          </a:bodyPr>
          <a:lstStyle/>
          <a:p>
            <a:r>
              <a:rPr lang="en-US" dirty="0"/>
              <a:t>Objectives</a:t>
            </a:r>
          </a:p>
        </p:txBody>
      </p:sp>
      <p:graphicFrame>
        <p:nvGraphicFramePr>
          <p:cNvPr id="8" name="Content Placeholder 5">
            <a:extLst>
              <a:ext uri="{FF2B5EF4-FFF2-40B4-BE49-F238E27FC236}">
                <a16:creationId xmlns:a16="http://schemas.microsoft.com/office/drawing/2014/main" id="{C6F9DF47-8833-EC78-BD55-C79E56842DA5}"/>
              </a:ext>
            </a:extLst>
          </p:cNvPr>
          <p:cNvGraphicFramePr>
            <a:graphicFrameLocks noGrp="1"/>
          </p:cNvGraphicFramePr>
          <p:nvPr>
            <p:ph idx="1"/>
            <p:extLst>
              <p:ext uri="{D42A27DB-BD31-4B8C-83A1-F6EECF244321}">
                <p14:modId xmlns:p14="http://schemas.microsoft.com/office/powerpoint/2010/main" val="1798396364"/>
              </p:ext>
            </p:extLst>
          </p:nvPr>
        </p:nvGraphicFramePr>
        <p:xfrm>
          <a:off x="1280160" y="2190749"/>
          <a:ext cx="9628632"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36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34B-E92F-4620-B978-8D8D092F80B0}"/>
              </a:ext>
            </a:extLst>
          </p:cNvPr>
          <p:cNvSpPr>
            <a:spLocks noGrp="1"/>
          </p:cNvSpPr>
          <p:nvPr>
            <p:ph type="title"/>
          </p:nvPr>
        </p:nvSpPr>
        <p:spPr/>
        <p:txBody>
          <a:bodyPr/>
          <a:lstStyle/>
          <a:p>
            <a:r>
              <a:rPr lang="en-US" dirty="0"/>
              <a:t>What is an Emergency Use Authorization?</a:t>
            </a:r>
          </a:p>
        </p:txBody>
      </p:sp>
      <p:sp>
        <p:nvSpPr>
          <p:cNvPr id="3" name="Content Placeholder 2">
            <a:extLst>
              <a:ext uri="{FF2B5EF4-FFF2-40B4-BE49-F238E27FC236}">
                <a16:creationId xmlns:a16="http://schemas.microsoft.com/office/drawing/2014/main" id="{48476834-BAE7-4F96-A276-1624466ED2B5}"/>
              </a:ext>
            </a:extLst>
          </p:cNvPr>
          <p:cNvSpPr>
            <a:spLocks noGrp="1"/>
          </p:cNvSpPr>
          <p:nvPr>
            <p:ph idx="1"/>
          </p:nvPr>
        </p:nvSpPr>
        <p:spPr/>
        <p:txBody>
          <a:bodyPr/>
          <a:lstStyle/>
          <a:p>
            <a:r>
              <a:rPr lang="en-US" sz="2800" dirty="0"/>
              <a:t>First authorized in 2004</a:t>
            </a:r>
          </a:p>
          <a:p>
            <a:pPr lvl="1"/>
            <a:r>
              <a:rPr lang="en-US" sz="2800" dirty="0"/>
              <a:t>Bioterrorism/Anthrax</a:t>
            </a:r>
          </a:p>
          <a:p>
            <a:pPr lvl="1"/>
            <a:r>
              <a:rPr lang="en-US" sz="2800" dirty="0"/>
              <a:t>H1N1</a:t>
            </a:r>
          </a:p>
          <a:p>
            <a:pPr lvl="1"/>
            <a:r>
              <a:rPr lang="en-US" sz="2800" dirty="0"/>
              <a:t>Ebola</a:t>
            </a:r>
          </a:p>
          <a:p>
            <a:pPr lvl="1"/>
            <a:r>
              <a:rPr lang="en-US" sz="2800" dirty="0"/>
              <a:t>Avian Flu</a:t>
            </a:r>
          </a:p>
          <a:p>
            <a:pPr lvl="1"/>
            <a:r>
              <a:rPr lang="en-US" sz="2800" dirty="0"/>
              <a:t>Middle Eastern Respiratory Syndrome (MERS)</a:t>
            </a:r>
          </a:p>
          <a:p>
            <a:pPr lvl="1"/>
            <a:r>
              <a:rPr lang="en-US" sz="2800" dirty="0"/>
              <a:t>COVID-19</a:t>
            </a:r>
          </a:p>
          <a:p>
            <a:pPr lvl="1"/>
            <a:endParaRPr lang="en-US" dirty="0"/>
          </a:p>
          <a:p>
            <a:pPr lvl="1"/>
            <a:endParaRPr lang="en-US" dirty="0"/>
          </a:p>
        </p:txBody>
      </p:sp>
      <p:sp>
        <p:nvSpPr>
          <p:cNvPr id="5" name="TextBox 4">
            <a:extLst>
              <a:ext uri="{FF2B5EF4-FFF2-40B4-BE49-F238E27FC236}">
                <a16:creationId xmlns:a16="http://schemas.microsoft.com/office/drawing/2014/main" id="{475496F7-6052-44EE-B5BA-186162BAF3BA}"/>
              </a:ext>
            </a:extLst>
          </p:cNvPr>
          <p:cNvSpPr txBox="1"/>
          <p:nvPr/>
        </p:nvSpPr>
        <p:spPr>
          <a:xfrm>
            <a:off x="10387668" y="6488668"/>
            <a:ext cx="1893815" cy="369332"/>
          </a:xfrm>
          <a:prstGeom prst="rect">
            <a:avLst/>
          </a:prstGeom>
          <a:noFill/>
        </p:spPr>
        <p:txBody>
          <a:bodyPr wrap="square">
            <a:spAutoFit/>
          </a:bodyPr>
          <a:lstStyle/>
          <a:p>
            <a:r>
              <a:rPr lang="en-US" dirty="0"/>
              <a:t>(Macmillan, 2022)</a:t>
            </a:r>
          </a:p>
        </p:txBody>
      </p:sp>
      <p:pic>
        <p:nvPicPr>
          <p:cNvPr id="6" name="Picture 5" descr="A picture containing text&#10;&#10;Description automatically generated">
            <a:extLst>
              <a:ext uri="{FF2B5EF4-FFF2-40B4-BE49-F238E27FC236}">
                <a16:creationId xmlns:a16="http://schemas.microsoft.com/office/drawing/2014/main" id="{8BA6977F-7AC4-43B4-8E5F-439F6C45B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817" y="1939201"/>
            <a:ext cx="4095750" cy="2381250"/>
          </a:xfrm>
          <a:prstGeom prst="rect">
            <a:avLst/>
          </a:prstGeom>
        </p:spPr>
      </p:pic>
    </p:spTree>
    <p:extLst>
      <p:ext uri="{BB962C8B-B14F-4D97-AF65-F5344CB8AC3E}">
        <p14:creationId xmlns:p14="http://schemas.microsoft.com/office/powerpoint/2010/main" val="409950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34B-E92F-4620-B978-8D8D092F80B0}"/>
              </a:ext>
            </a:extLst>
          </p:cNvPr>
          <p:cNvSpPr>
            <a:spLocks noGrp="1"/>
          </p:cNvSpPr>
          <p:nvPr>
            <p:ph type="title"/>
          </p:nvPr>
        </p:nvSpPr>
        <p:spPr/>
        <p:txBody>
          <a:bodyPr/>
          <a:lstStyle/>
          <a:p>
            <a:r>
              <a:rPr lang="en-US" dirty="0"/>
              <a:t>What is an Emergency Use Authorization?</a:t>
            </a:r>
          </a:p>
        </p:txBody>
      </p:sp>
      <p:sp>
        <p:nvSpPr>
          <p:cNvPr id="3" name="Content Placeholder 2">
            <a:extLst>
              <a:ext uri="{FF2B5EF4-FFF2-40B4-BE49-F238E27FC236}">
                <a16:creationId xmlns:a16="http://schemas.microsoft.com/office/drawing/2014/main" id="{48476834-BAE7-4F96-A276-1624466ED2B5}"/>
              </a:ext>
            </a:extLst>
          </p:cNvPr>
          <p:cNvSpPr>
            <a:spLocks noGrp="1"/>
          </p:cNvSpPr>
          <p:nvPr>
            <p:ph idx="1"/>
          </p:nvPr>
        </p:nvSpPr>
        <p:spPr/>
        <p:txBody>
          <a:bodyPr/>
          <a:lstStyle/>
          <a:p>
            <a:r>
              <a:rPr lang="en-US" sz="2800" dirty="0"/>
              <a:t>EUA is an avenue for products to reach the market/consumer/patient more quickly in a public health emergency</a:t>
            </a:r>
          </a:p>
          <a:p>
            <a:r>
              <a:rPr lang="en-US" sz="2800" dirty="0"/>
              <a:t>Must be lacking in “adequate, approved, available alternatives…and when the known and potential benefits outweigh the potential risks” (Macmillan, 2022). </a:t>
            </a:r>
          </a:p>
          <a:p>
            <a:pPr lvl="1"/>
            <a:endParaRPr lang="en-US" dirty="0"/>
          </a:p>
          <a:p>
            <a:pPr lvl="1"/>
            <a:endParaRPr lang="en-US" dirty="0"/>
          </a:p>
        </p:txBody>
      </p:sp>
    </p:spTree>
    <p:extLst>
      <p:ext uri="{BB962C8B-B14F-4D97-AF65-F5344CB8AC3E}">
        <p14:creationId xmlns:p14="http://schemas.microsoft.com/office/powerpoint/2010/main" val="1888433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34B-E92F-4620-B978-8D8D092F80B0}"/>
              </a:ext>
            </a:extLst>
          </p:cNvPr>
          <p:cNvSpPr>
            <a:spLocks noGrp="1"/>
          </p:cNvSpPr>
          <p:nvPr>
            <p:ph type="title"/>
          </p:nvPr>
        </p:nvSpPr>
        <p:spPr/>
        <p:txBody>
          <a:bodyPr/>
          <a:lstStyle/>
          <a:p>
            <a:r>
              <a:rPr lang="en-US" dirty="0"/>
              <a:t>What is an Emergency Use Authorization?</a:t>
            </a:r>
          </a:p>
        </p:txBody>
      </p:sp>
      <p:sp>
        <p:nvSpPr>
          <p:cNvPr id="3" name="Content Placeholder 2">
            <a:extLst>
              <a:ext uri="{FF2B5EF4-FFF2-40B4-BE49-F238E27FC236}">
                <a16:creationId xmlns:a16="http://schemas.microsoft.com/office/drawing/2014/main" id="{48476834-BAE7-4F96-A276-1624466ED2B5}"/>
              </a:ext>
            </a:extLst>
          </p:cNvPr>
          <p:cNvSpPr>
            <a:spLocks noGrp="1"/>
          </p:cNvSpPr>
          <p:nvPr>
            <p:ph idx="1"/>
          </p:nvPr>
        </p:nvSpPr>
        <p:spPr/>
        <p:txBody>
          <a:bodyPr/>
          <a:lstStyle/>
          <a:p>
            <a:r>
              <a:rPr lang="en-US" sz="2800" dirty="0"/>
              <a:t>Full FDA approval can take years through a very extensive process – the EUA shortens this timeline (without sacrificing rigorous standards) (Macmillan, 2022)</a:t>
            </a:r>
          </a:p>
          <a:p>
            <a:r>
              <a:rPr lang="en-US" sz="2800" dirty="0"/>
              <a:t>EUA can be retracted at any time when new data becomes available (Macmillan, 2022)</a:t>
            </a:r>
          </a:p>
          <a:p>
            <a:pPr lvl="1"/>
            <a:endParaRPr lang="en-US" dirty="0"/>
          </a:p>
          <a:p>
            <a:pPr lvl="1"/>
            <a:endParaRPr lang="en-US" dirty="0"/>
          </a:p>
        </p:txBody>
      </p:sp>
    </p:spTree>
    <p:extLst>
      <p:ext uri="{BB962C8B-B14F-4D97-AF65-F5344CB8AC3E}">
        <p14:creationId xmlns:p14="http://schemas.microsoft.com/office/powerpoint/2010/main" val="63427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3979-0FAA-40FA-90E6-24E335F2350F}"/>
              </a:ext>
            </a:extLst>
          </p:cNvPr>
          <p:cNvSpPr>
            <a:spLocks noGrp="1"/>
          </p:cNvSpPr>
          <p:nvPr>
            <p:ph type="title"/>
          </p:nvPr>
        </p:nvSpPr>
        <p:spPr/>
        <p:txBody>
          <a:bodyPr/>
          <a:lstStyle/>
          <a:p>
            <a:r>
              <a:rPr lang="en-US" dirty="0"/>
              <a:t>What is an Emergency Use Authorization?</a:t>
            </a:r>
          </a:p>
        </p:txBody>
      </p:sp>
      <p:graphicFrame>
        <p:nvGraphicFramePr>
          <p:cNvPr id="4" name="Diagram 3">
            <a:extLst>
              <a:ext uri="{FF2B5EF4-FFF2-40B4-BE49-F238E27FC236}">
                <a16:creationId xmlns:a16="http://schemas.microsoft.com/office/drawing/2014/main" id="{BA0562D7-D3FA-4725-8AFE-6C800567282C}"/>
              </a:ext>
            </a:extLst>
          </p:cNvPr>
          <p:cNvGraphicFramePr/>
          <p:nvPr>
            <p:extLst>
              <p:ext uri="{D42A27DB-BD31-4B8C-83A1-F6EECF244321}">
                <p14:modId xmlns:p14="http://schemas.microsoft.com/office/powerpoint/2010/main" val="2214251311"/>
              </p:ext>
            </p:extLst>
          </p:nvPr>
        </p:nvGraphicFramePr>
        <p:xfrm>
          <a:off x="368968" y="1618023"/>
          <a:ext cx="11502190" cy="5239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72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2063</TotalTime>
  <Words>3080</Words>
  <Application>Microsoft Office PowerPoint</Application>
  <PresentationFormat>Widescreen</PresentationFormat>
  <Paragraphs>268</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Calibri</vt:lpstr>
      <vt:lpstr>Cambria</vt:lpstr>
      <vt:lpstr>Wingdings</vt:lpstr>
      <vt:lpstr>Educational subjects 16x9</vt:lpstr>
      <vt:lpstr>You want me to test for what?</vt:lpstr>
      <vt:lpstr>Objectives</vt:lpstr>
      <vt:lpstr>COVID-19</vt:lpstr>
      <vt:lpstr>COVID-19</vt:lpstr>
      <vt:lpstr>Objectives</vt:lpstr>
      <vt:lpstr>What is an Emergency Use Authorization?</vt:lpstr>
      <vt:lpstr>What is an Emergency Use Authorization?</vt:lpstr>
      <vt:lpstr>What is an Emergency Use Authorization?</vt:lpstr>
      <vt:lpstr>What is an Emergency Use Authorization?</vt:lpstr>
      <vt:lpstr>What is an Emergency Use Authorization?</vt:lpstr>
      <vt:lpstr>What is an Emergency Use Authorization?</vt:lpstr>
      <vt:lpstr>What is an Emergency Use Authorization?</vt:lpstr>
      <vt:lpstr>What is an Emergency Use Authorization?</vt:lpstr>
      <vt:lpstr>Objectives</vt:lpstr>
      <vt:lpstr>Testing Timeline</vt:lpstr>
      <vt:lpstr>EUA and LDTs</vt:lpstr>
      <vt:lpstr>EUA and LDTs</vt:lpstr>
      <vt:lpstr>EUA and LDTs</vt:lpstr>
      <vt:lpstr>EUA and LDTs</vt:lpstr>
      <vt:lpstr>EUA and LDTs</vt:lpstr>
      <vt:lpstr>EUA and LDTs</vt:lpstr>
      <vt:lpstr>EUA and LDTs</vt:lpstr>
      <vt:lpstr>LDT vs FDA-Modified</vt:lpstr>
      <vt:lpstr>LDT vs FDA-Modified</vt:lpstr>
      <vt:lpstr>Validation vs. Verification</vt:lpstr>
      <vt:lpstr>Validation vs. Verification</vt:lpstr>
      <vt:lpstr>LDTs</vt:lpstr>
      <vt:lpstr>LDTs</vt:lpstr>
      <vt:lpstr>LDTs</vt:lpstr>
      <vt:lpstr>LDTs</vt:lpstr>
      <vt:lpstr>LDTs in an emergency…</vt:lpstr>
      <vt:lpstr>LDTs in an emergency…</vt:lpstr>
      <vt:lpstr>LDTs in an emergency…</vt:lpstr>
      <vt:lpstr>LDTs in an emergency…</vt:lpstr>
      <vt:lpstr>Objectives</vt:lpstr>
      <vt:lpstr>Public and Private Laboratories</vt:lpstr>
      <vt:lpstr>Public and Private Laboratories</vt:lpstr>
      <vt:lpstr>Public Health Infrastructure</vt:lpstr>
      <vt:lpstr>Public Health Infrastructure</vt:lpstr>
      <vt:lpstr>Clinical Laboratories</vt:lpstr>
      <vt:lpstr>Clinical Laboratories</vt:lpstr>
      <vt:lpstr>Global Supply Chain</vt:lpstr>
      <vt:lpstr>Contact Information</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want me to test for what?</dc:title>
  <dc:creator>Eric S</dc:creator>
  <cp:lastModifiedBy>Eric S</cp:lastModifiedBy>
  <cp:revision>11</cp:revision>
  <dcterms:created xsi:type="dcterms:W3CDTF">2022-03-27T03:41:21Z</dcterms:created>
  <dcterms:modified xsi:type="dcterms:W3CDTF">2022-03-30T03:55:37Z</dcterms:modified>
</cp:coreProperties>
</file>