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89" r:id="rId2"/>
    <p:sldId id="314" r:id="rId3"/>
    <p:sldId id="453" r:id="rId4"/>
    <p:sldId id="305" r:id="rId5"/>
    <p:sldId id="315" r:id="rId6"/>
    <p:sldId id="316" r:id="rId7"/>
    <p:sldId id="290" r:id="rId8"/>
    <p:sldId id="312" r:id="rId9"/>
    <p:sldId id="298" r:id="rId10"/>
    <p:sldId id="293" r:id="rId11"/>
    <p:sldId id="313" r:id="rId12"/>
    <p:sldId id="317" r:id="rId13"/>
    <p:sldId id="292" r:id="rId14"/>
    <p:sldId id="294" r:id="rId15"/>
    <p:sldId id="295" r:id="rId16"/>
    <p:sldId id="398" r:id="rId17"/>
    <p:sldId id="401" r:id="rId18"/>
    <p:sldId id="402" r:id="rId19"/>
    <p:sldId id="300" r:id="rId20"/>
    <p:sldId id="299" r:id="rId21"/>
    <p:sldId id="318" r:id="rId22"/>
    <p:sldId id="400" r:id="rId23"/>
    <p:sldId id="399" r:id="rId24"/>
    <p:sldId id="319" r:id="rId25"/>
    <p:sldId id="321" r:id="rId26"/>
    <p:sldId id="320" r:id="rId27"/>
    <p:sldId id="323" r:id="rId28"/>
    <p:sldId id="303" r:id="rId29"/>
    <p:sldId id="306" r:id="rId30"/>
    <p:sldId id="309" r:id="rId31"/>
    <p:sldId id="326" r:id="rId32"/>
    <p:sldId id="327" r:id="rId33"/>
    <p:sldId id="330" r:id="rId34"/>
    <p:sldId id="331" r:id="rId35"/>
    <p:sldId id="396" r:id="rId36"/>
    <p:sldId id="395" r:id="rId37"/>
    <p:sldId id="308" r:id="rId38"/>
    <p:sldId id="307" r:id="rId39"/>
    <p:sldId id="324" r:id="rId40"/>
    <p:sldId id="328" r:id="rId41"/>
    <p:sldId id="397" r:id="rId42"/>
    <p:sldId id="403" r:id="rId43"/>
    <p:sldId id="404" r:id="rId44"/>
    <p:sldId id="405" r:id="rId45"/>
    <p:sldId id="329" r:id="rId46"/>
    <p:sldId id="406" r:id="rId4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Esco" initials="ME" lastIdx="2" clrIdx="0">
    <p:extLst>
      <p:ext uri="{19B8F6BF-5375-455C-9EA6-DF929625EA0E}">
        <p15:presenceInfo xmlns:p15="http://schemas.microsoft.com/office/powerpoint/2012/main" userId="S::mresco@ua.edu::819d5975-e2e1-4b6b-b4bb-589b51279a7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DD3C0C9-DF7C-485A-B0F7-68B2177FD4B1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0D7789C-E78A-4EC1-876D-9B16D6B2B0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5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7789C-E78A-4EC1-876D-9B16D6B2B0E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08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 = 48,440, Kaiser Permanente Southern California aged 18 years or older with a positive Covid-19 test or diagnosis between 1/2020 and 10/2020.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7789C-E78A-4EC1-876D-9B16D6B2B0E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21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 = 48,440, Kaiser Permanente Southern California aged 18 years or older with a positive Covid-19 test or diagnosis between 1/2020 and 10/2020.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7789C-E78A-4EC1-876D-9B16D6B2B0E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11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1DCD-C87F-4594-8842-7C6209EC768C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2EC7-4E78-43B2-ABF5-1F208A044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1DCD-C87F-4594-8842-7C6209EC768C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2EC7-4E78-43B2-ABF5-1F208A044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1DCD-C87F-4594-8842-7C6209EC768C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2EC7-4E78-43B2-ABF5-1F208A044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1DCD-C87F-4594-8842-7C6209EC768C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2EC7-4E78-43B2-ABF5-1F208A044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1DCD-C87F-4594-8842-7C6209EC768C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2EC7-4E78-43B2-ABF5-1F208A044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1DCD-C87F-4594-8842-7C6209EC768C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2EC7-4E78-43B2-ABF5-1F208A044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1DCD-C87F-4594-8842-7C6209EC768C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2EC7-4E78-43B2-ABF5-1F208A044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1DCD-C87F-4594-8842-7C6209EC768C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2EC7-4E78-43B2-ABF5-1F208A044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1DCD-C87F-4594-8842-7C6209EC768C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2EC7-4E78-43B2-ABF5-1F208A044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1DCD-C87F-4594-8842-7C6209EC768C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2EC7-4E78-43B2-ABF5-1F208A044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1DCD-C87F-4594-8842-7C6209EC768C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2EC7-4E78-43B2-ABF5-1F208A044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A1DCD-C87F-4594-8842-7C6209EC768C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82EC7-4E78-43B2-ABF5-1F208A044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/>
              <a:t>Covid-19 and Physical Activity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>
                <a:solidFill>
                  <a:schemeClr val="tx1"/>
                </a:solidFill>
              </a:rPr>
              <a:t>Michael R. Esco, PhD, FACSM</a:t>
            </a:r>
          </a:p>
          <a:p>
            <a:r>
              <a:rPr lang="en-US" sz="2800" dirty="0">
                <a:solidFill>
                  <a:schemeClr val="tx1"/>
                </a:solidFill>
              </a:rPr>
              <a:t>Professor, Exercise Physiology</a:t>
            </a:r>
          </a:p>
          <a:p>
            <a:r>
              <a:rPr lang="en-US" sz="2800" dirty="0">
                <a:solidFill>
                  <a:schemeClr val="tx1"/>
                </a:solidFill>
              </a:rPr>
              <a:t>Department of Kinesiology</a:t>
            </a:r>
          </a:p>
          <a:p>
            <a:r>
              <a:rPr lang="en-US" sz="2800" dirty="0">
                <a:solidFill>
                  <a:schemeClr val="tx1"/>
                </a:solidFill>
              </a:rPr>
              <a:t>University of Alabama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ercise is Medicine | Ohio State Wexner Medical Center">
            <a:extLst>
              <a:ext uri="{FF2B5EF4-FFF2-40B4-BE49-F238E27FC236}">
                <a16:creationId xmlns:a16="http://schemas.microsoft.com/office/drawing/2014/main" id="{CA3885B6-1A80-4C85-9BCA-D905BCE05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84" b="36865"/>
          <a:stretch/>
        </p:blipFill>
        <p:spPr bwMode="auto">
          <a:xfrm>
            <a:off x="95250" y="380999"/>
            <a:ext cx="8953500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0A7857-390B-4848-BA09-EB8F64CE4575}"/>
              </a:ext>
            </a:extLst>
          </p:cNvPr>
          <p:cNvSpPr txBox="1"/>
          <p:nvPr/>
        </p:nvSpPr>
        <p:spPr>
          <a:xfrm>
            <a:off x="266700" y="2743200"/>
            <a:ext cx="8610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US Physical Activity Guidelines:</a:t>
            </a:r>
          </a:p>
          <a:p>
            <a:pPr algn="ctr"/>
            <a:endParaRPr lang="en-US" sz="2000" dirty="0"/>
          </a:p>
          <a:p>
            <a:pPr algn="ctr"/>
            <a:r>
              <a:rPr lang="en-US" sz="2800" dirty="0"/>
              <a:t>Every adult should engage in at least:</a:t>
            </a:r>
          </a:p>
          <a:p>
            <a:pPr algn="ctr"/>
            <a:endParaRPr lang="en-US" dirty="0"/>
          </a:p>
          <a:p>
            <a:pPr algn="ctr"/>
            <a:r>
              <a:rPr lang="en-US" sz="2800" dirty="0"/>
              <a:t> 150 mins/</a:t>
            </a:r>
            <a:r>
              <a:rPr lang="en-US" sz="2800" dirty="0" err="1"/>
              <a:t>wk</a:t>
            </a:r>
            <a:r>
              <a:rPr lang="en-US" sz="2800" dirty="0"/>
              <a:t> of moderate intensity physical activity</a:t>
            </a:r>
          </a:p>
          <a:p>
            <a:pPr algn="ctr"/>
            <a:endParaRPr lang="en-US" sz="1200" dirty="0"/>
          </a:p>
          <a:p>
            <a:pPr algn="ctr"/>
            <a:r>
              <a:rPr lang="en-US" sz="2800" dirty="0"/>
              <a:t>Or</a:t>
            </a:r>
          </a:p>
          <a:p>
            <a:pPr algn="ctr"/>
            <a:endParaRPr lang="en-US" sz="1200" dirty="0"/>
          </a:p>
          <a:p>
            <a:pPr algn="ctr"/>
            <a:r>
              <a:rPr lang="en-US" sz="2800" dirty="0"/>
              <a:t>75 mins/</a:t>
            </a:r>
            <a:r>
              <a:rPr lang="en-US" sz="2800" dirty="0" err="1"/>
              <a:t>wk</a:t>
            </a:r>
            <a:r>
              <a:rPr lang="en-US" sz="2800" dirty="0"/>
              <a:t> of vigorous intensity physical activity</a:t>
            </a:r>
          </a:p>
        </p:txBody>
      </p:sp>
    </p:spTree>
    <p:extLst>
      <p:ext uri="{BB962C8B-B14F-4D97-AF65-F5344CB8AC3E}">
        <p14:creationId xmlns:p14="http://schemas.microsoft.com/office/powerpoint/2010/main" val="1540061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D4013-2664-4673-A165-379DCD0F30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Since physical activity/exercise is “medicine”, does it help prevent or lessen symptoms with Covid-19?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B5DE00-3C5A-4B7D-BE77-A3540A2CB6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Maybe, but it depends</a:t>
            </a:r>
          </a:p>
        </p:txBody>
      </p:sp>
    </p:spTree>
    <p:extLst>
      <p:ext uri="{BB962C8B-B14F-4D97-AF65-F5344CB8AC3E}">
        <p14:creationId xmlns:p14="http://schemas.microsoft.com/office/powerpoint/2010/main" val="389563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EBBE7-62DE-4C2C-9A07-53224D288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Emerging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40681-5A69-4832-872E-6B1C66D03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990600"/>
            <a:ext cx="89154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Pubmed.gov search “Covid-19”</a:t>
            </a:r>
          </a:p>
          <a:p>
            <a:pPr lvl="1"/>
            <a:r>
              <a:rPr lang="en-US" dirty="0"/>
              <a:t>&gt;180,000 total citations</a:t>
            </a:r>
          </a:p>
          <a:p>
            <a:pPr lvl="2"/>
            <a:r>
              <a:rPr lang="en-US" dirty="0"/>
              <a:t>290 citations in 2019</a:t>
            </a:r>
          </a:p>
          <a:p>
            <a:pPr lvl="2"/>
            <a:r>
              <a:rPr lang="en-US" dirty="0"/>
              <a:t>60,457 citations in 2020</a:t>
            </a:r>
          </a:p>
          <a:p>
            <a:pPr lvl="2"/>
            <a:r>
              <a:rPr lang="en-US" dirty="0"/>
              <a:t>110,233 citations in 2021</a:t>
            </a:r>
          </a:p>
          <a:p>
            <a:pPr lvl="2"/>
            <a:r>
              <a:rPr lang="en-US" dirty="0"/>
              <a:t>30,048 citations in 2022</a:t>
            </a:r>
          </a:p>
          <a:p>
            <a:pPr lvl="2"/>
            <a:endParaRPr lang="en-US" sz="500" dirty="0"/>
          </a:p>
          <a:p>
            <a:r>
              <a:rPr lang="en-US" dirty="0"/>
              <a:t>Pubmed.gov search “Covid-19” and “physical activity”</a:t>
            </a:r>
          </a:p>
          <a:p>
            <a:pPr lvl="1"/>
            <a:r>
              <a:rPr lang="en-US" dirty="0"/>
              <a:t>&gt;2,000 total citations</a:t>
            </a:r>
          </a:p>
          <a:p>
            <a:pPr lvl="2"/>
            <a:r>
              <a:rPr lang="en-US" dirty="0"/>
              <a:t>576 citations in 2020</a:t>
            </a:r>
          </a:p>
          <a:p>
            <a:pPr lvl="2"/>
            <a:r>
              <a:rPr lang="en-US" dirty="0"/>
              <a:t>1,441 citations in 2021</a:t>
            </a:r>
          </a:p>
          <a:p>
            <a:pPr lvl="2"/>
            <a:r>
              <a:rPr lang="en-US" dirty="0"/>
              <a:t>349 citations in 2022</a:t>
            </a:r>
          </a:p>
          <a:p>
            <a:pPr lvl="2"/>
            <a:endParaRPr lang="en-US" dirty="0"/>
          </a:p>
          <a:p>
            <a:r>
              <a:rPr lang="en-US" dirty="0"/>
              <a:t>Most research does not examine the direct impact of physical activity on Covid-19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12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0FA365-D315-40C8-AF6B-F005CA464D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31"/>
          <a:stretch/>
        </p:blipFill>
        <p:spPr>
          <a:xfrm>
            <a:off x="342900" y="152400"/>
            <a:ext cx="8458200" cy="30433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D6D6FD-2759-4125-8047-204E14D72E6C}"/>
              </a:ext>
            </a:extLst>
          </p:cNvPr>
          <p:cNvSpPr txBox="1"/>
          <p:nvPr/>
        </p:nvSpPr>
        <p:spPr>
          <a:xfrm>
            <a:off x="325315" y="3308614"/>
            <a:ext cx="86487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Patients had at least 3 outpatient visits with an exercise vital sign measure.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Minutes per week of moderate to vigorous physical activity were calculated from two questions: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“On average, how many days per week do you engage in moderate to strenuous exercise (like a brisk walk)?”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“On average, how many minutes do you engage in exercise at this level?”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Three categories were created: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Consistently meeting guidelines (&gt;150 mins/</a:t>
            </a:r>
            <a:r>
              <a:rPr lang="en-US" sz="2000" b="1" dirty="0" err="1"/>
              <a:t>wk</a:t>
            </a:r>
            <a:r>
              <a:rPr lang="en-US" sz="2000" b="1" dirty="0"/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Some activity (11-149 mins/</a:t>
            </a:r>
            <a:r>
              <a:rPr lang="en-US" sz="2000" b="1" dirty="0" err="1"/>
              <a:t>wk</a:t>
            </a:r>
            <a:r>
              <a:rPr lang="en-US" sz="2000" b="1" dirty="0"/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Consistently inactive (0-10 mins/</a:t>
            </a:r>
            <a:r>
              <a:rPr lang="en-US" sz="2000" b="1" dirty="0" err="1"/>
              <a:t>wk</a:t>
            </a:r>
            <a:r>
              <a:rPr lang="en-US" sz="20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5039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4679F6-A261-44E0-88CA-3414C7B9F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46" y="979944"/>
            <a:ext cx="8881706" cy="1981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D8F98D-ED08-406F-9F8F-0F11736A692F}"/>
              </a:ext>
            </a:extLst>
          </p:cNvPr>
          <p:cNvSpPr txBox="1"/>
          <p:nvPr/>
        </p:nvSpPr>
        <p:spPr>
          <a:xfrm>
            <a:off x="1900050" y="177225"/>
            <a:ext cx="5343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Results: Physical Activity Levels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F1427B-C871-43D0-B2D7-29420F8E7129}"/>
              </a:ext>
            </a:extLst>
          </p:cNvPr>
          <p:cNvSpPr txBox="1"/>
          <p:nvPr/>
        </p:nvSpPr>
        <p:spPr>
          <a:xfrm>
            <a:off x="342900" y="3200400"/>
            <a:ext cx="8648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Consistently inactive: 14.4%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Some activity: 79.2%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Consistently active: 6.4%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Over twice as many people in the “Consistently inactive” group compared to the “Consistently active” group</a:t>
            </a:r>
          </a:p>
        </p:txBody>
      </p:sp>
    </p:spTree>
    <p:extLst>
      <p:ext uri="{BB962C8B-B14F-4D97-AF65-F5344CB8AC3E}">
        <p14:creationId xmlns:p14="http://schemas.microsoft.com/office/powerpoint/2010/main" val="3976659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D8F98D-ED08-406F-9F8F-0F11736A692F}"/>
              </a:ext>
            </a:extLst>
          </p:cNvPr>
          <p:cNvSpPr txBox="1"/>
          <p:nvPr/>
        </p:nvSpPr>
        <p:spPr>
          <a:xfrm>
            <a:off x="1219928" y="113438"/>
            <a:ext cx="68946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Results: Odds of Covid-19 Complications</a:t>
            </a:r>
          </a:p>
          <a:p>
            <a:pPr algn="ctr"/>
            <a:r>
              <a:rPr lang="en-US" sz="2800" dirty="0"/>
              <a:t>Based on PA Levels</a:t>
            </a: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0E20AB33-1DCC-4B6C-B24B-06CD9A5A8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119670"/>
              </p:ext>
            </p:extLst>
          </p:nvPr>
        </p:nvGraphicFramePr>
        <p:xfrm>
          <a:off x="400050" y="1161340"/>
          <a:ext cx="8534400" cy="1592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1471289437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245233258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4084256026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588835555"/>
                    </a:ext>
                  </a:extLst>
                </a:gridCol>
              </a:tblGrid>
              <a:tr h="398096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Hospitalized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Admitted to ICU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Death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372282"/>
                  </a:ext>
                </a:extLst>
              </a:tr>
              <a:tr h="39809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Cons. Inactive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2.26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1.73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2.49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311655"/>
                  </a:ext>
                </a:extLst>
              </a:tr>
              <a:tr h="39809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Some Activity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1.89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1.58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1.88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064067"/>
                  </a:ext>
                </a:extLst>
              </a:tr>
              <a:tr h="39809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Cons. Active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46010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BFAAA0B-4277-4D0F-82C7-EEF517DABC86}"/>
              </a:ext>
            </a:extLst>
          </p:cNvPr>
          <p:cNvSpPr txBox="1"/>
          <p:nvPr/>
        </p:nvSpPr>
        <p:spPr>
          <a:xfrm>
            <a:off x="314325" y="3048000"/>
            <a:ext cx="87058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Major Findings: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Consistently meeting PA guidelines </a:t>
            </a:r>
            <a:r>
              <a:rPr lang="en-US" sz="2400" i="1" u="sng" dirty="0"/>
              <a:t>before being</a:t>
            </a:r>
            <a:r>
              <a:rPr lang="en-US" sz="2400" i="1" dirty="0"/>
              <a:t> </a:t>
            </a:r>
            <a:r>
              <a:rPr lang="en-US" sz="2400" dirty="0"/>
              <a:t>infected with Covid-19 was associated with reduced odds for hospitalization, ICU admission, and death.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NOTE: the findings were adjusted for several chronic conditions that are benefit from PA (e.g., diabetes, obesity) but also increase the chance of severe Covid-19 outcomes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Thus, the reported odds ratio for physical </a:t>
            </a:r>
            <a:r>
              <a:rPr lang="en-US" sz="2400" dirty="0">
                <a:solidFill>
                  <a:prstClr val="black"/>
                </a:solidFill>
                <a:ea typeface="+mj-ea"/>
                <a:cs typeface="+mj-cs"/>
              </a:rPr>
              <a:t>inactivity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are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“strong but conservative”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8013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0FA365-D315-40C8-AF6B-F005CA464D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31" b="29893"/>
          <a:stretch/>
        </p:blipFill>
        <p:spPr>
          <a:xfrm>
            <a:off x="342900" y="152401"/>
            <a:ext cx="8458200" cy="2133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D6D6FD-2759-4125-8047-204E14D72E6C}"/>
              </a:ext>
            </a:extLst>
          </p:cNvPr>
          <p:cNvSpPr txBox="1"/>
          <p:nvPr/>
        </p:nvSpPr>
        <p:spPr>
          <a:xfrm>
            <a:off x="247650" y="2525286"/>
            <a:ext cx="8648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Authors conclusions: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“Physical inactivity was the strongest risk factor across all other modifiable risk factors: e.g., smoking, obesity, type 2 diabetes, hypertension, cardiovascular disease, and cancer.”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This evidence “contrast with the limited efforts by US public health authorities to educate the population about the benefits of PA related to adverse Covid-19 outcomes or to systematically promote regular PA during the pandemic.”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“Short of vaccination and following public health safety guidelines…engaging in regular PA may be the single most important action individuals can take to prevent severe Covid-19 and its complications, including death.”</a:t>
            </a:r>
          </a:p>
        </p:txBody>
      </p:sp>
    </p:spTree>
    <p:extLst>
      <p:ext uri="{BB962C8B-B14F-4D97-AF65-F5344CB8AC3E}">
        <p14:creationId xmlns:p14="http://schemas.microsoft.com/office/powerpoint/2010/main" val="397159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A3EE5-57FE-4002-9850-0B3E57FD4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895600"/>
            <a:ext cx="8382000" cy="3733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Examined the effect of 90-minute light- to moderate-intensity exercise after immunization on serum antibody response to the COVID-19 vaccination </a:t>
            </a:r>
          </a:p>
          <a:p>
            <a:endParaRPr lang="en-US" sz="1200" dirty="0"/>
          </a:p>
          <a:p>
            <a:r>
              <a:rPr lang="en-US" sz="2800" dirty="0"/>
              <a:t>36 participants (over 50% were overweight/obese)</a:t>
            </a:r>
          </a:p>
          <a:p>
            <a:endParaRPr lang="en-US" sz="1200" dirty="0"/>
          </a:p>
          <a:p>
            <a:r>
              <a:rPr lang="en-US" sz="2800" dirty="0"/>
              <a:t>Blood draws for antibodies occurred before vaccination and at 2 and 4 weeks following</a:t>
            </a:r>
          </a:p>
          <a:p>
            <a:pPr lvl="1"/>
            <a:r>
              <a:rPr lang="en-US" sz="2400" dirty="0"/>
              <a:t>The third time point was 1 week following second dose</a:t>
            </a:r>
          </a:p>
          <a:p>
            <a:endParaRPr lang="en-US" sz="1200" dirty="0"/>
          </a:p>
          <a:p>
            <a:r>
              <a:rPr lang="en-US" sz="2800" dirty="0"/>
              <a:t>Two groups: no exercise or 90-minutes of walk/jog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77E602-ECDB-4DBE-A2D0-FBCE349372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52" r="13363"/>
          <a:stretch/>
        </p:blipFill>
        <p:spPr>
          <a:xfrm>
            <a:off x="1066800" y="228600"/>
            <a:ext cx="7010400" cy="245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06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20FF7-851D-49CE-AD7F-EF3C84D1E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7157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Hallam et al. -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3A57E-3A7D-401D-9222-96EEA0F7E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46919"/>
            <a:ext cx="8229600" cy="5516562"/>
          </a:xfrm>
        </p:spPr>
        <p:txBody>
          <a:bodyPr>
            <a:normAutofit/>
          </a:bodyPr>
          <a:lstStyle/>
          <a:p>
            <a:r>
              <a:rPr lang="en-US" sz="2400" dirty="0"/>
              <a:t>During the 90-minute exercise bout, participants walked/jogged a distance between 4 – 10 miles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64BBD6-A625-430B-AF1B-7B3FFE5CC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672" y="1752600"/>
            <a:ext cx="3905192" cy="403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E02271-59E1-49E6-8BC5-4936A9506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752600"/>
            <a:ext cx="2857961" cy="4038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0EDEE7-23B9-4F21-8A65-F1BE9D8AD962}"/>
              </a:ext>
            </a:extLst>
          </p:cNvPr>
          <p:cNvSpPr txBox="1"/>
          <p:nvPr/>
        </p:nvSpPr>
        <p:spPr>
          <a:xfrm>
            <a:off x="304800" y="6104512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Significantly higher antibodies at the two post-vaccination time points in the exercising group compared to controls, with no difference in side effects</a:t>
            </a:r>
          </a:p>
        </p:txBody>
      </p:sp>
    </p:spTree>
    <p:extLst>
      <p:ext uri="{BB962C8B-B14F-4D97-AF65-F5344CB8AC3E}">
        <p14:creationId xmlns:p14="http://schemas.microsoft.com/office/powerpoint/2010/main" val="77301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0009-1C3B-4F12-8BA3-406413D1C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23330"/>
          </a:xfrm>
        </p:spPr>
        <p:txBody>
          <a:bodyPr>
            <a:noAutofit/>
          </a:bodyPr>
          <a:lstStyle/>
          <a:p>
            <a:r>
              <a:rPr lang="en-US" sz="3200" dirty="0"/>
              <a:t>Physiological Rationale</a:t>
            </a:r>
            <a:br>
              <a:rPr lang="en-US" sz="3200" dirty="0"/>
            </a:br>
            <a:r>
              <a:rPr lang="en-US" sz="2400" dirty="0"/>
              <a:t>Why PA/Ex improves Covid-19 outcomes?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A5274B-4236-4BD1-961A-0239DA130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14157"/>
            <a:ext cx="3865958" cy="42211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BCE925-F1BA-4F04-9342-D8C01BFA3B2C}"/>
              </a:ext>
            </a:extLst>
          </p:cNvPr>
          <p:cNvSpPr txBox="1"/>
          <p:nvPr/>
        </p:nvSpPr>
        <p:spPr>
          <a:xfrm>
            <a:off x="609600" y="57150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Inflammation is a main contributor of lung damage and ARDS</a:t>
            </a:r>
          </a:p>
          <a:p>
            <a:pPr algn="ctr"/>
            <a:endParaRPr lang="en-US" sz="1200" dirty="0"/>
          </a:p>
          <a:p>
            <a:pPr algn="ctr"/>
            <a:r>
              <a:rPr lang="en-US" sz="2400" dirty="0"/>
              <a:t>e.g., cytokine cascade: Gao et al., 2020</a:t>
            </a:r>
          </a:p>
        </p:txBody>
      </p:sp>
      <p:pic>
        <p:nvPicPr>
          <p:cNvPr id="2050" name="Picture 2" descr="Prediction of repurposed drugs for treating lung... | F1000Research">
            <a:extLst>
              <a:ext uri="{FF2B5EF4-FFF2-40B4-BE49-F238E27FC236}">
                <a16:creationId xmlns:a16="http://schemas.microsoft.com/office/drawing/2014/main" id="{75C54D2F-0A83-4191-8627-2E2EB7806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448" y="1728494"/>
            <a:ext cx="4572001" cy="3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287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2369D-165E-447B-8CF4-CBB7FD131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685800"/>
          </a:xfrm>
        </p:spPr>
        <p:txBody>
          <a:bodyPr>
            <a:noAutofit/>
          </a:bodyPr>
          <a:lstStyle/>
          <a:p>
            <a:pPr algn="l"/>
            <a:r>
              <a:rPr lang="en-US" sz="2800"/>
              <a:t>Physical Activity: Body movement that results in an elevated level of caloric expenditure</a:t>
            </a:r>
            <a:br>
              <a:rPr lang="en-US" sz="2800"/>
            </a:br>
            <a:r>
              <a:rPr lang="en-US" sz="1000"/>
              <a:t>		</a:t>
            </a:r>
            <a:br>
              <a:rPr lang="en-US" sz="2800"/>
            </a:br>
            <a:r>
              <a:rPr lang="en-US" sz="2800"/>
              <a:t>		Structured vs Unstructured</a:t>
            </a:r>
            <a:br>
              <a:rPr lang="en-US" sz="2800"/>
            </a:br>
            <a:endParaRPr lang="en-US" sz="2800" dirty="0"/>
          </a:p>
        </p:txBody>
      </p:sp>
      <p:pic>
        <p:nvPicPr>
          <p:cNvPr id="4" name="Picture 2" descr="http://demotivatorsblog.com/wp-content/uploads/2010/04/exercise.jpg">
            <a:extLst>
              <a:ext uri="{FF2B5EF4-FFF2-40B4-BE49-F238E27FC236}">
                <a16:creationId xmlns:a16="http://schemas.microsoft.com/office/drawing/2014/main" id="{7D4DC6D6-82F5-4468-BAAC-98002D62F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0581" t="8942" r="11125" b="24906"/>
          <a:stretch>
            <a:fillRect/>
          </a:stretch>
        </p:blipFill>
        <p:spPr bwMode="auto">
          <a:xfrm>
            <a:off x="1371600" y="1828800"/>
            <a:ext cx="6918960" cy="46767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1826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0009-1C3B-4F12-8BA3-406413D1C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23330"/>
          </a:xfrm>
        </p:spPr>
        <p:txBody>
          <a:bodyPr>
            <a:noAutofit/>
          </a:bodyPr>
          <a:lstStyle/>
          <a:p>
            <a:r>
              <a:rPr lang="en-US" sz="3600" dirty="0"/>
              <a:t>Exercise Improves Immune Function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F0B84-FE45-407C-A992-B0CA618D6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800" y="1161757"/>
            <a:ext cx="4495800" cy="52390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High cardiorespiratory fitness and regular physical activity is linked to a reduced risk of systemic inflammation</a:t>
            </a:r>
          </a:p>
          <a:p>
            <a:pPr lvl="1"/>
            <a:r>
              <a:rPr lang="en-US" dirty="0"/>
              <a:t>Increase circulating anti-inflammatory cytokines</a:t>
            </a:r>
          </a:p>
          <a:p>
            <a:pPr lvl="2"/>
            <a:r>
              <a:rPr lang="en-US" dirty="0"/>
              <a:t>IL-1</a:t>
            </a:r>
          </a:p>
          <a:p>
            <a:pPr lvl="2"/>
            <a:r>
              <a:rPr lang="en-US" dirty="0"/>
              <a:t>“Myokine” IL-6</a:t>
            </a:r>
          </a:p>
          <a:p>
            <a:pPr lvl="2"/>
            <a:r>
              <a:rPr lang="en-US" dirty="0"/>
              <a:t>IL-10</a:t>
            </a:r>
          </a:p>
          <a:p>
            <a:pPr lvl="2"/>
            <a:r>
              <a:rPr lang="en-US" dirty="0" err="1"/>
              <a:t>Etc</a:t>
            </a:r>
            <a:endParaRPr lang="en-US" dirty="0"/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2600" dirty="0" err="1"/>
              <a:t>Zbinden-Foncea</a:t>
            </a:r>
            <a:r>
              <a:rPr lang="en-US" sz="2600" dirty="0"/>
              <a:t> et al., 2020</a:t>
            </a:r>
          </a:p>
        </p:txBody>
      </p:sp>
      <p:pic>
        <p:nvPicPr>
          <p:cNvPr id="3074" name="Picture 2" descr="Anti‐inflammatory effects of exercise: role in diabetes and cardiovascular  disease - Pedersen - 2017 - European Journal of Clinical Investigation -  Wiley Online Library">
            <a:extLst>
              <a:ext uri="{FF2B5EF4-FFF2-40B4-BE49-F238E27FC236}">
                <a16:creationId xmlns:a16="http://schemas.microsoft.com/office/drawing/2014/main" id="{24181ADD-FF6C-4947-B463-8FB18B17E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5" r="49801"/>
          <a:stretch/>
        </p:blipFill>
        <p:spPr bwMode="auto">
          <a:xfrm>
            <a:off x="181708" y="1371600"/>
            <a:ext cx="4078636" cy="453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77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326CE-4455-4501-A559-6C93DC02D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919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/>
              <a:t>Inactive = pro-inflammation</a:t>
            </a:r>
            <a:br>
              <a:rPr lang="en-US" sz="3600" dirty="0"/>
            </a:br>
            <a:r>
              <a:rPr lang="en-US" sz="3600" dirty="0"/>
              <a:t>Active = anti-inflammation</a:t>
            </a:r>
          </a:p>
        </p:txBody>
      </p:sp>
      <p:pic>
        <p:nvPicPr>
          <p:cNvPr id="9218" name="Picture 2" descr="Exercise-induced immune system response: Anti-inflammatory status on  peripheral and central organs - ScienceDirect">
            <a:extLst>
              <a:ext uri="{FF2B5EF4-FFF2-40B4-BE49-F238E27FC236}">
                <a16:creationId xmlns:a16="http://schemas.microsoft.com/office/drawing/2014/main" id="{BC60A3E4-3573-4F36-8145-788B919A27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422734" y="1371600"/>
            <a:ext cx="4298532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76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xercise-induced immune system response: Anti-inflammatory status on  peripheral and central organs - ScienceDirect">
            <a:extLst>
              <a:ext uri="{FF2B5EF4-FFF2-40B4-BE49-F238E27FC236}">
                <a16:creationId xmlns:a16="http://schemas.microsoft.com/office/drawing/2014/main" id="{BC60A3E4-3573-4F36-8145-788B919A27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82"/>
          <a:stretch/>
        </p:blipFill>
        <p:spPr bwMode="auto">
          <a:xfrm>
            <a:off x="1355934" y="1371600"/>
            <a:ext cx="6432132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3FE5264-91D6-4915-B826-7EEEE8BE4B9E}"/>
              </a:ext>
            </a:extLst>
          </p:cNvPr>
          <p:cNvSpPr txBox="1">
            <a:spLocks/>
          </p:cNvSpPr>
          <p:nvPr/>
        </p:nvSpPr>
        <p:spPr>
          <a:xfrm>
            <a:off x="457200" y="365919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Inactive = pro-inflammation</a:t>
            </a:r>
            <a:br>
              <a:rPr lang="en-US" sz="3600"/>
            </a:br>
            <a:r>
              <a:rPr lang="en-US" sz="3600"/>
              <a:t>Active = anti-inflammation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502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326CE-4455-4501-A559-6C93DC02D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/>
              <a:t>“Bell Shaped” Dose-Response</a:t>
            </a:r>
          </a:p>
        </p:txBody>
      </p:sp>
      <p:pic>
        <p:nvPicPr>
          <p:cNvPr id="9218" name="Picture 2" descr="Exercise-induced immune system response: Anti-inflammatory status on  peripheral and central organs - ScienceDirect">
            <a:extLst>
              <a:ext uri="{FF2B5EF4-FFF2-40B4-BE49-F238E27FC236}">
                <a16:creationId xmlns:a16="http://schemas.microsoft.com/office/drawing/2014/main" id="{BC60A3E4-3573-4F36-8145-788B919A27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68" y="1143000"/>
            <a:ext cx="8597064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47725C4-E9C9-482C-9858-9C3B23C4ADD3}"/>
              </a:ext>
            </a:extLst>
          </p:cNvPr>
          <p:cNvSpPr/>
          <p:nvPr/>
        </p:nvSpPr>
        <p:spPr>
          <a:xfrm>
            <a:off x="2438400" y="1143000"/>
            <a:ext cx="4267200" cy="48006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2E25DAE-E42A-4D48-9975-FB49146F8F79}"/>
              </a:ext>
            </a:extLst>
          </p:cNvPr>
          <p:cNvSpPr/>
          <p:nvPr/>
        </p:nvSpPr>
        <p:spPr>
          <a:xfrm>
            <a:off x="436098" y="1456979"/>
            <a:ext cx="7990450" cy="4380083"/>
          </a:xfrm>
          <a:custGeom>
            <a:avLst/>
            <a:gdLst>
              <a:gd name="connsiteX0" fmla="*/ 0 w 7990450"/>
              <a:gd name="connsiteY0" fmla="*/ 4270330 h 4380083"/>
              <a:gd name="connsiteX1" fmla="*/ 1505244 w 7990450"/>
              <a:gd name="connsiteY1" fmla="*/ 3960841 h 4380083"/>
              <a:gd name="connsiteX2" fmla="*/ 2518117 w 7990450"/>
              <a:gd name="connsiteY2" fmla="*/ 880016 h 4380083"/>
              <a:gd name="connsiteX3" fmla="*/ 3981157 w 7990450"/>
              <a:gd name="connsiteY3" fmla="*/ 21887 h 4380083"/>
              <a:gd name="connsiteX4" fmla="*/ 5472333 w 7990450"/>
              <a:gd name="connsiteY4" fmla="*/ 570527 h 4380083"/>
              <a:gd name="connsiteX5" fmla="*/ 6682154 w 7990450"/>
              <a:gd name="connsiteY5" fmla="*/ 3679487 h 4380083"/>
              <a:gd name="connsiteX6" fmla="*/ 7990450 w 7990450"/>
              <a:gd name="connsiteY6" fmla="*/ 4256263 h 438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90450" h="4380083">
                <a:moveTo>
                  <a:pt x="0" y="4270330"/>
                </a:moveTo>
                <a:cubicBezTo>
                  <a:pt x="542779" y="4398111"/>
                  <a:pt x="1085558" y="4525893"/>
                  <a:pt x="1505244" y="3960841"/>
                </a:cubicBezTo>
                <a:cubicBezTo>
                  <a:pt x="1924930" y="3395789"/>
                  <a:pt x="2105465" y="1536508"/>
                  <a:pt x="2518117" y="880016"/>
                </a:cubicBezTo>
                <a:cubicBezTo>
                  <a:pt x="2930769" y="223524"/>
                  <a:pt x="3488788" y="73468"/>
                  <a:pt x="3981157" y="21887"/>
                </a:cubicBezTo>
                <a:cubicBezTo>
                  <a:pt x="4473526" y="-29694"/>
                  <a:pt x="5022167" y="-39073"/>
                  <a:pt x="5472333" y="570527"/>
                </a:cubicBezTo>
                <a:cubicBezTo>
                  <a:pt x="5922499" y="1180127"/>
                  <a:pt x="6262468" y="3065198"/>
                  <a:pt x="6682154" y="3679487"/>
                </a:cubicBezTo>
                <a:cubicBezTo>
                  <a:pt x="7101840" y="4293776"/>
                  <a:pt x="7546145" y="4275019"/>
                  <a:pt x="7990450" y="4256263"/>
                </a:cubicBezTo>
              </a:path>
            </a:pathLst>
          </a:custGeom>
          <a:noFill/>
          <a:ln w="38100">
            <a:solidFill>
              <a:schemeClr val="accent1">
                <a:shade val="50000"/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8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3114D-788B-4D79-B9CC-B9CC669A05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Being physically active appears to lessen symptoms with Covid-19 and may help prevent it.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about exercise during and after infection?</a:t>
            </a:r>
          </a:p>
        </p:txBody>
      </p:sp>
    </p:spTree>
    <p:extLst>
      <p:ext uri="{BB962C8B-B14F-4D97-AF65-F5344CB8AC3E}">
        <p14:creationId xmlns:p14="http://schemas.microsoft.com/office/powerpoint/2010/main" val="41933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9DBD2-BA5B-484D-AE5E-C250604C4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The risk of Covid-19 and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D40B8-A49F-470E-B665-873B2AFC7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108" y="1295400"/>
            <a:ext cx="4267200" cy="5135563"/>
          </a:xfrm>
        </p:spPr>
        <p:txBody>
          <a:bodyPr/>
          <a:lstStyle/>
          <a:p>
            <a:r>
              <a:rPr lang="en-US" dirty="0"/>
              <a:t>Cardiac involvement:</a:t>
            </a:r>
          </a:p>
          <a:p>
            <a:pPr lvl="1"/>
            <a:r>
              <a:rPr lang="en-US" i="1" dirty="0"/>
              <a:t>Myocarditis </a:t>
            </a:r>
          </a:p>
          <a:p>
            <a:pPr lvl="1"/>
            <a:r>
              <a:rPr lang="en-US" dirty="0"/>
              <a:t>Angina </a:t>
            </a:r>
          </a:p>
          <a:p>
            <a:pPr lvl="1"/>
            <a:r>
              <a:rPr lang="en-US" dirty="0"/>
              <a:t>Dyspnea</a:t>
            </a:r>
          </a:p>
          <a:p>
            <a:pPr lvl="1"/>
            <a:r>
              <a:rPr lang="en-US" dirty="0"/>
              <a:t>Palpitations or rapid resting heart rate</a:t>
            </a:r>
          </a:p>
          <a:p>
            <a:pPr lvl="1"/>
            <a:r>
              <a:rPr lang="en-US" dirty="0"/>
              <a:t>Lightheadedness</a:t>
            </a:r>
          </a:p>
          <a:p>
            <a:pPr lvl="1"/>
            <a:r>
              <a:rPr lang="en-US" dirty="0"/>
              <a:t>Syncope</a:t>
            </a:r>
          </a:p>
        </p:txBody>
      </p:sp>
      <p:pic>
        <p:nvPicPr>
          <p:cNvPr id="11266" name="Picture 2" descr="COVID-19 and Heart Health | Oklahoma Heart Hospital">
            <a:extLst>
              <a:ext uri="{FF2B5EF4-FFF2-40B4-BE49-F238E27FC236}">
                <a16:creationId xmlns:a16="http://schemas.microsoft.com/office/drawing/2014/main" id="{B9B549A7-4DD8-4E6D-840E-BB25ACF545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4" r="20000"/>
          <a:stretch/>
        </p:blipFill>
        <p:spPr bwMode="auto">
          <a:xfrm>
            <a:off x="5032796" y="1562100"/>
            <a:ext cx="36891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626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ADB19-4C25-4868-B69C-D22C7E77D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2057400"/>
            <a:ext cx="8386762" cy="44958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American College of Cardiology Guidelines</a:t>
            </a:r>
          </a:p>
          <a:p>
            <a:pPr lvl="1"/>
            <a:r>
              <a:rPr lang="en-US" sz="2400" dirty="0"/>
              <a:t>If symptoms of cardiac involvement are present, cardiac evaluation should be performed prior to physical activity</a:t>
            </a:r>
          </a:p>
          <a:p>
            <a:pPr lvl="2"/>
            <a:r>
              <a:rPr lang="en-US" sz="2000" dirty="0"/>
              <a:t>ECG, Echocardiography, cardiac troponin</a:t>
            </a:r>
          </a:p>
          <a:p>
            <a:pPr lvl="1"/>
            <a:r>
              <a:rPr lang="en-US" sz="2400" dirty="0"/>
              <a:t>At the end of the 5-day self-isolation period, exercise can resume if symptoms (except anosmia or ageusia) are not present</a:t>
            </a:r>
          </a:p>
          <a:p>
            <a:pPr lvl="1"/>
            <a:r>
              <a:rPr lang="en-US" sz="2400" dirty="0"/>
              <a:t>Masks should be worn indoors for an additional 5 days</a:t>
            </a:r>
          </a:p>
          <a:p>
            <a:pPr lvl="2"/>
            <a:r>
              <a:rPr lang="en-US" dirty="0"/>
              <a:t>Alternatives:</a:t>
            </a:r>
          </a:p>
          <a:p>
            <a:pPr lvl="3"/>
            <a:r>
              <a:rPr lang="en-US" sz="1800" dirty="0"/>
              <a:t>Obtain a negative test</a:t>
            </a:r>
          </a:p>
          <a:p>
            <a:pPr lvl="3"/>
            <a:r>
              <a:rPr lang="en-US" sz="1800" dirty="0"/>
              <a:t>Isolate during indoor exercise</a:t>
            </a:r>
          </a:p>
          <a:p>
            <a:pPr lvl="3"/>
            <a:r>
              <a:rPr lang="en-US" sz="1800" dirty="0"/>
              <a:t>Exercise outdoors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ECC6A1-B6E9-43AF-BB1C-C24D53110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" y="228600"/>
            <a:ext cx="83343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46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C3DAC-9C37-473A-B9C4-611AF05A7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/>
              <a:t>In general, resuming exercise is safe following Covid-19 infection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41550-222E-4E47-920B-2BB1DBC75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289174"/>
            <a:ext cx="6400800" cy="33496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Small chance of cardiac involvement, </a:t>
            </a:r>
            <a:r>
              <a:rPr lang="en-US" i="1" u="sng" dirty="0">
                <a:solidFill>
                  <a:schemeClr val="tx1"/>
                </a:solidFill>
              </a:rPr>
              <a:t>in previously active individuals</a:t>
            </a:r>
            <a:endParaRPr lang="en-US" u="sng" dirty="0">
              <a:solidFill>
                <a:schemeClr val="tx1"/>
              </a:solidFill>
            </a:endParaRPr>
          </a:p>
          <a:p>
            <a:endParaRPr lang="en-US" i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Previously sedentary???</a:t>
            </a:r>
          </a:p>
        </p:txBody>
      </p:sp>
    </p:spTree>
    <p:extLst>
      <p:ext uri="{BB962C8B-B14F-4D97-AF65-F5344CB8AC3E}">
        <p14:creationId xmlns:p14="http://schemas.microsoft.com/office/powerpoint/2010/main" val="3328160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orm's eye view of the feet of a person running on the road">
            <a:extLst>
              <a:ext uri="{FF2B5EF4-FFF2-40B4-BE49-F238E27FC236}">
                <a16:creationId xmlns:a16="http://schemas.microsoft.com/office/drawing/2014/main" id="{43E7D7C5-310E-C51B-DC1B-E05A332262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5000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7373A0-E584-4FE3-A4C8-ED5D612C3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Physical Fitness/Activity is Great and Possible Reduces Risk for Severe Covid-19 Infection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03CD3-B5E2-40A2-8AEB-1FEBC65C3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59404"/>
            <a:ext cx="6858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However, the pandemic has brought numerous challenges!</a:t>
            </a:r>
          </a:p>
        </p:txBody>
      </p:sp>
    </p:spTree>
    <p:extLst>
      <p:ext uri="{BB962C8B-B14F-4D97-AF65-F5344CB8AC3E}">
        <p14:creationId xmlns:p14="http://schemas.microsoft.com/office/powerpoint/2010/main" val="3583299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E6287-B16E-4193-AFD0-42273550B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677863"/>
          </a:xfrm>
        </p:spPr>
        <p:txBody>
          <a:bodyPr>
            <a:normAutofit/>
          </a:bodyPr>
          <a:lstStyle/>
          <a:p>
            <a:r>
              <a:rPr lang="en-US" sz="3600" dirty="0"/>
              <a:t>Impact of Pandemic on PA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72604-1237-4BD6-9CD8-43B99EDB2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863991"/>
            <a:ext cx="8991600" cy="599400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Systematic literature review from 4 meta-analyses</a:t>
            </a:r>
          </a:p>
          <a:p>
            <a:pPr lvl="1"/>
            <a:r>
              <a:rPr lang="en-US" dirty="0"/>
              <a:t>Decreased physical activity reported during Covid-19 was shown in:</a:t>
            </a:r>
          </a:p>
          <a:p>
            <a:pPr lvl="2"/>
            <a:r>
              <a:rPr lang="en-US" dirty="0"/>
              <a:t>32 out of 57 studies</a:t>
            </a:r>
          </a:p>
          <a:p>
            <a:pPr lvl="3"/>
            <a:r>
              <a:rPr lang="en-US" dirty="0"/>
              <a:t>Wunsch et al. (2022)</a:t>
            </a:r>
          </a:p>
          <a:p>
            <a:pPr lvl="2"/>
            <a:r>
              <a:rPr lang="en-US" dirty="0"/>
              <a:t>57 out of 84 studies</a:t>
            </a:r>
          </a:p>
          <a:p>
            <a:pPr lvl="3"/>
            <a:r>
              <a:rPr lang="en-US" dirty="0"/>
              <a:t>Rossi et al. (2021)</a:t>
            </a:r>
          </a:p>
          <a:p>
            <a:pPr lvl="2"/>
            <a:r>
              <a:rPr lang="en-US" dirty="0"/>
              <a:t>9 out of 10 studies</a:t>
            </a:r>
          </a:p>
          <a:p>
            <a:pPr lvl="3"/>
            <a:r>
              <a:rPr lang="en-US" dirty="0"/>
              <a:t>López-Valenciano et al. (2021) </a:t>
            </a:r>
          </a:p>
          <a:p>
            <a:pPr lvl="2"/>
            <a:r>
              <a:rPr lang="en-US" dirty="0"/>
              <a:t>“Majority” of 66 studies</a:t>
            </a:r>
          </a:p>
          <a:p>
            <a:pPr lvl="3"/>
            <a:r>
              <a:rPr lang="en-US" dirty="0" err="1"/>
              <a:t>Stockwell</a:t>
            </a:r>
            <a:r>
              <a:rPr lang="en-US" dirty="0"/>
              <a:t> et al. (2021)</a:t>
            </a:r>
          </a:p>
          <a:p>
            <a:pPr lvl="3"/>
            <a:endParaRPr lang="en-US" dirty="0"/>
          </a:p>
          <a:p>
            <a:r>
              <a:rPr lang="en-US" dirty="0"/>
              <a:t>Key findings:</a:t>
            </a:r>
          </a:p>
          <a:p>
            <a:pPr lvl="1"/>
            <a:r>
              <a:rPr lang="en-US" dirty="0"/>
              <a:t>On average, children and adults from countries all over the world reported decreased PA during the pandemic</a:t>
            </a:r>
          </a:p>
          <a:p>
            <a:pPr lvl="1"/>
            <a:r>
              <a:rPr lang="en-US" dirty="0"/>
              <a:t>Decreases in PA were greater in adults over 60 </a:t>
            </a:r>
            <a:r>
              <a:rPr lang="en-US" dirty="0" err="1"/>
              <a:t>yrs</a:t>
            </a:r>
            <a:r>
              <a:rPr lang="en-US" dirty="0"/>
              <a:t> old</a:t>
            </a:r>
          </a:p>
          <a:p>
            <a:pPr lvl="1"/>
            <a:r>
              <a:rPr lang="en-US" dirty="0"/>
              <a:t>In Adolescents, PA from sport was significantly lower</a:t>
            </a:r>
          </a:p>
        </p:txBody>
      </p:sp>
    </p:spTree>
    <p:extLst>
      <p:ext uri="{BB962C8B-B14F-4D97-AF65-F5344CB8AC3E}">
        <p14:creationId xmlns:p14="http://schemas.microsoft.com/office/powerpoint/2010/main" val="382889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52400"/>
            <a:ext cx="62865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43" y="3200400"/>
            <a:ext cx="808281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6139934"/>
            <a:ext cx="6622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30 minutes of activity = 3,500 to 4,000 steps</a:t>
            </a:r>
          </a:p>
        </p:txBody>
      </p:sp>
    </p:spTree>
    <p:extLst>
      <p:ext uri="{BB962C8B-B14F-4D97-AF65-F5344CB8AC3E}">
        <p14:creationId xmlns:p14="http://schemas.microsoft.com/office/powerpoint/2010/main" val="147968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DCD5B-30B6-46FF-B1B5-F2F2D680C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990600"/>
            <a:ext cx="3825240" cy="1143000"/>
          </a:xfrm>
        </p:spPr>
        <p:txBody>
          <a:bodyPr>
            <a:noAutofit/>
          </a:bodyPr>
          <a:lstStyle/>
          <a:p>
            <a:pPr algn="l"/>
            <a:r>
              <a:rPr lang="en-US" sz="2000" dirty="0">
                <a:latin typeface="+mn-lt"/>
              </a:rPr>
              <a:t>McCarthy et al. (2021)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n-lt"/>
              </a:rPr>
              <a:t>Physical Activity Behavior Before, During, and After COVID-19 Restrictions: Longitudinal Smartphone-Tracking Study of Adults in the United Kingdom. 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+mn-lt"/>
              </a:rPr>
              <a:t>J Med Internet Res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n-lt"/>
              </a:rPr>
              <a:t>, 23(2) e23701</a:t>
            </a:r>
            <a:endParaRPr lang="en-US" sz="2000" dirty="0">
              <a:latin typeface="+mn-lt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B20AAB8-E8A1-410A-B9EC-ABB1978BEC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"/>
          <a:stretch/>
        </p:blipFill>
        <p:spPr bwMode="auto">
          <a:xfrm>
            <a:off x="152400" y="3200423"/>
            <a:ext cx="5105400" cy="350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15BF2EB-7CCC-4978-B17C-29FB534A1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640" y="307710"/>
            <a:ext cx="5105400" cy="365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5A3C2F-F2E3-47F8-A4F5-B2C82C65C251}"/>
              </a:ext>
            </a:extLst>
          </p:cNvPr>
          <p:cNvSpPr txBox="1"/>
          <p:nvPr/>
        </p:nvSpPr>
        <p:spPr>
          <a:xfrm>
            <a:off x="5619457" y="4303521"/>
            <a:ext cx="3048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Greatest magnitude decrease in PA in previously active subjects</a:t>
            </a:r>
          </a:p>
        </p:txBody>
      </p:sp>
    </p:spTree>
    <p:extLst>
      <p:ext uri="{BB962C8B-B14F-4D97-AF65-F5344CB8AC3E}">
        <p14:creationId xmlns:p14="http://schemas.microsoft.com/office/powerpoint/2010/main" val="57854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6AC8D-ECBC-4261-A69F-4841DA261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886200"/>
          </a:xfrm>
        </p:spPr>
        <p:txBody>
          <a:bodyPr/>
          <a:lstStyle/>
          <a:p>
            <a:r>
              <a:rPr lang="en-US" dirty="0"/>
              <a:t>Studied the changes in physical inactivity of university students (n=603) during the COVID-19 pandemic, with reference to their academic calendar. </a:t>
            </a:r>
          </a:p>
          <a:p>
            <a:endParaRPr lang="en-US" dirty="0"/>
          </a:p>
          <a:p>
            <a:r>
              <a:rPr lang="en-US" dirty="0"/>
              <a:t>iPhone Health App was used to collect steps per day.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0FFACF-8AF9-4955-81BF-0F82A55D0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2400"/>
            <a:ext cx="7841582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746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2EA33-A224-4B27-BB5D-EDF987571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/>
              <a:t>Konda et al. (2022):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3FB37-31EE-4B8D-8489-3B01F539F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957" y="3429000"/>
            <a:ext cx="8229600" cy="3276600"/>
          </a:xfrm>
        </p:spPr>
        <p:txBody>
          <a:bodyPr>
            <a:normAutofit/>
          </a:bodyPr>
          <a:lstStyle/>
          <a:p>
            <a:r>
              <a:rPr lang="en-US" sz="2800" dirty="0"/>
              <a:t>Average steps per day decreased from 5,000 at the start of the “lockdown” to 2,000 and remained for a full semester.</a:t>
            </a:r>
          </a:p>
          <a:p>
            <a:endParaRPr lang="en-US" sz="2800" dirty="0"/>
          </a:p>
          <a:p>
            <a:r>
              <a:rPr lang="en-US" sz="2800" dirty="0"/>
              <a:t>Activity patterns remained suppressed until the end of the second semester.</a:t>
            </a:r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1DF689-40D3-41B7-8418-42353F7760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192"/>
          <a:stretch/>
        </p:blipFill>
        <p:spPr>
          <a:xfrm>
            <a:off x="475957" y="990600"/>
            <a:ext cx="8210843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452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0F857-CE8A-4CB2-8A30-0110C5554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000" dirty="0"/>
              <a:t>Ammar et al. (2021) Four weeks of detraining induced by Covid-19 reverse cardiac improvements from eight weeks of fitness-dance training in older adults with mild cognitive impairment. IJERPH, 18:5930.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7F71A-9921-4845-81C6-6DF016ADA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en-US" dirty="0"/>
              <a:t>Purpose was to investigate the effect of 8 weeks of fitness and dance training, followed by 4 weeks of Covid-19 induced detraining, on cardiac adaptations and physical performance indicators in older adults with mild cognitive impairment.</a:t>
            </a:r>
          </a:p>
          <a:p>
            <a:endParaRPr lang="en-US" sz="1000" dirty="0"/>
          </a:p>
          <a:p>
            <a:r>
              <a:rPr lang="en-US" dirty="0"/>
              <a:t>N=12 (6 men, 6 women), age 73+/-4.4 </a:t>
            </a:r>
            <a:r>
              <a:rPr lang="en-US" dirty="0" err="1"/>
              <a:t>yrs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4853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0F857-CE8A-4CB2-8A30-0110C5554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000" dirty="0"/>
              <a:t>Ammar et al. (2021) Four weeks of detraining induced by Covid-19 reverse cardiac improvements from eight weeks of fitness-dance training in older adults with mild cognitive impairment. IJERPH, 18:5930.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7F71A-9921-4845-81C6-6DF016ADA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831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Methods:</a:t>
            </a:r>
          </a:p>
          <a:p>
            <a:pPr lvl="1"/>
            <a:r>
              <a:rPr lang="en-US" dirty="0"/>
              <a:t>8 weeks of combined dance/fitness training</a:t>
            </a:r>
          </a:p>
          <a:p>
            <a:pPr lvl="2"/>
            <a:r>
              <a:rPr lang="en-US" dirty="0"/>
              <a:t>2 days/week</a:t>
            </a:r>
          </a:p>
          <a:p>
            <a:pPr lvl="2"/>
            <a:r>
              <a:rPr lang="en-US" dirty="0"/>
              <a:t>90 mins/session</a:t>
            </a:r>
          </a:p>
          <a:p>
            <a:pPr lvl="1"/>
            <a:r>
              <a:rPr lang="en-US" dirty="0"/>
              <a:t>Followed by 4 weeks of Covid-19 lockdown induced detraining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Outcome measures:</a:t>
            </a:r>
          </a:p>
          <a:p>
            <a:pPr lvl="2"/>
            <a:r>
              <a:rPr lang="en-US" dirty="0"/>
              <a:t>Resting heart rate</a:t>
            </a:r>
          </a:p>
          <a:p>
            <a:pPr lvl="2"/>
            <a:r>
              <a:rPr lang="en-US" dirty="0"/>
              <a:t>Resting heart rate variability (cardiac autonomic control)</a:t>
            </a:r>
          </a:p>
          <a:p>
            <a:pPr lvl="2"/>
            <a:r>
              <a:rPr lang="en-US" dirty="0"/>
              <a:t>Several performance parameters</a:t>
            </a:r>
          </a:p>
          <a:p>
            <a:pPr lvl="3"/>
            <a:r>
              <a:rPr lang="en-US" dirty="0"/>
              <a:t>E.g., total distance, maximal and average speed</a:t>
            </a:r>
          </a:p>
        </p:txBody>
      </p:sp>
    </p:spTree>
    <p:extLst>
      <p:ext uri="{BB962C8B-B14F-4D97-AF65-F5344CB8AC3E}">
        <p14:creationId xmlns:p14="http://schemas.microsoft.com/office/powerpoint/2010/main" val="18826385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0F857-CE8A-4CB2-8A30-0110C5554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000" dirty="0"/>
              <a:t>Ammar et al. (2021) Four weeks of detraining induced by Covid-19 reverse cardiac improvements from eight weeks of fitness-dance training in older adults with mild cognitive impairment. IJERPH, 18:5930.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7F71A-9921-4845-81C6-6DF016ADA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831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Results:</a:t>
            </a:r>
          </a:p>
          <a:p>
            <a:pPr lvl="1"/>
            <a:r>
              <a:rPr lang="en-US" dirty="0"/>
              <a:t>Following 8 weeks of training:</a:t>
            </a:r>
          </a:p>
          <a:p>
            <a:pPr lvl="2"/>
            <a:r>
              <a:rPr lang="en-US" dirty="0"/>
              <a:t>Resting HR decreased</a:t>
            </a:r>
          </a:p>
          <a:p>
            <a:pPr lvl="2"/>
            <a:r>
              <a:rPr lang="en-US" dirty="0"/>
              <a:t>Resting HRV increased</a:t>
            </a:r>
          </a:p>
          <a:p>
            <a:pPr lvl="2"/>
            <a:r>
              <a:rPr lang="en-US" dirty="0"/>
              <a:t>Total distance covered increased</a:t>
            </a:r>
          </a:p>
          <a:p>
            <a:pPr lvl="2"/>
            <a:r>
              <a:rPr lang="en-US" dirty="0"/>
              <a:t>Average speed increased</a:t>
            </a:r>
          </a:p>
          <a:p>
            <a:pPr lvl="3"/>
            <a:r>
              <a:rPr lang="en-US" dirty="0"/>
              <a:t>No change in maximal speed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Following 4 weeks of detraining:</a:t>
            </a:r>
          </a:p>
          <a:p>
            <a:pPr lvl="2"/>
            <a:r>
              <a:rPr lang="en-US" dirty="0"/>
              <a:t>All variables that improved with training were reversed and not significantly different compared to baseline</a:t>
            </a:r>
          </a:p>
        </p:txBody>
      </p:sp>
    </p:spTree>
    <p:extLst>
      <p:ext uri="{BB962C8B-B14F-4D97-AF65-F5344CB8AC3E}">
        <p14:creationId xmlns:p14="http://schemas.microsoft.com/office/powerpoint/2010/main" val="10245344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/>
              <a:t>Detraining and VO</a:t>
            </a:r>
            <a:r>
              <a:rPr lang="en-US" sz="3600" baseline="-25000"/>
              <a:t>2max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xfrm>
            <a:off x="152400" y="1143000"/>
            <a:ext cx="8991600" cy="4953000"/>
          </a:xfrm>
        </p:spPr>
        <p:txBody>
          <a:bodyPr/>
          <a:lstStyle/>
          <a:p>
            <a:pPr lvl="4" eaLnBrk="1" hangingPunct="1"/>
            <a:endParaRPr lang="en-US" b="1" dirty="0"/>
          </a:p>
          <a:p>
            <a:pPr eaLnBrk="1" hangingPunct="1"/>
            <a:r>
              <a:rPr lang="en-US" dirty="0"/>
              <a:t>Cessation of training</a:t>
            </a:r>
          </a:p>
          <a:p>
            <a:pPr lvl="4" eaLnBrk="1" hangingPunct="1"/>
            <a:endParaRPr lang="en-US" sz="800" dirty="0"/>
          </a:p>
          <a:p>
            <a:pPr eaLnBrk="1" hangingPunct="1"/>
            <a:r>
              <a:rPr lang="en-US" dirty="0"/>
              <a:t>The initial drop in VO</a:t>
            </a:r>
            <a:r>
              <a:rPr lang="en-US" baseline="-25000" dirty="0"/>
              <a:t>2max</a:t>
            </a:r>
            <a:r>
              <a:rPr lang="en-US" dirty="0"/>
              <a:t> is cause by </a:t>
            </a:r>
            <a:r>
              <a:rPr lang="en-US" dirty="0">
                <a:cs typeface="Arial" charset="0"/>
              </a:rPr>
              <a:t>↓ in </a:t>
            </a:r>
            <a:r>
              <a:rPr lang="en-US" dirty="0" err="1">
                <a:cs typeface="Arial" charset="0"/>
              </a:rPr>
              <a:t>SV</a:t>
            </a:r>
            <a:r>
              <a:rPr lang="en-US" baseline="-25000" dirty="0" err="1">
                <a:cs typeface="Arial" charset="0"/>
              </a:rPr>
              <a:t>max</a:t>
            </a:r>
            <a:endParaRPr lang="en-US" baseline="-25000" dirty="0">
              <a:cs typeface="Arial" charset="0"/>
            </a:endParaRPr>
          </a:p>
          <a:p>
            <a:pPr lvl="4" eaLnBrk="1" hangingPunct="1"/>
            <a:endParaRPr lang="en-US" sz="800" dirty="0"/>
          </a:p>
          <a:p>
            <a:pPr eaLnBrk="1" hangingPunct="1"/>
            <a:r>
              <a:rPr lang="en-US" dirty="0"/>
              <a:t>The later drop in VO</a:t>
            </a:r>
            <a:r>
              <a:rPr lang="en-US" baseline="-25000" dirty="0"/>
              <a:t>2max</a:t>
            </a:r>
            <a:r>
              <a:rPr lang="en-US" dirty="0"/>
              <a:t> is cause by a </a:t>
            </a:r>
            <a:r>
              <a:rPr lang="en-US" dirty="0">
                <a:cs typeface="Arial" charset="0"/>
              </a:rPr>
              <a:t>↓ mitochondria and capillary densities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45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3768FD5-DD7A-43C7-8DEA-1F5DB3CB5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815814-60D2-4BF4-BBF7-8C94D4777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0" y="3703973"/>
            <a:ext cx="3253394" cy="2398713"/>
          </a:xfrm>
        </p:spPr>
        <p:txBody>
          <a:bodyPr>
            <a:normAutofit/>
          </a:bodyPr>
          <a:lstStyle/>
          <a:p>
            <a:r>
              <a:rPr lang="en-US" sz="3500" dirty="0"/>
              <a:t>Declining Fitness Industry</a:t>
            </a:r>
          </a:p>
        </p:txBody>
      </p:sp>
      <p:pic>
        <p:nvPicPr>
          <p:cNvPr id="2050" name="Picture 2" descr="Gold's Gym Files for Bankruptcy Protection Due to Coronavirus Pandemic |  the deep dive">
            <a:extLst>
              <a:ext uri="{FF2B5EF4-FFF2-40B4-BE49-F238E27FC236}">
                <a16:creationId xmlns:a16="http://schemas.microsoft.com/office/drawing/2014/main" id="{A1869EE6-0C02-4584-9EA1-2C7DCF5760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9" b="16196"/>
          <a:stretch/>
        </p:blipFill>
        <p:spPr bwMode="auto">
          <a:xfrm>
            <a:off x="1" y="10"/>
            <a:ext cx="9143999" cy="3154014"/>
          </a:xfrm>
          <a:custGeom>
            <a:avLst/>
            <a:gdLst/>
            <a:ahLst/>
            <a:cxnLst/>
            <a:rect l="l" t="t" r="r" b="b"/>
            <a:pathLst>
              <a:path w="12191999" h="3428999">
                <a:moveTo>
                  <a:pt x="0" y="0"/>
                </a:moveTo>
                <a:lnTo>
                  <a:pt x="12191999" y="0"/>
                </a:lnTo>
                <a:lnTo>
                  <a:pt x="12191999" y="920893"/>
                </a:lnTo>
                <a:lnTo>
                  <a:pt x="12191999" y="1514929"/>
                </a:lnTo>
                <a:lnTo>
                  <a:pt x="12191999" y="3130902"/>
                </a:lnTo>
                <a:lnTo>
                  <a:pt x="12188051" y="3131476"/>
                </a:lnTo>
                <a:cubicBezTo>
                  <a:pt x="12153000" y="3135813"/>
                  <a:pt x="12133655" y="3136025"/>
                  <a:pt x="12112012" y="3138906"/>
                </a:cubicBezTo>
                <a:cubicBezTo>
                  <a:pt x="12076970" y="3145595"/>
                  <a:pt x="12039899" y="3160769"/>
                  <a:pt x="12018752" y="3165642"/>
                </a:cubicBezTo>
                <a:lnTo>
                  <a:pt x="11985122" y="3168147"/>
                </a:lnTo>
                <a:lnTo>
                  <a:pt x="11986344" y="3172878"/>
                </a:lnTo>
                <a:lnTo>
                  <a:pt x="11973852" y="3173226"/>
                </a:lnTo>
                <a:lnTo>
                  <a:pt x="11945968" y="3173341"/>
                </a:lnTo>
                <a:cubicBezTo>
                  <a:pt x="11928568" y="3174057"/>
                  <a:pt x="11880184" y="3172923"/>
                  <a:pt x="11862470" y="3174654"/>
                </a:cubicBezTo>
                <a:cubicBezTo>
                  <a:pt x="11857360" y="3179700"/>
                  <a:pt x="11849473" y="3182451"/>
                  <a:pt x="11839688" y="3183726"/>
                </a:cubicBezTo>
                <a:lnTo>
                  <a:pt x="11818138" y="3183868"/>
                </a:lnTo>
                <a:lnTo>
                  <a:pt x="11693161" y="3196027"/>
                </a:lnTo>
                <a:lnTo>
                  <a:pt x="11675978" y="3196936"/>
                </a:lnTo>
                <a:lnTo>
                  <a:pt x="11666672" y="3201013"/>
                </a:lnTo>
                <a:cubicBezTo>
                  <a:pt x="11659568" y="3201827"/>
                  <a:pt x="11639160" y="3201301"/>
                  <a:pt x="11633348" y="3201823"/>
                </a:cubicBezTo>
                <a:lnTo>
                  <a:pt x="11631806" y="3204144"/>
                </a:lnTo>
                <a:cubicBezTo>
                  <a:pt x="11613292" y="3207852"/>
                  <a:pt x="11543654" y="3220200"/>
                  <a:pt x="11522270" y="3224070"/>
                </a:cubicBezTo>
                <a:cubicBezTo>
                  <a:pt x="11517998" y="3220503"/>
                  <a:pt x="11508432" y="3226137"/>
                  <a:pt x="11503503" y="3227361"/>
                </a:cubicBezTo>
                <a:cubicBezTo>
                  <a:pt x="11502740" y="3224959"/>
                  <a:pt x="11490808" y="3224226"/>
                  <a:pt x="11487288" y="3226364"/>
                </a:cubicBezTo>
                <a:cubicBezTo>
                  <a:pt x="11403406" y="3238085"/>
                  <a:pt x="11445394" y="3213864"/>
                  <a:pt x="11397514" y="3229209"/>
                </a:cubicBezTo>
                <a:cubicBezTo>
                  <a:pt x="11389044" y="3230225"/>
                  <a:pt x="11382180" y="3229256"/>
                  <a:pt x="11376160" y="3227461"/>
                </a:cubicBezTo>
                <a:lnTo>
                  <a:pt x="11367180" y="3223774"/>
                </a:lnTo>
                <a:lnTo>
                  <a:pt x="11332420" y="3230742"/>
                </a:lnTo>
                <a:cubicBezTo>
                  <a:pt x="11315298" y="3233171"/>
                  <a:pt x="11297277" y="3234781"/>
                  <a:pt x="11278786" y="3235517"/>
                </a:cubicBezTo>
                <a:cubicBezTo>
                  <a:pt x="11274637" y="3230607"/>
                  <a:pt x="11260123" y="3237582"/>
                  <a:pt x="11253295" y="3238964"/>
                </a:cubicBezTo>
                <a:cubicBezTo>
                  <a:pt x="11253224" y="3235757"/>
                  <a:pt x="11238096" y="3234220"/>
                  <a:pt x="11232727" y="3236871"/>
                </a:cubicBezTo>
                <a:cubicBezTo>
                  <a:pt x="11119903" y="3248332"/>
                  <a:pt x="11183388" y="3218382"/>
                  <a:pt x="11115682" y="3236341"/>
                </a:cubicBezTo>
                <a:cubicBezTo>
                  <a:pt x="11104356" y="3237278"/>
                  <a:pt x="11095858" y="3235671"/>
                  <a:pt x="11088768" y="3233017"/>
                </a:cubicBezTo>
                <a:lnTo>
                  <a:pt x="11076012" y="3226390"/>
                </a:lnTo>
                <a:lnTo>
                  <a:pt x="11066016" y="3228753"/>
                </a:lnTo>
                <a:cubicBezTo>
                  <a:pt x="11028292" y="3228939"/>
                  <a:pt x="11017169" y="3222147"/>
                  <a:pt x="10995221" y="3228989"/>
                </a:cubicBezTo>
                <a:cubicBezTo>
                  <a:pt x="10962786" y="3214768"/>
                  <a:pt x="10973708" y="3227571"/>
                  <a:pt x="10949038" y="3229747"/>
                </a:cubicBezTo>
                <a:cubicBezTo>
                  <a:pt x="10929576" y="3232582"/>
                  <a:pt x="10965306" y="3238039"/>
                  <a:pt x="10946231" y="3238844"/>
                </a:cubicBezTo>
                <a:cubicBezTo>
                  <a:pt x="10925596" y="3235173"/>
                  <a:pt x="10926566" y="3246575"/>
                  <a:pt x="10905107" y="3242085"/>
                </a:cubicBezTo>
                <a:cubicBezTo>
                  <a:pt x="10910320" y="3233495"/>
                  <a:pt x="10862761" y="3243750"/>
                  <a:pt x="10861282" y="3236246"/>
                </a:cubicBezTo>
                <a:cubicBezTo>
                  <a:pt x="10843055" y="3246977"/>
                  <a:pt x="10833897" y="3233757"/>
                  <a:pt x="10809627" y="3237064"/>
                </a:cubicBezTo>
                <a:cubicBezTo>
                  <a:pt x="10798198" y="3241124"/>
                  <a:pt x="10789952" y="3241821"/>
                  <a:pt x="10778718" y="3237455"/>
                </a:cubicBezTo>
                <a:cubicBezTo>
                  <a:pt x="10726069" y="3257219"/>
                  <a:pt x="10746866" y="3238339"/>
                  <a:pt x="10697595" y="3245939"/>
                </a:cubicBezTo>
                <a:cubicBezTo>
                  <a:pt x="10655146" y="3253933"/>
                  <a:pt x="10607026" y="3259119"/>
                  <a:pt x="10565970" y="3278201"/>
                </a:cubicBezTo>
                <a:cubicBezTo>
                  <a:pt x="10558434" y="3283608"/>
                  <a:pt x="10539930" y="3285654"/>
                  <a:pt x="10524645" y="3282773"/>
                </a:cubicBezTo>
                <a:cubicBezTo>
                  <a:pt x="10522018" y="3282276"/>
                  <a:pt x="10519582" y="3281649"/>
                  <a:pt x="10517421" y="3280913"/>
                </a:cubicBezTo>
                <a:cubicBezTo>
                  <a:pt x="10481928" y="3283832"/>
                  <a:pt x="10352108" y="3296870"/>
                  <a:pt x="10311683" y="3300288"/>
                </a:cubicBezTo>
                <a:cubicBezTo>
                  <a:pt x="10308410" y="3293342"/>
                  <a:pt x="10287968" y="3305875"/>
                  <a:pt x="10274873" y="3301423"/>
                </a:cubicBezTo>
                <a:cubicBezTo>
                  <a:pt x="10265494" y="3297516"/>
                  <a:pt x="10257104" y="3300407"/>
                  <a:pt x="10247307" y="3300714"/>
                </a:cubicBezTo>
                <a:cubicBezTo>
                  <a:pt x="10234401" y="3297643"/>
                  <a:pt x="10192308" y="3303190"/>
                  <a:pt x="10181334" y="3307168"/>
                </a:cubicBezTo>
                <a:cubicBezTo>
                  <a:pt x="10155109" y="3320992"/>
                  <a:pt x="10095518" y="3310726"/>
                  <a:pt x="10073729" y="3321318"/>
                </a:cubicBezTo>
                <a:cubicBezTo>
                  <a:pt x="10065823" y="3322872"/>
                  <a:pt x="10058087" y="3323501"/>
                  <a:pt x="10050495" y="3323554"/>
                </a:cubicBezTo>
                <a:lnTo>
                  <a:pt x="10029247" y="3322387"/>
                </a:lnTo>
                <a:lnTo>
                  <a:pt x="10023206" y="3319426"/>
                </a:lnTo>
                <a:lnTo>
                  <a:pt x="10010221" y="3320159"/>
                </a:lnTo>
                <a:lnTo>
                  <a:pt x="10006500" y="3319709"/>
                </a:lnTo>
                <a:cubicBezTo>
                  <a:pt x="9999392" y="3318836"/>
                  <a:pt x="9992376" y="3318075"/>
                  <a:pt x="9985433" y="3317775"/>
                </a:cubicBezTo>
                <a:cubicBezTo>
                  <a:pt x="9994564" y="3332623"/>
                  <a:pt x="9927872" y="3317665"/>
                  <a:pt x="9947096" y="3329673"/>
                </a:cubicBezTo>
                <a:cubicBezTo>
                  <a:pt x="9910530" y="3330603"/>
                  <a:pt x="9938422" y="3341787"/>
                  <a:pt x="9894468" y="3331125"/>
                </a:cubicBezTo>
                <a:cubicBezTo>
                  <a:pt x="9837697" y="3343266"/>
                  <a:pt x="9748207" y="3338748"/>
                  <a:pt x="9703741" y="3357170"/>
                </a:cubicBezTo>
                <a:cubicBezTo>
                  <a:pt x="9709264" y="3350136"/>
                  <a:pt x="9685337" y="3344679"/>
                  <a:pt x="9668763" y="3348169"/>
                </a:cubicBezTo>
                <a:cubicBezTo>
                  <a:pt x="9688139" y="3320571"/>
                  <a:pt x="9603232" y="3373038"/>
                  <a:pt x="9588644" y="3354205"/>
                </a:cubicBezTo>
                <a:cubicBezTo>
                  <a:pt x="9587925" y="3371689"/>
                  <a:pt x="9513642" y="3401336"/>
                  <a:pt x="9478680" y="3386990"/>
                </a:cubicBezTo>
                <a:cubicBezTo>
                  <a:pt x="9425416" y="3390492"/>
                  <a:pt x="9387699" y="3404944"/>
                  <a:pt x="9331856" y="3399166"/>
                </a:cubicBezTo>
                <a:cubicBezTo>
                  <a:pt x="9330123" y="3401505"/>
                  <a:pt x="9327283" y="3403463"/>
                  <a:pt x="9323679" y="3405145"/>
                </a:cubicBezTo>
                <a:lnTo>
                  <a:pt x="9311620" y="3409223"/>
                </a:lnTo>
                <a:lnTo>
                  <a:pt x="9309289" y="3408926"/>
                </a:lnTo>
                <a:cubicBezTo>
                  <a:pt x="9300131" y="3408873"/>
                  <a:pt x="9295442" y="3409859"/>
                  <a:pt x="9292731" y="3411301"/>
                </a:cubicBezTo>
                <a:lnTo>
                  <a:pt x="9290814" y="3413412"/>
                </a:lnTo>
                <a:lnTo>
                  <a:pt x="9279990" y="3415541"/>
                </a:lnTo>
                <a:lnTo>
                  <a:pt x="9260104" y="3421077"/>
                </a:lnTo>
                <a:lnTo>
                  <a:pt x="9255034" y="3420853"/>
                </a:lnTo>
                <a:lnTo>
                  <a:pt x="9222941" y="3427242"/>
                </a:lnTo>
                <a:lnTo>
                  <a:pt x="9221858" y="3426731"/>
                </a:lnTo>
                <a:cubicBezTo>
                  <a:pt x="9218700" y="3425733"/>
                  <a:pt x="9214983" y="3425271"/>
                  <a:pt x="9210014" y="3425917"/>
                </a:cubicBezTo>
                <a:cubicBezTo>
                  <a:pt x="9208256" y="3416158"/>
                  <a:pt x="9203342" y="3422957"/>
                  <a:pt x="9188839" y="3425728"/>
                </a:cubicBezTo>
                <a:cubicBezTo>
                  <a:pt x="9182870" y="3411188"/>
                  <a:pt x="9147335" y="3424352"/>
                  <a:pt x="9132080" y="3417886"/>
                </a:cubicBezTo>
                <a:cubicBezTo>
                  <a:pt x="9121557" y="3420249"/>
                  <a:pt x="9110321" y="3422482"/>
                  <a:pt x="9098549" y="3424480"/>
                </a:cubicBezTo>
                <a:lnTo>
                  <a:pt x="9003970" y="3425484"/>
                </a:lnTo>
                <a:lnTo>
                  <a:pt x="8904921" y="3413774"/>
                </a:lnTo>
                <a:cubicBezTo>
                  <a:pt x="8868284" y="3413519"/>
                  <a:pt x="8836559" y="3409171"/>
                  <a:pt x="8805551" y="3412237"/>
                </a:cubicBezTo>
                <a:cubicBezTo>
                  <a:pt x="8792955" y="3408854"/>
                  <a:pt x="8781083" y="3407488"/>
                  <a:pt x="8769572" y="3412551"/>
                </a:cubicBezTo>
                <a:cubicBezTo>
                  <a:pt x="8735382" y="3410862"/>
                  <a:pt x="8727105" y="3403632"/>
                  <a:pt x="8705440" y="3409271"/>
                </a:cubicBezTo>
                <a:cubicBezTo>
                  <a:pt x="8686231" y="3397576"/>
                  <a:pt x="8685094" y="3402040"/>
                  <a:pt x="8676067" y="3405389"/>
                </a:cubicBezTo>
                <a:lnTo>
                  <a:pt x="8674779" y="3405628"/>
                </a:lnTo>
                <a:lnTo>
                  <a:pt x="8672154" y="3403956"/>
                </a:lnTo>
                <a:lnTo>
                  <a:pt x="8666720" y="3403182"/>
                </a:lnTo>
                <a:lnTo>
                  <a:pt x="8651886" y="3403680"/>
                </a:lnTo>
                <a:lnTo>
                  <a:pt x="8646307" y="3404298"/>
                </a:lnTo>
                <a:cubicBezTo>
                  <a:pt x="8642465" y="3404565"/>
                  <a:pt x="8639912" y="3404534"/>
                  <a:pt x="8638145" y="3404287"/>
                </a:cubicBezTo>
                <a:lnTo>
                  <a:pt x="8637941" y="3404149"/>
                </a:lnTo>
                <a:lnTo>
                  <a:pt x="8630296" y="3404406"/>
                </a:lnTo>
                <a:cubicBezTo>
                  <a:pt x="8617394" y="3405155"/>
                  <a:pt x="8604838" y="3406180"/>
                  <a:pt x="8592887" y="3407398"/>
                </a:cubicBezTo>
                <a:cubicBezTo>
                  <a:pt x="8582781" y="3399722"/>
                  <a:pt x="8538622" y="3408789"/>
                  <a:pt x="8543455" y="3394319"/>
                </a:cubicBezTo>
                <a:cubicBezTo>
                  <a:pt x="8527334" y="3395534"/>
                  <a:pt x="8517583" y="3401542"/>
                  <a:pt x="8523012" y="3392051"/>
                </a:cubicBezTo>
                <a:cubicBezTo>
                  <a:pt x="8517705" y="3392178"/>
                  <a:pt x="8514435" y="3391372"/>
                  <a:pt x="8512093" y="3390108"/>
                </a:cubicBezTo>
                <a:lnTo>
                  <a:pt x="8511416" y="3389513"/>
                </a:lnTo>
                <a:lnTo>
                  <a:pt x="8475551" y="3392450"/>
                </a:lnTo>
                <a:lnTo>
                  <a:pt x="8470789" y="3391736"/>
                </a:lnTo>
                <a:lnTo>
                  <a:pt x="8447414" y="3395064"/>
                </a:lnTo>
                <a:lnTo>
                  <a:pt x="8435335" y="3396028"/>
                </a:lnTo>
                <a:lnTo>
                  <a:pt x="8431923" y="3397855"/>
                </a:lnTo>
                <a:cubicBezTo>
                  <a:pt x="8428239" y="3398965"/>
                  <a:pt x="8422959" y="3399444"/>
                  <a:pt x="8414099" y="3398491"/>
                </a:cubicBezTo>
                <a:lnTo>
                  <a:pt x="8412049" y="3397978"/>
                </a:lnTo>
                <a:lnTo>
                  <a:pt x="8397349" y="3400683"/>
                </a:lnTo>
                <a:cubicBezTo>
                  <a:pt x="8392615" y="3401933"/>
                  <a:pt x="8388424" y="3403524"/>
                  <a:pt x="8385030" y="3405585"/>
                </a:cubicBezTo>
                <a:cubicBezTo>
                  <a:pt x="8334977" y="3394568"/>
                  <a:pt x="8287750" y="3404648"/>
                  <a:pt x="8233422" y="3402742"/>
                </a:cubicBezTo>
                <a:cubicBezTo>
                  <a:pt x="8209936" y="3385601"/>
                  <a:pt x="8116056" y="3406588"/>
                  <a:pt x="8102569" y="3423208"/>
                </a:cubicBezTo>
                <a:cubicBezTo>
                  <a:pt x="8102264" y="3408645"/>
                  <a:pt x="8034186" y="3428475"/>
                  <a:pt x="8016625" y="3428989"/>
                </a:cubicBezTo>
                <a:cubicBezTo>
                  <a:pt x="8010771" y="3429161"/>
                  <a:pt x="8010530" y="3427186"/>
                  <a:pt x="8020284" y="3421076"/>
                </a:cubicBezTo>
                <a:cubicBezTo>
                  <a:pt x="8001623" y="3422777"/>
                  <a:pt x="7982361" y="3415208"/>
                  <a:pt x="7992871" y="3409037"/>
                </a:cubicBezTo>
                <a:cubicBezTo>
                  <a:pt x="7936181" y="3422244"/>
                  <a:pt x="7852511" y="3409112"/>
                  <a:pt x="7788452" y="3415110"/>
                </a:cubicBezTo>
                <a:cubicBezTo>
                  <a:pt x="7753529" y="3400598"/>
                  <a:pt x="7772461" y="3414025"/>
                  <a:pt x="7736237" y="3411311"/>
                </a:cubicBezTo>
                <a:cubicBezTo>
                  <a:pt x="7746145" y="3424670"/>
                  <a:pt x="7692261" y="3403816"/>
                  <a:pt x="7690279" y="3418893"/>
                </a:cubicBezTo>
                <a:cubicBezTo>
                  <a:pt x="7683750" y="3417921"/>
                  <a:pt x="7677487" y="3416505"/>
                  <a:pt x="7671219" y="3414970"/>
                </a:cubicBezTo>
                <a:lnTo>
                  <a:pt x="7667928" y="3414173"/>
                </a:lnTo>
                <a:lnTo>
                  <a:pt x="7654774" y="3413595"/>
                </a:lnTo>
                <a:lnTo>
                  <a:pt x="7651067" y="3410171"/>
                </a:lnTo>
                <a:lnTo>
                  <a:pt x="7631267" y="3406963"/>
                </a:lnTo>
                <a:cubicBezTo>
                  <a:pt x="7623851" y="3406267"/>
                  <a:pt x="7615871" y="3406106"/>
                  <a:pt x="7607053" y="3406809"/>
                </a:cubicBezTo>
                <a:cubicBezTo>
                  <a:pt x="7585359" y="3412784"/>
                  <a:pt x="7551579" y="3405461"/>
                  <a:pt x="7521027" y="3405904"/>
                </a:cubicBezTo>
                <a:lnTo>
                  <a:pt x="7506997" y="3407754"/>
                </a:lnTo>
                <a:lnTo>
                  <a:pt x="7461204" y="3404669"/>
                </a:lnTo>
                <a:cubicBezTo>
                  <a:pt x="7448169" y="3404071"/>
                  <a:pt x="7434640" y="3403756"/>
                  <a:pt x="7420396" y="3403975"/>
                </a:cubicBezTo>
                <a:lnTo>
                  <a:pt x="7393955" y="3405447"/>
                </a:lnTo>
                <a:lnTo>
                  <a:pt x="7387024" y="3404227"/>
                </a:lnTo>
                <a:cubicBezTo>
                  <a:pt x="7374952" y="3404363"/>
                  <a:pt x="7358975" y="3408656"/>
                  <a:pt x="7360398" y="3403441"/>
                </a:cubicBezTo>
                <a:lnTo>
                  <a:pt x="7346837" y="3405249"/>
                </a:lnTo>
                <a:lnTo>
                  <a:pt x="7333451" y="3401087"/>
                </a:lnTo>
                <a:cubicBezTo>
                  <a:pt x="7331985" y="3400120"/>
                  <a:pt x="7330882" y="3399091"/>
                  <a:pt x="7330179" y="3398037"/>
                </a:cubicBezTo>
                <a:lnTo>
                  <a:pt x="7311232" y="3399406"/>
                </a:lnTo>
                <a:lnTo>
                  <a:pt x="7295699" y="3396426"/>
                </a:lnTo>
                <a:lnTo>
                  <a:pt x="7282158" y="3398374"/>
                </a:lnTo>
                <a:lnTo>
                  <a:pt x="7276538" y="3397935"/>
                </a:lnTo>
                <a:lnTo>
                  <a:pt x="7262569" y="3396460"/>
                </a:lnTo>
                <a:cubicBezTo>
                  <a:pt x="7255407" y="3395426"/>
                  <a:pt x="7247392" y="3394180"/>
                  <a:pt x="7238468" y="3393183"/>
                </a:cubicBezTo>
                <a:lnTo>
                  <a:pt x="7230949" y="3392727"/>
                </a:lnTo>
                <a:lnTo>
                  <a:pt x="7214580" y="3387715"/>
                </a:lnTo>
                <a:cubicBezTo>
                  <a:pt x="7202670" y="3383926"/>
                  <a:pt x="7193296" y="3381373"/>
                  <a:pt x="7182893" y="3383429"/>
                </a:cubicBezTo>
                <a:cubicBezTo>
                  <a:pt x="7165160" y="3378534"/>
                  <a:pt x="7152772" y="3364815"/>
                  <a:pt x="7127104" y="3368475"/>
                </a:cubicBezTo>
                <a:cubicBezTo>
                  <a:pt x="7134894" y="3362260"/>
                  <a:pt x="7098599" y="3367723"/>
                  <a:pt x="7094311" y="3361339"/>
                </a:cubicBezTo>
                <a:cubicBezTo>
                  <a:pt x="7092331" y="3356198"/>
                  <a:pt x="7080860" y="3356657"/>
                  <a:pt x="7072124" y="3354762"/>
                </a:cubicBezTo>
                <a:cubicBezTo>
                  <a:pt x="7065898" y="3349511"/>
                  <a:pt x="7021942" y="3344717"/>
                  <a:pt x="7006638" y="3345473"/>
                </a:cubicBezTo>
                <a:cubicBezTo>
                  <a:pt x="6963504" y="3350697"/>
                  <a:pt x="6928807" y="3329559"/>
                  <a:pt x="6894320" y="3333192"/>
                </a:cubicBezTo>
                <a:cubicBezTo>
                  <a:pt x="6885290" y="3332697"/>
                  <a:pt x="6877803" y="3331507"/>
                  <a:pt x="6871318" y="3329892"/>
                </a:cubicBezTo>
                <a:lnTo>
                  <a:pt x="6855157" y="3324330"/>
                </a:lnTo>
                <a:cubicBezTo>
                  <a:pt x="6854956" y="3323109"/>
                  <a:pt x="6854755" y="3321887"/>
                  <a:pt x="6854555" y="3320665"/>
                </a:cubicBezTo>
                <a:lnTo>
                  <a:pt x="6842483" y="3318413"/>
                </a:lnTo>
                <a:lnTo>
                  <a:pt x="6840027" y="3317245"/>
                </a:lnTo>
                <a:cubicBezTo>
                  <a:pt x="6835354" y="3315001"/>
                  <a:pt x="6830588" y="3312868"/>
                  <a:pt x="6825185" y="3311114"/>
                </a:cubicBezTo>
                <a:cubicBezTo>
                  <a:pt x="6810331" y="3324866"/>
                  <a:pt x="6776772" y="3298463"/>
                  <a:pt x="6774755" y="3312168"/>
                </a:cubicBezTo>
                <a:cubicBezTo>
                  <a:pt x="6742477" y="3304924"/>
                  <a:pt x="6749024" y="3319870"/>
                  <a:pt x="6728129" y="3301832"/>
                </a:cubicBezTo>
                <a:cubicBezTo>
                  <a:pt x="6661764" y="3299056"/>
                  <a:pt x="6593104" y="3275946"/>
                  <a:pt x="6527587" y="3280829"/>
                </a:cubicBezTo>
                <a:cubicBezTo>
                  <a:pt x="6542935" y="3276465"/>
                  <a:pt x="6531033" y="3266920"/>
                  <a:pt x="6511742" y="3266067"/>
                </a:cubicBezTo>
                <a:cubicBezTo>
                  <a:pt x="6570025" y="3248440"/>
                  <a:pt x="6418649" y="3271458"/>
                  <a:pt x="6434953" y="3253360"/>
                </a:cubicBezTo>
                <a:cubicBezTo>
                  <a:pt x="6407781" y="3267048"/>
                  <a:pt x="6300040" y="3274313"/>
                  <a:pt x="6292331" y="3255322"/>
                </a:cubicBezTo>
                <a:cubicBezTo>
                  <a:pt x="6242057" y="3246469"/>
                  <a:pt x="6188266" y="3249680"/>
                  <a:pt x="6149913" y="3232917"/>
                </a:cubicBezTo>
                <a:cubicBezTo>
                  <a:pt x="6144898" y="3234391"/>
                  <a:pt x="6139526" y="3235322"/>
                  <a:pt x="6133930" y="3235867"/>
                </a:cubicBezTo>
                <a:lnTo>
                  <a:pt x="6117554" y="3236464"/>
                </a:lnTo>
                <a:lnTo>
                  <a:pt x="6116039" y="3235720"/>
                </a:lnTo>
                <a:cubicBezTo>
                  <a:pt x="6108393" y="3233681"/>
                  <a:pt x="6102936" y="3233437"/>
                  <a:pt x="6098459" y="3233988"/>
                </a:cubicBezTo>
                <a:lnTo>
                  <a:pt x="6093630" y="3235240"/>
                </a:lnTo>
                <a:lnTo>
                  <a:pt x="6081261" y="3234563"/>
                </a:lnTo>
                <a:lnTo>
                  <a:pt x="6056067" y="3234608"/>
                </a:lnTo>
                <a:lnTo>
                  <a:pt x="6052129" y="3233324"/>
                </a:lnTo>
                <a:lnTo>
                  <a:pt x="6015338" y="3231378"/>
                </a:lnTo>
                <a:cubicBezTo>
                  <a:pt x="6015291" y="3231165"/>
                  <a:pt x="6015245" y="3230951"/>
                  <a:pt x="6015198" y="3230737"/>
                </a:cubicBezTo>
                <a:cubicBezTo>
                  <a:pt x="6014048" y="3229257"/>
                  <a:pt x="6011617" y="3228081"/>
                  <a:pt x="6006436" y="3227508"/>
                </a:cubicBezTo>
                <a:cubicBezTo>
                  <a:pt x="6019781" y="3219395"/>
                  <a:pt x="6005305" y="3223709"/>
                  <a:pt x="5988851" y="3222735"/>
                </a:cubicBezTo>
                <a:cubicBezTo>
                  <a:pt x="6005907" y="3209918"/>
                  <a:pt x="5955918" y="3212588"/>
                  <a:pt x="5952863" y="3204137"/>
                </a:cubicBezTo>
                <a:cubicBezTo>
                  <a:pt x="5940395" y="3203711"/>
                  <a:pt x="5927517" y="3203028"/>
                  <a:pt x="5914548" y="3202041"/>
                </a:cubicBezTo>
                <a:lnTo>
                  <a:pt x="5907020" y="3201283"/>
                </a:lnTo>
                <a:cubicBezTo>
                  <a:pt x="5906995" y="3201231"/>
                  <a:pt x="5906969" y="3201180"/>
                  <a:pt x="5906944" y="3201129"/>
                </a:cubicBezTo>
                <a:cubicBezTo>
                  <a:pt x="5905471" y="3200668"/>
                  <a:pt x="5903056" y="3200308"/>
                  <a:pt x="5899155" y="3200053"/>
                </a:cubicBezTo>
                <a:lnTo>
                  <a:pt x="5893294" y="3199901"/>
                </a:lnTo>
                <a:lnTo>
                  <a:pt x="5878691" y="3198431"/>
                </a:lnTo>
                <a:lnTo>
                  <a:pt x="5874165" y="3197003"/>
                </a:lnTo>
                <a:lnTo>
                  <a:pt x="5873092" y="3195108"/>
                </a:lnTo>
                <a:lnTo>
                  <a:pt x="5871658" y="3195162"/>
                </a:lnTo>
                <a:cubicBezTo>
                  <a:pt x="5860152" y="3197097"/>
                  <a:pt x="5855231" y="3201097"/>
                  <a:pt x="5846928" y="3187725"/>
                </a:cubicBezTo>
                <a:cubicBezTo>
                  <a:pt x="5821379" y="3190142"/>
                  <a:pt x="5819686" y="3182343"/>
                  <a:pt x="5788468" y="3176316"/>
                </a:cubicBezTo>
                <a:cubicBezTo>
                  <a:pt x="5773119" y="3179521"/>
                  <a:pt x="5762947" y="3176704"/>
                  <a:pt x="5753823" y="3171919"/>
                </a:cubicBezTo>
                <a:cubicBezTo>
                  <a:pt x="5721557" y="3170726"/>
                  <a:pt x="5694983" y="3162549"/>
                  <a:pt x="5660194" y="3157536"/>
                </a:cubicBezTo>
                <a:cubicBezTo>
                  <a:pt x="5619608" y="3159495"/>
                  <a:pt x="5604384" y="3146636"/>
                  <a:pt x="5567188" y="3141325"/>
                </a:cubicBezTo>
                <a:cubicBezTo>
                  <a:pt x="5530345" y="3148235"/>
                  <a:pt x="5543868" y="3129416"/>
                  <a:pt x="5526178" y="3123274"/>
                </a:cubicBezTo>
                <a:lnTo>
                  <a:pt x="5520866" y="3122322"/>
                </a:lnTo>
                <a:lnTo>
                  <a:pt x="5506009" y="3122332"/>
                </a:lnTo>
                <a:lnTo>
                  <a:pt x="5500363" y="3122766"/>
                </a:lnTo>
                <a:cubicBezTo>
                  <a:pt x="5496497" y="3122905"/>
                  <a:pt x="5493953" y="3122792"/>
                  <a:pt x="5492228" y="3122486"/>
                </a:cubicBezTo>
                <a:lnTo>
                  <a:pt x="5492044" y="3122342"/>
                </a:lnTo>
                <a:lnTo>
                  <a:pt x="5484386" y="3122347"/>
                </a:lnTo>
                <a:cubicBezTo>
                  <a:pt x="5471420" y="3122670"/>
                  <a:pt x="5458764" y="3123280"/>
                  <a:pt x="5446679" y="3124105"/>
                </a:cubicBezTo>
                <a:cubicBezTo>
                  <a:pt x="5437659" y="3116107"/>
                  <a:pt x="5392392" y="3123709"/>
                  <a:pt x="5399188" y="3109418"/>
                </a:cubicBezTo>
                <a:cubicBezTo>
                  <a:pt x="5382948" y="3110102"/>
                  <a:pt x="5372407" y="3115781"/>
                  <a:pt x="5379117" y="3106482"/>
                </a:cubicBezTo>
                <a:cubicBezTo>
                  <a:pt x="5373809" y="3106435"/>
                  <a:pt x="5370660" y="3105521"/>
                  <a:pt x="5368499" y="3104181"/>
                </a:cubicBezTo>
                <a:lnTo>
                  <a:pt x="5367902" y="3103566"/>
                </a:lnTo>
                <a:lnTo>
                  <a:pt x="5331747" y="3105319"/>
                </a:lnTo>
                <a:lnTo>
                  <a:pt x="5327095" y="3104450"/>
                </a:lnTo>
                <a:lnTo>
                  <a:pt x="5303337" y="3107003"/>
                </a:lnTo>
                <a:lnTo>
                  <a:pt x="5291164" y="3107570"/>
                </a:lnTo>
                <a:lnTo>
                  <a:pt x="5287515" y="3109282"/>
                </a:lnTo>
                <a:cubicBezTo>
                  <a:pt x="5283689" y="3110269"/>
                  <a:pt x="5278356" y="3110573"/>
                  <a:pt x="5269654" y="3109330"/>
                </a:cubicBezTo>
                <a:lnTo>
                  <a:pt x="5267681" y="3108752"/>
                </a:lnTo>
                <a:lnTo>
                  <a:pt x="5252655" y="3110969"/>
                </a:lnTo>
                <a:cubicBezTo>
                  <a:pt x="5247766" y="3112062"/>
                  <a:pt x="5243369" y="3113511"/>
                  <a:pt x="5239703" y="3115460"/>
                </a:cubicBezTo>
                <a:cubicBezTo>
                  <a:pt x="5191311" y="3102811"/>
                  <a:pt x="5142849" y="3111324"/>
                  <a:pt x="5088947" y="3107634"/>
                </a:cubicBezTo>
                <a:cubicBezTo>
                  <a:pt x="5027989" y="3108214"/>
                  <a:pt x="4985627" y="3110432"/>
                  <a:pt x="4945514" y="3110162"/>
                </a:cubicBezTo>
                <a:cubicBezTo>
                  <a:pt x="4926678" y="3111245"/>
                  <a:pt x="4789238" y="3111826"/>
                  <a:pt x="4800559" y="3106010"/>
                </a:cubicBezTo>
                <a:cubicBezTo>
                  <a:pt x="4742239" y="3117333"/>
                  <a:pt x="4708324" y="3101468"/>
                  <a:pt x="4643642" y="3105351"/>
                </a:cubicBezTo>
                <a:cubicBezTo>
                  <a:pt x="4610808" y="3089712"/>
                  <a:pt x="4627845" y="3103743"/>
                  <a:pt x="4592107" y="3099840"/>
                </a:cubicBezTo>
                <a:cubicBezTo>
                  <a:pt x="4600157" y="3113506"/>
                  <a:pt x="4549287" y="3090911"/>
                  <a:pt x="4545249" y="3105899"/>
                </a:cubicBezTo>
                <a:cubicBezTo>
                  <a:pt x="4538872" y="3104716"/>
                  <a:pt x="4532825" y="3103094"/>
                  <a:pt x="4526782" y="3101355"/>
                </a:cubicBezTo>
                <a:lnTo>
                  <a:pt x="4523614" y="3100453"/>
                </a:lnTo>
                <a:lnTo>
                  <a:pt x="4510579" y="3099442"/>
                </a:lnTo>
                <a:lnTo>
                  <a:pt x="4507348" y="3095901"/>
                </a:lnTo>
                <a:lnTo>
                  <a:pt x="4348949" y="3090220"/>
                </a:lnTo>
                <a:cubicBezTo>
                  <a:pt x="4335046" y="3092487"/>
                  <a:pt x="4290056" y="3092155"/>
                  <a:pt x="4280362" y="3087618"/>
                </a:cubicBezTo>
                <a:cubicBezTo>
                  <a:pt x="4270739" y="3086627"/>
                  <a:pt x="4260237" y="3088220"/>
                  <a:pt x="4254634" y="3083366"/>
                </a:cubicBezTo>
                <a:cubicBezTo>
                  <a:pt x="4233731" y="3080512"/>
                  <a:pt x="4185859" y="3073948"/>
                  <a:pt x="4154942" y="3070490"/>
                </a:cubicBezTo>
                <a:cubicBezTo>
                  <a:pt x="4138280" y="3076599"/>
                  <a:pt x="4112117" y="3064194"/>
                  <a:pt x="4069131" y="3062612"/>
                </a:cubicBezTo>
                <a:cubicBezTo>
                  <a:pt x="4050897" y="3069679"/>
                  <a:pt x="4040160" y="3061449"/>
                  <a:pt x="4005249" y="3070810"/>
                </a:cubicBezTo>
                <a:cubicBezTo>
                  <a:pt x="4003818" y="3069842"/>
                  <a:pt x="4002032" y="3068943"/>
                  <a:pt x="3999945" y="3068139"/>
                </a:cubicBezTo>
                <a:cubicBezTo>
                  <a:pt x="3987818" y="3063468"/>
                  <a:pt x="3968381" y="3062958"/>
                  <a:pt x="3956529" y="3067000"/>
                </a:cubicBezTo>
                <a:cubicBezTo>
                  <a:pt x="3900898" y="3079382"/>
                  <a:pt x="3850463" y="3077929"/>
                  <a:pt x="3803031" y="3079823"/>
                </a:cubicBezTo>
                <a:cubicBezTo>
                  <a:pt x="3749421" y="3080464"/>
                  <a:pt x="3785521" y="3065630"/>
                  <a:pt x="3718229" y="3077134"/>
                </a:cubicBezTo>
                <a:cubicBezTo>
                  <a:pt x="3711244" y="3071611"/>
                  <a:pt x="3702770" y="3071184"/>
                  <a:pt x="3688357" y="3073468"/>
                </a:cubicBezTo>
                <a:cubicBezTo>
                  <a:pt x="3662326" y="3073378"/>
                  <a:pt x="3664937" y="3059899"/>
                  <a:pt x="3638298" y="3067494"/>
                </a:cubicBezTo>
                <a:cubicBezTo>
                  <a:pt x="3643333" y="3060328"/>
                  <a:pt x="3589079" y="3063658"/>
                  <a:pt x="3601443" y="3056355"/>
                </a:cubicBezTo>
                <a:cubicBezTo>
                  <a:pt x="3584797" y="3049384"/>
                  <a:pt x="3575923" y="3060108"/>
                  <a:pt x="3559361" y="3054005"/>
                </a:cubicBezTo>
                <a:cubicBezTo>
                  <a:pt x="3540444" y="3052269"/>
                  <a:pt x="3569896" y="3061996"/>
                  <a:pt x="3548859" y="3062094"/>
                </a:cubicBezTo>
                <a:cubicBezTo>
                  <a:pt x="3523419" y="3060901"/>
                  <a:pt x="3522848" y="3074222"/>
                  <a:pt x="3504082" y="3056779"/>
                </a:cubicBezTo>
                <a:lnTo>
                  <a:pt x="3436234" y="3047769"/>
                </a:lnTo>
                <a:cubicBezTo>
                  <a:pt x="3420764" y="3051629"/>
                  <a:pt x="3408644" y="3049227"/>
                  <a:pt x="3396914" y="3044803"/>
                </a:cubicBezTo>
                <a:cubicBezTo>
                  <a:pt x="3361398" y="3044955"/>
                  <a:pt x="3329425" y="3037856"/>
                  <a:pt x="3289720" y="3034278"/>
                </a:cubicBezTo>
                <a:cubicBezTo>
                  <a:pt x="3246348" y="3037943"/>
                  <a:pt x="3224942" y="3025667"/>
                  <a:pt x="3182509" y="3021890"/>
                </a:cubicBezTo>
                <a:cubicBezTo>
                  <a:pt x="3139731" y="3031583"/>
                  <a:pt x="3155749" y="3004773"/>
                  <a:pt x="3119879" y="3004134"/>
                </a:cubicBezTo>
                <a:cubicBezTo>
                  <a:pt x="3060941" y="3012153"/>
                  <a:pt x="3121880" y="2995117"/>
                  <a:pt x="3031656" y="2995077"/>
                </a:cubicBezTo>
                <a:cubicBezTo>
                  <a:pt x="3026453" y="2996603"/>
                  <a:pt x="3015685" y="2994367"/>
                  <a:pt x="3017018" y="2992034"/>
                </a:cubicBezTo>
                <a:cubicBezTo>
                  <a:pt x="2997245" y="2992118"/>
                  <a:pt x="2941342" y="2976346"/>
                  <a:pt x="2913012" y="2978042"/>
                </a:cubicBezTo>
                <a:cubicBezTo>
                  <a:pt x="2858481" y="2969139"/>
                  <a:pt x="2831094" y="2979433"/>
                  <a:pt x="2791382" y="2975899"/>
                </a:cubicBezTo>
                <a:cubicBezTo>
                  <a:pt x="2745836" y="2966063"/>
                  <a:pt x="2719288" y="2957529"/>
                  <a:pt x="2639738" y="2936567"/>
                </a:cubicBezTo>
                <a:lnTo>
                  <a:pt x="2369741" y="2876435"/>
                </a:lnTo>
                <a:cubicBezTo>
                  <a:pt x="2269614" y="2832081"/>
                  <a:pt x="2140023" y="2856176"/>
                  <a:pt x="2078755" y="2852909"/>
                </a:cubicBezTo>
                <a:cubicBezTo>
                  <a:pt x="2053362" y="2866100"/>
                  <a:pt x="2032778" y="2851474"/>
                  <a:pt x="2002128" y="2856835"/>
                </a:cubicBezTo>
                <a:cubicBezTo>
                  <a:pt x="1933939" y="2859736"/>
                  <a:pt x="1866254" y="2874726"/>
                  <a:pt x="1777746" y="2864566"/>
                </a:cubicBezTo>
                <a:cubicBezTo>
                  <a:pt x="1737851" y="2905864"/>
                  <a:pt x="1634115" y="2880970"/>
                  <a:pt x="1549425" y="2904556"/>
                </a:cubicBezTo>
                <a:cubicBezTo>
                  <a:pt x="1500265" y="2909373"/>
                  <a:pt x="1423030" y="2888862"/>
                  <a:pt x="1405992" y="2911144"/>
                </a:cubicBezTo>
                <a:cubicBezTo>
                  <a:pt x="1383494" y="2897507"/>
                  <a:pt x="1362438" y="2919536"/>
                  <a:pt x="1337848" y="2921491"/>
                </a:cubicBezTo>
                <a:cubicBezTo>
                  <a:pt x="1318218" y="2912820"/>
                  <a:pt x="1308478" y="2920319"/>
                  <a:pt x="1290645" y="2921985"/>
                </a:cubicBezTo>
                <a:cubicBezTo>
                  <a:pt x="1282569" y="2916637"/>
                  <a:pt x="1267476" y="2916916"/>
                  <a:pt x="1262341" y="2923190"/>
                </a:cubicBezTo>
                <a:cubicBezTo>
                  <a:pt x="1269627" y="2937654"/>
                  <a:pt x="1217209" y="2930439"/>
                  <a:pt x="1213314" y="2940415"/>
                </a:cubicBezTo>
                <a:cubicBezTo>
                  <a:pt x="1182890" y="2942495"/>
                  <a:pt x="1050782" y="2929830"/>
                  <a:pt x="1028405" y="2945799"/>
                </a:cubicBezTo>
                <a:cubicBezTo>
                  <a:pt x="966896" y="2953381"/>
                  <a:pt x="877997" y="2927977"/>
                  <a:pt x="851857" y="2928423"/>
                </a:cubicBezTo>
                <a:cubicBezTo>
                  <a:pt x="825919" y="2899251"/>
                  <a:pt x="699677" y="2976135"/>
                  <a:pt x="588681" y="2977769"/>
                </a:cubicBezTo>
                <a:cubicBezTo>
                  <a:pt x="573724" y="2974953"/>
                  <a:pt x="565729" y="2974991"/>
                  <a:pt x="561717" y="2981641"/>
                </a:cubicBezTo>
                <a:cubicBezTo>
                  <a:pt x="532860" y="2985482"/>
                  <a:pt x="475932" y="2991762"/>
                  <a:pt x="415541" y="3000819"/>
                </a:cubicBezTo>
                <a:cubicBezTo>
                  <a:pt x="370154" y="3008289"/>
                  <a:pt x="146634" y="3001788"/>
                  <a:pt x="86183" y="3009699"/>
                </a:cubicBezTo>
                <a:lnTo>
                  <a:pt x="0" y="30449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9BFD4-B831-4222-8819-CE17B43C5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913" y="3482012"/>
            <a:ext cx="5384326" cy="3047999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According to IHRSA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By the end of 2020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22% of fitness centers permanently closed</a:t>
            </a:r>
          </a:p>
          <a:p>
            <a:pPr lvl="2">
              <a:lnSpc>
                <a:spcPct val="90000"/>
              </a:lnSpc>
            </a:pPr>
            <a:endParaRPr lang="en-US" sz="400" dirty="0"/>
          </a:p>
          <a:p>
            <a:pPr lvl="2">
              <a:lnSpc>
                <a:spcPct val="90000"/>
              </a:lnSpc>
            </a:pPr>
            <a:r>
              <a:rPr lang="en-US" dirty="0"/>
              <a:t>Fitness industry fell in revenue by 58% relative to 2019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$29.2 billion in revenue lost</a:t>
            </a:r>
          </a:p>
          <a:p>
            <a:pPr lvl="2">
              <a:lnSpc>
                <a:spcPct val="90000"/>
              </a:lnSpc>
            </a:pPr>
            <a:endParaRPr lang="en-US" sz="400" dirty="0"/>
          </a:p>
          <a:p>
            <a:pPr lvl="2">
              <a:lnSpc>
                <a:spcPct val="90000"/>
              </a:lnSpc>
            </a:pPr>
            <a:r>
              <a:rPr lang="en-US" dirty="0"/>
              <a:t>44% of the fitness industry workforce lost jobs</a:t>
            </a:r>
          </a:p>
        </p:txBody>
      </p:sp>
    </p:spTree>
    <p:extLst>
      <p:ext uri="{BB962C8B-B14F-4D97-AF65-F5344CB8AC3E}">
        <p14:creationId xmlns:p14="http://schemas.microsoft.com/office/powerpoint/2010/main" val="28832189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DB12D-73BD-454F-BB51-79C74EC62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46963"/>
            <a:ext cx="8635218" cy="63976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Fitness Center Participation: Gym closures 2-5 months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B85C86-FD27-482A-80C1-602444E06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98" y="837187"/>
            <a:ext cx="7863840" cy="55549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6E3D2E-969B-472C-948E-F8F77D2DE327}"/>
              </a:ext>
            </a:extLst>
          </p:cNvPr>
          <p:cNvSpPr txBox="1"/>
          <p:nvPr/>
        </p:nvSpPr>
        <p:spPr>
          <a:xfrm>
            <a:off x="2089654" y="6442630"/>
            <a:ext cx="4964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Covid-19 Impact Report by MMA (mmaglobal.com)</a:t>
            </a:r>
          </a:p>
        </p:txBody>
      </p:sp>
    </p:spTree>
    <p:extLst>
      <p:ext uri="{BB962C8B-B14F-4D97-AF65-F5344CB8AC3E}">
        <p14:creationId xmlns:p14="http://schemas.microsoft.com/office/powerpoint/2010/main" val="20115608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ECE6F-6647-40BD-8169-271536F68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/>
              <a:t>The “Virtual Shift”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7DABA-82AA-4941-AFD2-A00CA33E6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dirty="0"/>
              <a:t>Most fitness centers have developed a virtual platform for at-home/at-a-distance training</a:t>
            </a:r>
          </a:p>
          <a:p>
            <a:endParaRPr lang="en-US" sz="2000" dirty="0"/>
          </a:p>
        </p:txBody>
      </p:sp>
      <p:pic>
        <p:nvPicPr>
          <p:cNvPr id="2050" name="Picture 2" descr="Crunch Fitness - Our most popular classes go online so you can rock your  workout anywhere, anytime. | Facebook">
            <a:extLst>
              <a:ext uri="{FF2B5EF4-FFF2-40B4-BE49-F238E27FC236}">
                <a16:creationId xmlns:a16="http://schemas.microsoft.com/office/drawing/2014/main" id="{6D368395-51F7-417E-BDBD-3A3368913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48" y="2337453"/>
            <a:ext cx="4191000" cy="218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lanet Fitness offering free online classes during coronavirus outbreak -  YouTube">
            <a:extLst>
              <a:ext uri="{FF2B5EF4-FFF2-40B4-BE49-F238E27FC236}">
                <a16:creationId xmlns:a16="http://schemas.microsoft.com/office/drawing/2014/main" id="{342892CC-94D9-4754-830A-240F8FF7F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511" y="3696434"/>
            <a:ext cx="47244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369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C9F04-0845-47CC-945E-69A01BB25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26" y="228600"/>
            <a:ext cx="8693423" cy="762000"/>
          </a:xfrm>
        </p:spPr>
        <p:txBody>
          <a:bodyPr>
            <a:noAutofit/>
          </a:bodyPr>
          <a:lstStyle/>
          <a:p>
            <a:r>
              <a:rPr lang="en-US" sz="3600" dirty="0"/>
              <a:t>Prevalence of Sedentary Behavior in the US</a:t>
            </a:r>
            <a:br>
              <a:rPr lang="en-US" sz="3600" dirty="0"/>
            </a:br>
            <a:r>
              <a:rPr lang="en-US" sz="2800" dirty="0"/>
              <a:t>25.3% of US is sedentary (no physical activity)</a:t>
            </a:r>
            <a:endParaRPr lang="en-US" sz="36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CFF2068-3544-456C-9F23-C6EDFB6C7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155" y="1219200"/>
            <a:ext cx="8323845" cy="51486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3C13B3-F805-4198-86D0-50880A6C14AD}"/>
              </a:ext>
            </a:extLst>
          </p:cNvPr>
          <p:cNvSpPr txBox="1"/>
          <p:nvPr/>
        </p:nvSpPr>
        <p:spPr>
          <a:xfrm>
            <a:off x="2270906" y="6488668"/>
            <a:ext cx="4735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75290"/>
                </a:solidFill>
                <a:latin typeface="Open Sans" panose="020B0606030504020204" pitchFamily="34" charset="0"/>
              </a:rPr>
              <a:t>Behavioral Risk Factor Surveillance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9928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B89EE-AD4D-4FB8-8A55-6E97F6A8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Autofit/>
          </a:bodyPr>
          <a:lstStyle/>
          <a:p>
            <a:r>
              <a:rPr lang="en-US" sz="3600" dirty="0"/>
              <a:t>Unfortunately…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03330-700A-45DF-BC30-28FADB148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Virtual exercise programs are not often utilized.</a:t>
            </a:r>
          </a:p>
          <a:p>
            <a:endParaRPr lang="en-US" dirty="0"/>
          </a:p>
          <a:p>
            <a:r>
              <a:rPr lang="en-US" dirty="0" err="1"/>
              <a:t>Fuzeki</a:t>
            </a:r>
            <a:r>
              <a:rPr lang="en-US" dirty="0"/>
              <a:t> et al. (2022) assessed the use and opinions of online exercise classes during lockdown (n=785).</a:t>
            </a:r>
          </a:p>
          <a:p>
            <a:endParaRPr lang="en-US" dirty="0"/>
          </a:p>
          <a:p>
            <a:r>
              <a:rPr lang="en-US" dirty="0"/>
              <a:t>Findings:</a:t>
            </a:r>
          </a:p>
          <a:p>
            <a:pPr marL="457200" lvl="1" indent="0">
              <a:buNone/>
            </a:pPr>
            <a:r>
              <a:rPr lang="en-US" dirty="0"/>
              <a:t>80% of responders were aware of OECs</a:t>
            </a:r>
          </a:p>
          <a:p>
            <a:pPr marL="457200" lvl="1" indent="0">
              <a:buNone/>
            </a:pPr>
            <a:r>
              <a:rPr lang="en-US" dirty="0"/>
              <a:t>However, less than 20% of responders utilized OECs on at least 1 day per week</a:t>
            </a:r>
          </a:p>
          <a:p>
            <a:pPr marL="457200" lvl="1" indent="0">
              <a:buNone/>
            </a:pPr>
            <a:r>
              <a:rPr lang="en-US" dirty="0"/>
              <a:t>&gt;30% stated OECs were boring</a:t>
            </a:r>
          </a:p>
          <a:p>
            <a:pPr marL="457200" lvl="1" indent="0">
              <a:buNone/>
            </a:pPr>
            <a:r>
              <a:rPr lang="en-US" dirty="0"/>
              <a:t>&gt;50% missed guidance of in-person trainers</a:t>
            </a:r>
          </a:p>
          <a:p>
            <a:pPr marL="457200" lvl="1" indent="0">
              <a:buNone/>
            </a:pPr>
            <a:r>
              <a:rPr lang="en-US" dirty="0"/>
              <a:t>&gt;70% missed the interaction with other exercisers</a:t>
            </a:r>
          </a:p>
        </p:txBody>
      </p:sp>
    </p:spTree>
    <p:extLst>
      <p:ext uri="{BB962C8B-B14F-4D97-AF65-F5344CB8AC3E}">
        <p14:creationId xmlns:p14="http://schemas.microsoft.com/office/powerpoint/2010/main" val="14196346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8367D-1E75-4C34-B6BA-A4DE457CD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/>
              <a:t>Explosion in Home Exercise</a:t>
            </a:r>
          </a:p>
        </p:txBody>
      </p:sp>
      <p:pic>
        <p:nvPicPr>
          <p:cNvPr id="1026" name="Picture 2" descr="Peloton review 2022: Everything you need to know | Medical News Today">
            <a:extLst>
              <a:ext uri="{FF2B5EF4-FFF2-40B4-BE49-F238E27FC236}">
                <a16:creationId xmlns:a16="http://schemas.microsoft.com/office/drawing/2014/main" id="{6440AA07-699D-48F1-9584-8AC7915F1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61" y="944562"/>
            <a:ext cx="37846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rror workout lululemon commercial,Quality assurance,protein-burger.com">
            <a:extLst>
              <a:ext uri="{FF2B5EF4-FFF2-40B4-BE49-F238E27FC236}">
                <a16:creationId xmlns:a16="http://schemas.microsoft.com/office/drawing/2014/main" id="{0A693556-7F49-49C4-8217-C4BDA508EA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11111" b="20000"/>
          <a:stretch/>
        </p:blipFill>
        <p:spPr bwMode="auto">
          <a:xfrm>
            <a:off x="5246689" y="914400"/>
            <a:ext cx="2917296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arage Gym Package - BodyKore Fitness Equipment">
            <a:extLst>
              <a:ext uri="{FF2B5EF4-FFF2-40B4-BE49-F238E27FC236}">
                <a16:creationId xmlns:a16="http://schemas.microsoft.com/office/drawing/2014/main" id="{73068B00-A6CE-4522-8C2B-3DB098A80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61" y="3999706"/>
            <a:ext cx="39624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FIT-Enabled Treadmills | Interactive Treadmill Workouts">
            <a:extLst>
              <a:ext uri="{FF2B5EF4-FFF2-40B4-BE49-F238E27FC236}">
                <a16:creationId xmlns:a16="http://schemas.microsoft.com/office/drawing/2014/main" id="{37AED234-897B-468A-AE04-F5FD6FB63F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4"/>
          <a:stretch/>
        </p:blipFill>
        <p:spPr bwMode="auto">
          <a:xfrm>
            <a:off x="5576954" y="3914298"/>
            <a:ext cx="2222353" cy="272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8478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o photo description available.">
            <a:extLst>
              <a:ext uri="{FF2B5EF4-FFF2-40B4-BE49-F238E27FC236}">
                <a16:creationId xmlns:a16="http://schemas.microsoft.com/office/drawing/2014/main" id="{DBF92B9E-7AC1-4547-93B2-A296BE76F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54" r="2" b="8996"/>
          <a:stretch/>
        </p:blipFill>
        <p:spPr bwMode="auto">
          <a:xfrm>
            <a:off x="0" y="0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33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AC899-D9B7-4158-8FB1-AF2070C89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/>
              <a:t>Home exercise equipment industry more than doubled from March to October 2020</a:t>
            </a:r>
          </a:p>
          <a:p>
            <a:endParaRPr lang="en-US" sz="1400" dirty="0"/>
          </a:p>
          <a:p>
            <a:r>
              <a:rPr lang="en-US" dirty="0"/>
              <a:t>Treadmill sales increased by 135%</a:t>
            </a:r>
          </a:p>
          <a:p>
            <a:endParaRPr lang="en-US" sz="1400" dirty="0"/>
          </a:p>
          <a:p>
            <a:r>
              <a:rPr lang="en-US" dirty="0"/>
              <a:t>Stationary cycles sales tripled</a:t>
            </a:r>
          </a:p>
          <a:p>
            <a:endParaRPr lang="en-US" sz="1400" dirty="0"/>
          </a:p>
          <a:p>
            <a:r>
              <a:rPr lang="en-US" dirty="0"/>
              <a:t>Inventory for weight equipment depleted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018C92-8430-4BB2-B7EC-8D572081B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228600"/>
            <a:ext cx="8763000" cy="154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98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A1342-097A-4DFF-B077-0E03802C2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/>
          <a:lstStyle/>
          <a:p>
            <a:r>
              <a:rPr lang="en-US" dirty="0"/>
              <a:t>Fitness is more convenient than ever before</a:t>
            </a:r>
          </a:p>
        </p:txBody>
      </p:sp>
    </p:spTree>
    <p:extLst>
      <p:ext uri="{BB962C8B-B14F-4D97-AF65-F5344CB8AC3E}">
        <p14:creationId xmlns:p14="http://schemas.microsoft.com/office/powerpoint/2010/main" val="39229981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CBF61-ABF0-41A0-A48A-AB48F5A6D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11BDD-53D2-45EA-B732-9B31912E3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341437"/>
            <a:ext cx="8763000" cy="4983163"/>
          </a:xfrm>
        </p:spPr>
        <p:txBody>
          <a:bodyPr>
            <a:normAutofit fontScale="92500"/>
          </a:bodyPr>
          <a:lstStyle/>
          <a:p>
            <a:r>
              <a:rPr lang="en-US" dirty="0"/>
              <a:t>Physical activity may offer protective benefits from Covid-19 infection</a:t>
            </a:r>
          </a:p>
          <a:p>
            <a:pPr lvl="1"/>
            <a:r>
              <a:rPr lang="en-US" dirty="0"/>
              <a:t>Lessen symptoms</a:t>
            </a:r>
          </a:p>
          <a:p>
            <a:pPr lvl="1"/>
            <a:r>
              <a:rPr lang="en-US" dirty="0"/>
              <a:t>Decrease inflammation</a:t>
            </a:r>
          </a:p>
          <a:p>
            <a:pPr lvl="1"/>
            <a:r>
              <a:rPr lang="en-US" dirty="0"/>
              <a:t>Increase the efficacy of vaccination</a:t>
            </a:r>
          </a:p>
          <a:p>
            <a:pPr lvl="6"/>
            <a:endParaRPr lang="en-US" dirty="0"/>
          </a:p>
          <a:p>
            <a:r>
              <a:rPr lang="en-US" dirty="0"/>
              <a:t>The pandemic has brought an array of challenges and barriers toward physical activity</a:t>
            </a:r>
          </a:p>
          <a:p>
            <a:endParaRPr lang="en-US" dirty="0"/>
          </a:p>
          <a:p>
            <a:r>
              <a:rPr lang="en-US" dirty="0"/>
              <a:t>However, exercise is now more convenient than ever</a:t>
            </a:r>
          </a:p>
        </p:txBody>
      </p:sp>
    </p:spTree>
    <p:extLst>
      <p:ext uri="{BB962C8B-B14F-4D97-AF65-F5344CB8AC3E}">
        <p14:creationId xmlns:p14="http://schemas.microsoft.com/office/powerpoint/2010/main" val="42568291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C5A95-9EAE-45EC-8DC6-5FA8CD568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4" name="Picture 2" descr="Exercise is Medicine | Ohio State Wexner Medical Center">
            <a:extLst>
              <a:ext uri="{FF2B5EF4-FFF2-40B4-BE49-F238E27FC236}">
                <a16:creationId xmlns:a16="http://schemas.microsoft.com/office/drawing/2014/main" id="{02E40D28-2907-4642-9CB3-744E033E7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84" r="52553" b="36865"/>
          <a:stretch/>
        </p:blipFill>
        <p:spPr bwMode="auto">
          <a:xfrm>
            <a:off x="2447925" y="2743200"/>
            <a:ext cx="4248150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087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F3C13B3-F805-4198-86D0-50880A6C14AD}"/>
              </a:ext>
            </a:extLst>
          </p:cNvPr>
          <p:cNvSpPr txBox="1"/>
          <p:nvPr/>
        </p:nvSpPr>
        <p:spPr>
          <a:xfrm>
            <a:off x="2270906" y="6488668"/>
            <a:ext cx="4735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75290"/>
                </a:solidFill>
                <a:latin typeface="Open Sans" panose="020B0606030504020204" pitchFamily="34" charset="0"/>
              </a:rPr>
              <a:t>Behavioral Risk Factor Surveillance System</a:t>
            </a:r>
            <a:endParaRPr lang="en-US" dirty="0"/>
          </a:p>
        </p:txBody>
      </p:sp>
      <p:pic>
        <p:nvPicPr>
          <p:cNvPr id="7170" name="Picture 2" descr="Obesity maps">
            <a:extLst>
              <a:ext uri="{FF2B5EF4-FFF2-40B4-BE49-F238E27FC236}">
                <a16:creationId xmlns:a16="http://schemas.microsoft.com/office/drawing/2014/main" id="{092FBA30-F0E9-4190-80CC-237FCBCFD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57"/>
          <a:stretch/>
        </p:blipFill>
        <p:spPr bwMode="auto">
          <a:xfrm>
            <a:off x="447317" y="1196787"/>
            <a:ext cx="8382962" cy="519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F423DBF-CB48-4BE1-80A6-C1630DFC3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26" y="228600"/>
            <a:ext cx="8693423" cy="762000"/>
          </a:xfrm>
        </p:spPr>
        <p:txBody>
          <a:bodyPr>
            <a:noAutofit/>
          </a:bodyPr>
          <a:lstStyle/>
          <a:p>
            <a:r>
              <a:rPr lang="en-US" sz="3600" dirty="0"/>
              <a:t>Prevalence of Obesity in the US</a:t>
            </a:r>
          </a:p>
        </p:txBody>
      </p:sp>
    </p:spTree>
    <p:extLst>
      <p:ext uri="{BB962C8B-B14F-4D97-AF65-F5344CB8AC3E}">
        <p14:creationId xmlns:p14="http://schemas.microsoft.com/office/powerpoint/2010/main" val="1514088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201C-124A-41DB-B738-235645C2B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90% of Type 2 Diabetics are Obese</a:t>
            </a:r>
          </a:p>
        </p:txBody>
      </p:sp>
      <p:pic>
        <p:nvPicPr>
          <p:cNvPr id="8194" name="Picture 2" descr="Diabetes and Obesity Maps | CDC">
            <a:extLst>
              <a:ext uri="{FF2B5EF4-FFF2-40B4-BE49-F238E27FC236}">
                <a16:creationId xmlns:a16="http://schemas.microsoft.com/office/drawing/2014/main" id="{E781EEC1-9BAB-4EA8-87BA-89642007A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" y="1143000"/>
            <a:ext cx="8077200" cy="529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898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66480DB-E1ED-4A47-917E-8E79DD8DF7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273"/>
          <a:stretch/>
        </p:blipFill>
        <p:spPr>
          <a:xfrm>
            <a:off x="233429" y="228600"/>
            <a:ext cx="8677141" cy="3886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53045A-F2E6-4A4C-80DD-30D033317F9A}"/>
              </a:ext>
            </a:extLst>
          </p:cNvPr>
          <p:cNvSpPr txBox="1"/>
          <p:nvPr/>
        </p:nvSpPr>
        <p:spPr>
          <a:xfrm>
            <a:off x="0" y="4267200"/>
            <a:ext cx="914400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According to the World Health Organization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Over 31% of adults worldwide are not getting sufficient level of physical activity</a:t>
            </a:r>
          </a:p>
          <a:p>
            <a:pPr lvl="2"/>
            <a:endParaRPr lang="en-US" sz="11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Over 3.2 billion deaths per year are attributed to physical inactivity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“Hypokinetic diseases”</a:t>
            </a:r>
          </a:p>
        </p:txBody>
      </p:sp>
    </p:spTree>
    <p:extLst>
      <p:ext uri="{BB962C8B-B14F-4D97-AF65-F5344CB8AC3E}">
        <p14:creationId xmlns:p14="http://schemas.microsoft.com/office/powerpoint/2010/main" val="3598494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23A5B-C961-44C7-B262-EB43B8474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Hypokinetic Diseases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0CF4A-05BC-4132-9359-DCB943AF7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60438"/>
            <a:ext cx="8915400" cy="559276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Kraus et al., (1956) Role of inactivity in production of disease: hypokinetic disease, J Am </a:t>
            </a:r>
            <a:r>
              <a:rPr lang="en-US" sz="2800" dirty="0" err="1"/>
              <a:t>Geriatr</a:t>
            </a:r>
            <a:r>
              <a:rPr lang="en-US" sz="2800" dirty="0"/>
              <a:t> Soc, 4: 463-471</a:t>
            </a:r>
          </a:p>
          <a:p>
            <a:endParaRPr lang="en-US" sz="2800" dirty="0"/>
          </a:p>
          <a:p>
            <a:r>
              <a:rPr lang="en-US" sz="2800" dirty="0"/>
              <a:t>“Hypo” – too little or low</a:t>
            </a:r>
          </a:p>
          <a:p>
            <a:r>
              <a:rPr lang="en-US" sz="2800" dirty="0"/>
              <a:t>“Kinetic” – Movement </a:t>
            </a:r>
          </a:p>
          <a:p>
            <a:endParaRPr lang="en-US" sz="2800" dirty="0"/>
          </a:p>
          <a:p>
            <a:r>
              <a:rPr lang="en-US" sz="2800" dirty="0"/>
              <a:t>Include:</a:t>
            </a:r>
          </a:p>
          <a:p>
            <a:pPr lvl="1"/>
            <a:r>
              <a:rPr lang="en-US" sz="2400" dirty="0"/>
              <a:t>Heart disease</a:t>
            </a:r>
          </a:p>
          <a:p>
            <a:pPr lvl="1"/>
            <a:r>
              <a:rPr lang="en-US" sz="2400" dirty="0"/>
              <a:t>Stroke</a:t>
            </a:r>
          </a:p>
          <a:p>
            <a:pPr lvl="1"/>
            <a:r>
              <a:rPr lang="en-US" sz="2400" dirty="0"/>
              <a:t>Type 2 diabetes</a:t>
            </a:r>
          </a:p>
          <a:p>
            <a:pPr lvl="1"/>
            <a:r>
              <a:rPr lang="en-US" sz="2400" dirty="0"/>
              <a:t>Most forms of cancer</a:t>
            </a:r>
          </a:p>
          <a:p>
            <a:pPr lvl="1"/>
            <a:r>
              <a:rPr lang="en-US" sz="2400" dirty="0"/>
              <a:t>Obesity</a:t>
            </a:r>
          </a:p>
          <a:p>
            <a:pPr lvl="1"/>
            <a:r>
              <a:rPr lang="en-US" sz="2400" dirty="0"/>
              <a:t>Etc.</a:t>
            </a:r>
          </a:p>
        </p:txBody>
      </p:sp>
      <p:pic>
        <p:nvPicPr>
          <p:cNvPr id="3074" name="Picture 2" descr="hypokinetic disease – Care for the Body">
            <a:extLst>
              <a:ext uri="{FF2B5EF4-FFF2-40B4-BE49-F238E27FC236}">
                <a16:creationId xmlns:a16="http://schemas.microsoft.com/office/drawing/2014/main" id="{9A313C5B-DF48-4B50-8D0E-FD7D07E72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450616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410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21D770B-E7DD-4E2F-8837-EA0492E11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7086600" cy="569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994893-A689-4773-8F07-81B4875720BF}"/>
              </a:ext>
            </a:extLst>
          </p:cNvPr>
          <p:cNvSpPr txBox="1"/>
          <p:nvPr/>
        </p:nvSpPr>
        <p:spPr>
          <a:xfrm>
            <a:off x="266700" y="58881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Physical Inactivity is linked to at least 35 chronic diseases/conditions</a:t>
            </a:r>
          </a:p>
          <a:p>
            <a:pPr algn="ctr"/>
            <a:r>
              <a:rPr lang="en-US" sz="2400" dirty="0"/>
              <a:t>Booth et al. (2017) </a:t>
            </a:r>
            <a:r>
              <a:rPr lang="en-US" sz="2400" dirty="0" err="1"/>
              <a:t>Physiol</a:t>
            </a:r>
            <a:r>
              <a:rPr lang="en-US" sz="2400" dirty="0"/>
              <a:t> Rev 97, 1351-1402 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21335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8824</TotalTime>
  <Words>1889</Words>
  <Application>Microsoft Office PowerPoint</Application>
  <PresentationFormat>On-screen Show (4:3)</PresentationFormat>
  <Paragraphs>259</Paragraphs>
  <Slides>46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Open Sans</vt:lpstr>
      <vt:lpstr>Office Theme</vt:lpstr>
      <vt:lpstr>Covid-19 and Physical Activity</vt:lpstr>
      <vt:lpstr>Physical Activity: Body movement that results in an elevated level of caloric expenditure      Structured vs Unstructured </vt:lpstr>
      <vt:lpstr>PowerPoint Presentation</vt:lpstr>
      <vt:lpstr>Prevalence of Sedentary Behavior in the US 25.3% of US is sedentary (no physical activity)</vt:lpstr>
      <vt:lpstr>Prevalence of Obesity in the US</vt:lpstr>
      <vt:lpstr>90% of Type 2 Diabetics are Obese</vt:lpstr>
      <vt:lpstr>PowerPoint Presentation</vt:lpstr>
      <vt:lpstr>Hypokinetic Diseases</vt:lpstr>
      <vt:lpstr>PowerPoint Presentation</vt:lpstr>
      <vt:lpstr>PowerPoint Presentation</vt:lpstr>
      <vt:lpstr>Since physical activity/exercise is “medicine”, does it help prevent or lessen symptoms with Covid-19?</vt:lpstr>
      <vt:lpstr>Emerging Research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Hallam et al. - Results</vt:lpstr>
      <vt:lpstr>Physiological Rationale Why PA/Ex improves Covid-19 outcomes?</vt:lpstr>
      <vt:lpstr>Exercise Improves Immune Function</vt:lpstr>
      <vt:lpstr>Inactive = pro-inflammation Active = anti-inflammation</vt:lpstr>
      <vt:lpstr>PowerPoint Presentation</vt:lpstr>
      <vt:lpstr>“Bell Shaped” Dose-Response</vt:lpstr>
      <vt:lpstr>Being physically active appears to lessen symptoms with Covid-19 and may help prevent it.  What about exercise during and after infection?</vt:lpstr>
      <vt:lpstr>The risk of Covid-19 and exercise</vt:lpstr>
      <vt:lpstr>PowerPoint Presentation</vt:lpstr>
      <vt:lpstr>In general, resuming exercise is safe following Covid-19 infection</vt:lpstr>
      <vt:lpstr>Physical Fitness/Activity is Great and Possible Reduces Risk for Severe Covid-19 Infection</vt:lpstr>
      <vt:lpstr>Impact of Pandemic on PA Patterns</vt:lpstr>
      <vt:lpstr>McCarthy et al. (2021) Physical Activity Behavior Before, During, and After COVID-19 Restrictions: Longitudinal Smartphone-Tracking Study of Adults in the United Kingdom. J Med Internet Res, 23(2) e23701</vt:lpstr>
      <vt:lpstr>PowerPoint Presentation</vt:lpstr>
      <vt:lpstr>Konda et al. (2022): Results</vt:lpstr>
      <vt:lpstr>Ammar et al. (2021) Four weeks of detraining induced by Covid-19 reverse cardiac improvements from eight weeks of fitness-dance training in older adults with mild cognitive impairment. IJERPH, 18:5930.</vt:lpstr>
      <vt:lpstr>Ammar et al. (2021) Four weeks of detraining induced by Covid-19 reverse cardiac improvements from eight weeks of fitness-dance training in older adults with mild cognitive impairment. IJERPH, 18:5930.</vt:lpstr>
      <vt:lpstr>Ammar et al. (2021) Four weeks of detraining induced by Covid-19 reverse cardiac improvements from eight weeks of fitness-dance training in older adults with mild cognitive impairment. IJERPH, 18:5930.</vt:lpstr>
      <vt:lpstr>Detraining and VO2max</vt:lpstr>
      <vt:lpstr>Declining Fitness Industry</vt:lpstr>
      <vt:lpstr>Fitness Center Participation: Gym closures 2-5 months </vt:lpstr>
      <vt:lpstr>The “Virtual Shift”</vt:lpstr>
      <vt:lpstr>Unfortunately…</vt:lpstr>
      <vt:lpstr>Explosion in Home Exercise</vt:lpstr>
      <vt:lpstr>PowerPoint Presentation</vt:lpstr>
      <vt:lpstr>PowerPoint Presentation</vt:lpstr>
      <vt:lpstr>Fitness is more convenient than ever before</vt:lpstr>
      <vt:lpstr>Conclusions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 Principles of Test Selection and Administration  Chapter 12 Administration, Scoring, and Interpretation of Selected Tests</dc:title>
  <dc:creator>Owner</dc:creator>
  <cp:lastModifiedBy>Michael Esco</cp:lastModifiedBy>
  <cp:revision>137</cp:revision>
  <cp:lastPrinted>2019-03-05T17:39:52Z</cp:lastPrinted>
  <dcterms:created xsi:type="dcterms:W3CDTF">2010-03-01T14:29:36Z</dcterms:created>
  <dcterms:modified xsi:type="dcterms:W3CDTF">2022-03-30T16:02:45Z</dcterms:modified>
</cp:coreProperties>
</file>