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306" r:id="rId3"/>
    <p:sldId id="257" r:id="rId4"/>
    <p:sldId id="302" r:id="rId5"/>
    <p:sldId id="258" r:id="rId6"/>
    <p:sldId id="259" r:id="rId7"/>
    <p:sldId id="261" r:id="rId8"/>
    <p:sldId id="260" r:id="rId9"/>
    <p:sldId id="270" r:id="rId10"/>
    <p:sldId id="271" r:id="rId11"/>
    <p:sldId id="269" r:id="rId12"/>
    <p:sldId id="263" r:id="rId13"/>
    <p:sldId id="262" r:id="rId14"/>
    <p:sldId id="283" r:id="rId15"/>
    <p:sldId id="273" r:id="rId16"/>
    <p:sldId id="304" r:id="rId17"/>
    <p:sldId id="274" r:id="rId18"/>
    <p:sldId id="275" r:id="rId19"/>
    <p:sldId id="276" r:id="rId20"/>
    <p:sldId id="277" r:id="rId21"/>
    <p:sldId id="279" r:id="rId22"/>
    <p:sldId id="280" r:id="rId23"/>
    <p:sldId id="290" r:id="rId24"/>
    <p:sldId id="282" r:id="rId25"/>
    <p:sldId id="298" r:id="rId26"/>
    <p:sldId id="295" r:id="rId27"/>
    <p:sldId id="311" r:id="rId28"/>
    <p:sldId id="284" r:id="rId29"/>
    <p:sldId id="281" r:id="rId30"/>
    <p:sldId id="285" r:id="rId31"/>
    <p:sldId id="318" r:id="rId32"/>
    <p:sldId id="286" r:id="rId33"/>
    <p:sldId id="308" r:id="rId34"/>
    <p:sldId id="289" r:id="rId35"/>
    <p:sldId id="291" r:id="rId36"/>
    <p:sldId id="292" r:id="rId37"/>
    <p:sldId id="313" r:id="rId38"/>
    <p:sldId id="314" r:id="rId39"/>
    <p:sldId id="315" r:id="rId40"/>
    <p:sldId id="316" r:id="rId41"/>
    <p:sldId id="317" r:id="rId42"/>
    <p:sldId id="300" r:id="rId43"/>
    <p:sldId id="297" r:id="rId44"/>
    <p:sldId id="309" r:id="rId45"/>
    <p:sldId id="293" r:id="rId46"/>
    <p:sldId id="294" r:id="rId47"/>
    <p:sldId id="303" r:id="rId48"/>
    <p:sldId id="310" r:id="rId49"/>
    <p:sldId id="305" r:id="rId50"/>
    <p:sldId id="319" r:id="rId51"/>
    <p:sldId id="31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97" autoAdjust="0"/>
  </p:normalViewPr>
  <p:slideViewPr>
    <p:cSldViewPr>
      <p:cViewPr varScale="1">
        <p:scale>
          <a:sx n="86" d="100"/>
          <a:sy n="86" d="100"/>
        </p:scale>
        <p:origin x="-1744" y="-96"/>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3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Public\Documents\Precision%20BioLogic\Module%203%20QC\Prevalence.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Public\Documents\Precision%20BioLogic\Module%203%20QC\Prevalence.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Public\Documents\Precision%20BioLogic\Module%203%20QC\Prevale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xVal>
            <c:numRef>
              <c:f>ROC!$X$6:$X$16</c:f>
              <c:numCache>
                <c:formatCode>0.00</c:formatCode>
                <c:ptCount val="11"/>
                <c:pt idx="0">
                  <c:v>0.02</c:v>
                </c:pt>
                <c:pt idx="1">
                  <c:v>0.0500000000000001</c:v>
                </c:pt>
                <c:pt idx="2">
                  <c:v>0.1</c:v>
                </c:pt>
                <c:pt idx="3">
                  <c:v>0.15</c:v>
                </c:pt>
                <c:pt idx="4">
                  <c:v>0.3</c:v>
                </c:pt>
                <c:pt idx="5">
                  <c:v>0.35</c:v>
                </c:pt>
                <c:pt idx="6">
                  <c:v>0.380000000000001</c:v>
                </c:pt>
                <c:pt idx="7">
                  <c:v>0.44</c:v>
                </c:pt>
                <c:pt idx="8">
                  <c:v>0.47</c:v>
                </c:pt>
                <c:pt idx="9">
                  <c:v>0.51</c:v>
                </c:pt>
                <c:pt idx="10">
                  <c:v>0.57</c:v>
                </c:pt>
              </c:numCache>
            </c:numRef>
          </c:xVal>
          <c:yVal>
            <c:numRef>
              <c:f>ROC!$Y$6:$Y$16</c:f>
              <c:numCache>
                <c:formatCode>0.00</c:formatCode>
                <c:ptCount val="11"/>
                <c:pt idx="0">
                  <c:v>0.51</c:v>
                </c:pt>
                <c:pt idx="1">
                  <c:v>0.620000000000002</c:v>
                </c:pt>
                <c:pt idx="2">
                  <c:v>0.8</c:v>
                </c:pt>
                <c:pt idx="3">
                  <c:v>0.850000000000001</c:v>
                </c:pt>
                <c:pt idx="4">
                  <c:v>0.890000000000001</c:v>
                </c:pt>
                <c:pt idx="5">
                  <c:v>0.91</c:v>
                </c:pt>
                <c:pt idx="6">
                  <c:v>0.93</c:v>
                </c:pt>
                <c:pt idx="7">
                  <c:v>0.960000000000001</c:v>
                </c:pt>
                <c:pt idx="8">
                  <c:v>0.960000000000001</c:v>
                </c:pt>
                <c:pt idx="9">
                  <c:v>0.98</c:v>
                </c:pt>
                <c:pt idx="10">
                  <c:v>0.98</c:v>
                </c:pt>
              </c:numCache>
            </c:numRef>
          </c:yVal>
          <c:smooth val="0"/>
        </c:ser>
        <c:dLbls>
          <c:showLegendKey val="0"/>
          <c:showVal val="0"/>
          <c:showCatName val="0"/>
          <c:showSerName val="0"/>
          <c:showPercent val="0"/>
          <c:showBubbleSize val="0"/>
        </c:dLbls>
        <c:axId val="2088207016"/>
        <c:axId val="2088207592"/>
      </c:scatterChart>
      <c:valAx>
        <c:axId val="2088207016"/>
        <c:scaling>
          <c:orientation val="minMax"/>
          <c:max val="1.0"/>
          <c:min val="0.0"/>
        </c:scaling>
        <c:delete val="0"/>
        <c:axPos val="b"/>
        <c:title>
          <c:tx>
            <c:rich>
              <a:bodyPr/>
              <a:lstStyle/>
              <a:p>
                <a:pPr>
                  <a:defRPr/>
                </a:pPr>
                <a:r>
                  <a:rPr lang="en-US"/>
                  <a:t>False Positive Rate</a:t>
                </a:r>
              </a:p>
            </c:rich>
          </c:tx>
          <c:layout>
            <c:manualLayout>
              <c:xMode val="edge"/>
              <c:yMode val="edge"/>
              <c:x val="0.50426169899494"/>
              <c:y val="0.904010844798246"/>
            </c:manualLayout>
          </c:layout>
          <c:overlay val="0"/>
        </c:title>
        <c:numFmt formatCode="0.00" sourceLinked="1"/>
        <c:majorTickMark val="out"/>
        <c:minorTickMark val="none"/>
        <c:tickLblPos val="nextTo"/>
        <c:crossAx val="2088207592"/>
        <c:crosses val="autoZero"/>
        <c:crossBetween val="midCat"/>
      </c:valAx>
      <c:valAx>
        <c:axId val="2088207592"/>
        <c:scaling>
          <c:orientation val="minMax"/>
          <c:max val="1.0"/>
          <c:min val="0.0"/>
        </c:scaling>
        <c:delete val="0"/>
        <c:axPos val="l"/>
        <c:majorGridlines/>
        <c:title>
          <c:tx>
            <c:rich>
              <a:bodyPr rot="-5400000" vert="horz"/>
              <a:lstStyle/>
              <a:p>
                <a:pPr>
                  <a:defRPr/>
                </a:pPr>
                <a:r>
                  <a:rPr lang="en-US"/>
                  <a:t>True Positive Rate</a:t>
                </a:r>
              </a:p>
            </c:rich>
          </c:tx>
          <c:layout/>
          <c:overlay val="0"/>
        </c:title>
        <c:numFmt formatCode="0.00" sourceLinked="1"/>
        <c:majorTickMark val="out"/>
        <c:minorTickMark val="none"/>
        <c:tickLblPos val="nextTo"/>
        <c:crossAx val="2088207016"/>
        <c:crosses val="autoZero"/>
        <c:crossBetween val="midCat"/>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xVal>
            <c:numRef>
              <c:f>ROC!$X$24:$X$34</c:f>
              <c:numCache>
                <c:formatCode>0.00</c:formatCode>
                <c:ptCount val="11"/>
                <c:pt idx="0">
                  <c:v>0.02</c:v>
                </c:pt>
                <c:pt idx="1">
                  <c:v>0.05</c:v>
                </c:pt>
                <c:pt idx="2">
                  <c:v>0.1</c:v>
                </c:pt>
                <c:pt idx="3">
                  <c:v>0.15</c:v>
                </c:pt>
                <c:pt idx="4">
                  <c:v>0.3</c:v>
                </c:pt>
                <c:pt idx="5">
                  <c:v>0.35</c:v>
                </c:pt>
                <c:pt idx="6">
                  <c:v>0.42</c:v>
                </c:pt>
                <c:pt idx="7">
                  <c:v>0.44</c:v>
                </c:pt>
                <c:pt idx="8">
                  <c:v>0.47</c:v>
                </c:pt>
                <c:pt idx="9">
                  <c:v>0.51</c:v>
                </c:pt>
                <c:pt idx="10">
                  <c:v>0.57</c:v>
                </c:pt>
              </c:numCache>
            </c:numRef>
          </c:xVal>
          <c:yVal>
            <c:numRef>
              <c:f>ROC!$Y$24:$Y$34</c:f>
              <c:numCache>
                <c:formatCode>0.00</c:formatCode>
                <c:ptCount val="11"/>
                <c:pt idx="0">
                  <c:v>0.310000000000001</c:v>
                </c:pt>
                <c:pt idx="1">
                  <c:v>0.452</c:v>
                </c:pt>
                <c:pt idx="2">
                  <c:v>0.55</c:v>
                </c:pt>
                <c:pt idx="3">
                  <c:v>0.650000000000002</c:v>
                </c:pt>
                <c:pt idx="4">
                  <c:v>0.79</c:v>
                </c:pt>
                <c:pt idx="5">
                  <c:v>0.81</c:v>
                </c:pt>
                <c:pt idx="6">
                  <c:v>0.830000000000001</c:v>
                </c:pt>
                <c:pt idx="7">
                  <c:v>0.860000000000001</c:v>
                </c:pt>
                <c:pt idx="8">
                  <c:v>0.860000000000001</c:v>
                </c:pt>
                <c:pt idx="9">
                  <c:v>0.89</c:v>
                </c:pt>
                <c:pt idx="10">
                  <c:v>0.9</c:v>
                </c:pt>
              </c:numCache>
            </c:numRef>
          </c:yVal>
          <c:smooth val="0"/>
        </c:ser>
        <c:dLbls>
          <c:showLegendKey val="0"/>
          <c:showVal val="0"/>
          <c:showCatName val="0"/>
          <c:showSerName val="0"/>
          <c:showPercent val="0"/>
          <c:showBubbleSize val="0"/>
        </c:dLbls>
        <c:axId val="2088250600"/>
        <c:axId val="2086822456"/>
      </c:scatterChart>
      <c:valAx>
        <c:axId val="2088250600"/>
        <c:scaling>
          <c:orientation val="minMax"/>
          <c:max val="1.0"/>
          <c:min val="0.0"/>
        </c:scaling>
        <c:delete val="0"/>
        <c:axPos val="b"/>
        <c:title>
          <c:tx>
            <c:rich>
              <a:bodyPr/>
              <a:lstStyle/>
              <a:p>
                <a:pPr>
                  <a:defRPr/>
                </a:pPr>
                <a:r>
                  <a:rPr lang="en-US"/>
                  <a:t>False Positive Rate</a:t>
                </a:r>
              </a:p>
            </c:rich>
          </c:tx>
          <c:layout>
            <c:manualLayout>
              <c:xMode val="edge"/>
              <c:yMode val="edge"/>
              <c:x val="0.50426169899494"/>
              <c:y val="0.904010844798246"/>
            </c:manualLayout>
          </c:layout>
          <c:overlay val="0"/>
        </c:title>
        <c:numFmt formatCode="0.00" sourceLinked="1"/>
        <c:majorTickMark val="out"/>
        <c:minorTickMark val="none"/>
        <c:tickLblPos val="nextTo"/>
        <c:crossAx val="2086822456"/>
        <c:crosses val="autoZero"/>
        <c:crossBetween val="midCat"/>
      </c:valAx>
      <c:valAx>
        <c:axId val="2086822456"/>
        <c:scaling>
          <c:orientation val="minMax"/>
          <c:max val="1.0"/>
          <c:min val="0.0"/>
        </c:scaling>
        <c:delete val="0"/>
        <c:axPos val="l"/>
        <c:majorGridlines/>
        <c:title>
          <c:tx>
            <c:rich>
              <a:bodyPr rot="-5400000" vert="horz"/>
              <a:lstStyle/>
              <a:p>
                <a:pPr>
                  <a:defRPr/>
                </a:pPr>
                <a:r>
                  <a:rPr lang="en-US"/>
                  <a:t>True Positive Rate</a:t>
                </a:r>
              </a:p>
            </c:rich>
          </c:tx>
          <c:layout/>
          <c:overlay val="0"/>
        </c:title>
        <c:numFmt formatCode="0.00" sourceLinked="1"/>
        <c:majorTickMark val="out"/>
        <c:minorTickMark val="none"/>
        <c:tickLblPos val="nextTo"/>
        <c:crossAx val="2088250600"/>
        <c:crosses val="autoZero"/>
        <c:crossBetween val="midCat"/>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xVal>
            <c:numRef>
              <c:f>ROC!$X$41:$X$51</c:f>
              <c:numCache>
                <c:formatCode>0.00</c:formatCode>
                <c:ptCount val="11"/>
                <c:pt idx="0">
                  <c:v>0.05</c:v>
                </c:pt>
                <c:pt idx="1">
                  <c:v>0.1</c:v>
                </c:pt>
                <c:pt idx="2">
                  <c:v>0.15</c:v>
                </c:pt>
                <c:pt idx="3">
                  <c:v>0.2</c:v>
                </c:pt>
                <c:pt idx="4">
                  <c:v>0.25</c:v>
                </c:pt>
                <c:pt idx="5">
                  <c:v>0.3</c:v>
                </c:pt>
                <c:pt idx="6">
                  <c:v>0.35</c:v>
                </c:pt>
                <c:pt idx="7">
                  <c:v>0.4</c:v>
                </c:pt>
                <c:pt idx="8">
                  <c:v>0.45</c:v>
                </c:pt>
                <c:pt idx="9">
                  <c:v>0.5</c:v>
                </c:pt>
                <c:pt idx="10">
                  <c:v>0.55</c:v>
                </c:pt>
              </c:numCache>
            </c:numRef>
          </c:xVal>
          <c:yVal>
            <c:numRef>
              <c:f>ROC!$Y$41:$Y$51</c:f>
              <c:numCache>
                <c:formatCode>0.00</c:formatCode>
                <c:ptCount val="11"/>
                <c:pt idx="0">
                  <c:v>0.3</c:v>
                </c:pt>
                <c:pt idx="1">
                  <c:v>0.35</c:v>
                </c:pt>
                <c:pt idx="2">
                  <c:v>0.4</c:v>
                </c:pt>
                <c:pt idx="3">
                  <c:v>0.45</c:v>
                </c:pt>
                <c:pt idx="4">
                  <c:v>0.5</c:v>
                </c:pt>
                <c:pt idx="5">
                  <c:v>0.55</c:v>
                </c:pt>
                <c:pt idx="6">
                  <c:v>0.600000000000001</c:v>
                </c:pt>
                <c:pt idx="7">
                  <c:v>0.650000000000002</c:v>
                </c:pt>
                <c:pt idx="8">
                  <c:v>0.700000000000001</c:v>
                </c:pt>
                <c:pt idx="9">
                  <c:v>0.750000000000002</c:v>
                </c:pt>
                <c:pt idx="10">
                  <c:v>0.8</c:v>
                </c:pt>
              </c:numCache>
            </c:numRef>
          </c:yVal>
          <c:smooth val="0"/>
        </c:ser>
        <c:dLbls>
          <c:showLegendKey val="0"/>
          <c:showVal val="0"/>
          <c:showCatName val="0"/>
          <c:showSerName val="0"/>
          <c:showPercent val="0"/>
          <c:showBubbleSize val="0"/>
        </c:dLbls>
        <c:axId val="2086797048"/>
        <c:axId val="2086789480"/>
      </c:scatterChart>
      <c:valAx>
        <c:axId val="2086797048"/>
        <c:scaling>
          <c:orientation val="minMax"/>
          <c:max val="1.0"/>
          <c:min val="0.0"/>
        </c:scaling>
        <c:delete val="0"/>
        <c:axPos val="b"/>
        <c:title>
          <c:tx>
            <c:rich>
              <a:bodyPr/>
              <a:lstStyle/>
              <a:p>
                <a:pPr>
                  <a:defRPr/>
                </a:pPr>
                <a:r>
                  <a:rPr lang="en-US"/>
                  <a:t>False Positive Rate</a:t>
                </a:r>
              </a:p>
            </c:rich>
          </c:tx>
          <c:layout>
            <c:manualLayout>
              <c:xMode val="edge"/>
              <c:yMode val="edge"/>
              <c:x val="0.50426169899494"/>
              <c:y val="0.904010844798246"/>
            </c:manualLayout>
          </c:layout>
          <c:overlay val="0"/>
        </c:title>
        <c:numFmt formatCode="0.00" sourceLinked="1"/>
        <c:majorTickMark val="out"/>
        <c:minorTickMark val="none"/>
        <c:tickLblPos val="nextTo"/>
        <c:crossAx val="2086789480"/>
        <c:crosses val="autoZero"/>
        <c:crossBetween val="midCat"/>
      </c:valAx>
      <c:valAx>
        <c:axId val="2086789480"/>
        <c:scaling>
          <c:orientation val="minMax"/>
          <c:max val="1.0"/>
          <c:min val="0.0"/>
        </c:scaling>
        <c:delete val="0"/>
        <c:axPos val="l"/>
        <c:majorGridlines/>
        <c:title>
          <c:tx>
            <c:rich>
              <a:bodyPr rot="-5400000" vert="horz"/>
              <a:lstStyle/>
              <a:p>
                <a:pPr>
                  <a:defRPr/>
                </a:pPr>
                <a:r>
                  <a:rPr lang="en-US"/>
                  <a:t>True Positive Rate</a:t>
                </a:r>
              </a:p>
            </c:rich>
          </c:tx>
          <c:layout/>
          <c:overlay val="0"/>
        </c:title>
        <c:numFmt formatCode="0.00" sourceLinked="1"/>
        <c:majorTickMark val="out"/>
        <c:minorTickMark val="none"/>
        <c:tickLblPos val="nextTo"/>
        <c:crossAx val="208679704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Medical Laboratory Scientists Choose Wisely</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smtClean="0"/>
              <a:t>3-29-19</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http://</a:t>
            </a:r>
            <a:r>
              <a:rPr lang="en-US" dirty="0" err="1"/>
              <a:t>www.choosingwisely.org</a:t>
            </a:r>
            <a:r>
              <a:rPr lang="en-US" dirty="0"/>
              <a: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B05F92-6C84-1C45-B927-970DD96B3801}" type="slidenum">
              <a:rPr lang="en-US" smtClean="0"/>
              <a:t>‹#›</a:t>
            </a:fld>
            <a:endParaRPr lang="en-US"/>
          </a:p>
        </p:txBody>
      </p:sp>
    </p:spTree>
    <p:extLst>
      <p:ext uri="{BB962C8B-B14F-4D97-AF65-F5344CB8AC3E}">
        <p14:creationId xmlns:p14="http://schemas.microsoft.com/office/powerpoint/2010/main" val="8159257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870F99-0B13-5641-A409-42AB5FEE6AFD}" type="datetimeFigureOut">
              <a:rPr lang="en-US" smtClean="0"/>
              <a:t>2/15/19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9A854-5F7D-4243-8CBA-260B88B849D4}" type="slidenum">
              <a:rPr lang="en-US" smtClean="0"/>
              <a:t>‹#›</a:t>
            </a:fld>
            <a:endParaRPr lang="en-US"/>
          </a:p>
        </p:txBody>
      </p:sp>
    </p:spTree>
    <p:extLst>
      <p:ext uri="{BB962C8B-B14F-4D97-AF65-F5344CB8AC3E}">
        <p14:creationId xmlns:p14="http://schemas.microsoft.com/office/powerpoint/2010/main" val="4938827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ejm.org/doi/full/10.1056/NEJMp0911423" TargetMode="External"/><Relationship Id="rId4" Type="http://schemas.openxmlformats.org/officeDocument/2006/relationships/hyperlink" Target="http://archinte.ama-assn.org/cgi/content/full/171/15/1385?ijkey=.DaPcj2P7Zd8I&amp;keytype=ref&amp;siteid=amajnls" TargetMode="External"/><Relationship Id="rId5" Type="http://schemas.openxmlformats.org/officeDocument/2006/relationships/hyperlink" Target="http://www.choosingwisely.org/21-organizations-to-engage-physicians-and-patients-in-conversations-on-overuse-of-medical-tests-and-procedures/" TargetMode="External"/><Relationship Id="rId6" Type="http://schemas.openxmlformats.org/officeDocument/2006/relationships/hyperlink" Target="http://www.choosingwisely.org/new-grant-program-to-support-health-care-organization-implementation-of-choosing-wisely-recommendations/"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and welcome to this seminar, Medical Laboratory Scientists Choose Wisely. I’m George Fritsma, and this presentation illustrates the value of laboratory assays in the Consumer</a:t>
            </a:r>
            <a:r>
              <a:rPr lang="en-US" baseline="0" dirty="0" smtClean="0"/>
              <a:t> Reports and American Board of Internal Medicine Foundation’s Choosing Wisely initiative. </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1</a:t>
            </a:fld>
            <a:endParaRPr lang="en-US"/>
          </a:p>
        </p:txBody>
      </p:sp>
    </p:spTree>
    <p:extLst>
      <p:ext uri="{BB962C8B-B14F-4D97-AF65-F5344CB8AC3E}">
        <p14:creationId xmlns:p14="http://schemas.microsoft.com/office/powerpoint/2010/main" val="3475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laboratory test is perfect. All come with a false negative and false positive rate. There are four possibilities:</a:t>
            </a:r>
          </a:p>
          <a:p>
            <a:endParaRPr lang="en-US" dirty="0" smtClean="0"/>
          </a:p>
          <a:p>
            <a:pPr marL="171450" indent="-171450" eaLnBrk="1" hangingPunct="1">
              <a:buFont typeface="Arial"/>
              <a:buChar char="•"/>
            </a:pPr>
            <a:r>
              <a:rPr lang="en-US" i="1" dirty="0" smtClean="0">
                <a:solidFill>
                  <a:srgbClr val="000000"/>
                </a:solidFill>
                <a:latin typeface="Arial Narrow"/>
                <a:cs typeface="Arial Narrow"/>
              </a:rPr>
              <a:t>True positive</a:t>
            </a:r>
            <a:r>
              <a:rPr lang="en-US" dirty="0" smtClean="0">
                <a:solidFill>
                  <a:srgbClr val="000000"/>
                </a:solidFill>
                <a:latin typeface="Arial Narrow"/>
                <a:cs typeface="Arial Narrow"/>
              </a:rPr>
              <a:t>: assay result correctly identifies those with a disease or condition.</a:t>
            </a:r>
          </a:p>
          <a:p>
            <a:pPr marL="171450" indent="-171450" eaLnBrk="1" hangingPunct="1">
              <a:buFont typeface="Arial"/>
              <a:buChar char="•"/>
            </a:pPr>
            <a:r>
              <a:rPr lang="en-US" i="1" dirty="0" smtClean="0">
                <a:solidFill>
                  <a:srgbClr val="000000"/>
                </a:solidFill>
                <a:latin typeface="Arial Narrow"/>
                <a:cs typeface="Arial Narrow"/>
              </a:rPr>
              <a:t>False positive</a:t>
            </a:r>
            <a:r>
              <a:rPr lang="en-US" dirty="0" smtClean="0">
                <a:solidFill>
                  <a:srgbClr val="000000"/>
                </a:solidFill>
                <a:latin typeface="Arial Narrow"/>
                <a:cs typeface="Arial Narrow"/>
              </a:rPr>
              <a:t>: assay result incorrectly identifies disease where none is present. False positives alarm the patient, generate expensive follow up testing, and unnecessarily</a:t>
            </a:r>
            <a:r>
              <a:rPr lang="en-US" baseline="0" dirty="0" smtClean="0">
                <a:solidFill>
                  <a:srgbClr val="000000"/>
                </a:solidFill>
                <a:latin typeface="Arial Narrow"/>
                <a:cs typeface="Arial Narrow"/>
              </a:rPr>
              <a:t> postpone procedures.</a:t>
            </a:r>
            <a:endParaRPr lang="en-US" dirty="0" smtClean="0">
              <a:solidFill>
                <a:srgbClr val="000000"/>
              </a:solidFill>
              <a:latin typeface="Arial Narrow"/>
              <a:cs typeface="Arial Narrow"/>
            </a:endParaRPr>
          </a:p>
          <a:p>
            <a:pPr marL="171450" indent="-171450" eaLnBrk="1" hangingPunct="1">
              <a:buFont typeface="Arial"/>
              <a:buChar char="•"/>
            </a:pPr>
            <a:r>
              <a:rPr lang="en-US" i="1" dirty="0" smtClean="0">
                <a:solidFill>
                  <a:srgbClr val="000000"/>
                </a:solidFill>
                <a:latin typeface="Arial Narrow"/>
                <a:cs typeface="Arial Narrow"/>
              </a:rPr>
              <a:t>True negative</a:t>
            </a:r>
            <a:r>
              <a:rPr lang="en-US" dirty="0" smtClean="0">
                <a:solidFill>
                  <a:srgbClr val="000000"/>
                </a:solidFill>
                <a:latin typeface="Arial Narrow"/>
                <a:cs typeface="Arial Narrow"/>
              </a:rPr>
              <a:t>: laboratory assay correctly identifies those without a disease or condition. Good news for</a:t>
            </a:r>
            <a:r>
              <a:rPr lang="en-US" baseline="0" dirty="0" smtClean="0">
                <a:solidFill>
                  <a:srgbClr val="000000"/>
                </a:solidFill>
                <a:latin typeface="Arial Narrow"/>
                <a:cs typeface="Arial Narrow"/>
              </a:rPr>
              <a:t> everyone.</a:t>
            </a:r>
            <a:endParaRPr lang="en-US" dirty="0" smtClean="0">
              <a:solidFill>
                <a:srgbClr val="000000"/>
              </a:solidFill>
              <a:latin typeface="Arial Narrow"/>
              <a:cs typeface="Arial Narrow"/>
            </a:endParaRPr>
          </a:p>
          <a:p>
            <a:pPr marL="171450" indent="-171450" eaLnBrk="1" hangingPunct="1">
              <a:buFont typeface="Arial"/>
              <a:buChar char="•"/>
            </a:pPr>
            <a:r>
              <a:rPr lang="en-US" i="1" dirty="0" smtClean="0">
                <a:solidFill>
                  <a:srgbClr val="000000"/>
                </a:solidFill>
                <a:latin typeface="Arial Narrow"/>
                <a:cs typeface="Arial Narrow"/>
              </a:rPr>
              <a:t>False negative</a:t>
            </a:r>
            <a:r>
              <a:rPr lang="en-US" dirty="0" smtClean="0">
                <a:solidFill>
                  <a:srgbClr val="000000"/>
                </a:solidFill>
                <a:latin typeface="Arial Narrow"/>
                <a:cs typeface="Arial Narrow"/>
              </a:rPr>
              <a:t>: assay result incorrectly rules out disease where it is present.</a:t>
            </a:r>
            <a:r>
              <a:rPr lang="en-US" baseline="0" dirty="0" smtClean="0">
                <a:solidFill>
                  <a:srgbClr val="000000"/>
                </a:solidFill>
                <a:latin typeface="Arial Narrow"/>
                <a:cs typeface="Arial Narrow"/>
              </a:rPr>
              <a:t> This is the worst case, as a patient will go untreated.</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10</a:t>
            </a:fld>
            <a:endParaRPr lang="en-US"/>
          </a:p>
        </p:txBody>
      </p:sp>
    </p:spTree>
    <p:extLst>
      <p:ext uri="{BB962C8B-B14F-4D97-AF65-F5344CB8AC3E}">
        <p14:creationId xmlns:p14="http://schemas.microsoft.com/office/powerpoint/2010/main" val="387646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illustrates the effects of screening. You employ a reasonably sensitive assay</a:t>
            </a:r>
            <a:r>
              <a:rPr lang="en-US" baseline="0" dirty="0" smtClean="0"/>
              <a:t> with only a 2% false positive rate.</a:t>
            </a:r>
            <a:endParaRPr lang="en-US" dirty="0" smtClean="0"/>
          </a:p>
          <a:p>
            <a:pPr marL="171450" indent="-171450">
              <a:buFont typeface="Arial"/>
              <a:buChar char="•"/>
            </a:pPr>
            <a:r>
              <a:rPr lang="en-US" dirty="0" smtClean="0"/>
              <a:t>Presume you</a:t>
            </a:r>
            <a:r>
              <a:rPr lang="en-US" baseline="0" dirty="0" smtClean="0"/>
              <a:t> test 10,000 people who are suspected of having a disease based on your having identified an indication. Public health records indicate that 10% of people with the indication have the disease, so your test will accurately classify 98%, or 980 patients. It will generate false positive results in 2% or 180 patients. This is reasonable if it is a serious disease, and you can use specific follow-up assays to confirm or rule out.</a:t>
            </a:r>
          </a:p>
          <a:p>
            <a:pPr marL="171450" indent="-171450">
              <a:buFont typeface="Arial"/>
              <a:buChar char="•"/>
            </a:pPr>
            <a:r>
              <a:rPr lang="en-US" baseline="0" dirty="0" smtClean="0"/>
              <a:t>Suppose you test an unselected population and you know from Public Health records the prevalence of the disease is common at 1% or 100 people). Your test now identifies 98% of the people, or 98, but also classified 2% of the 9900 people without disease, or 198 people. Now your false positive rate is double the true positive rate. The test is generating a lot of unnecessary work.</a:t>
            </a:r>
          </a:p>
          <a:p>
            <a:pPr marL="171450" indent="-171450">
              <a:buFont typeface="Arial"/>
              <a:buChar char="•"/>
            </a:pPr>
            <a:r>
              <a:rPr lang="en-US" baseline="0" dirty="0" smtClean="0"/>
              <a:t>At 1 in 1000, you identify only 9.8 people with disease (call it 10), but 200 false positives, and at 1 in 10,000, a rare disease, you identify only 1 true positive and 200 false positives. This is what happens when you screen an unselected population for a rare disorder. Your test becomes a nuisance, generating a lot of work for no measurable return.</a:t>
            </a:r>
            <a:endParaRPr lang="en-US" dirty="0" smtClean="0"/>
          </a:p>
        </p:txBody>
      </p:sp>
      <p:sp>
        <p:nvSpPr>
          <p:cNvPr id="4" name="Header Placeholder 3"/>
          <p:cNvSpPr>
            <a:spLocks noGrp="1"/>
          </p:cNvSpPr>
          <p:nvPr>
            <p:ph type="hdr" sz="quarter" idx="10"/>
          </p:nvPr>
        </p:nvSpPr>
        <p:spPr/>
        <p:txBody>
          <a:bodyPr/>
          <a:lstStyle/>
          <a:p>
            <a:r>
              <a:rPr lang="en-US" smtClean="0"/>
              <a:t>Responsive Hemostasis Reagents; Brookwood and LabCorp, 12/14/98</a:t>
            </a:r>
            <a:endParaRPr lang="en-US"/>
          </a:p>
        </p:txBody>
      </p:sp>
      <p:sp>
        <p:nvSpPr>
          <p:cNvPr id="5" name="Footer Placeholder 4"/>
          <p:cNvSpPr>
            <a:spLocks noGrp="1"/>
          </p:cNvSpPr>
          <p:nvPr>
            <p:ph type="ftr" sz="quarter" idx="11"/>
          </p:nvPr>
        </p:nvSpPr>
        <p:spPr/>
        <p:txBody>
          <a:bodyPr/>
          <a:lstStyle/>
          <a:p>
            <a:r>
              <a:rPr lang="en-US" smtClean="0"/>
              <a:t>Colorado Coagulation Consultants</a:t>
            </a:r>
            <a:endParaRPr lang="en-US"/>
          </a:p>
        </p:txBody>
      </p:sp>
      <p:sp>
        <p:nvSpPr>
          <p:cNvPr id="6" name="Slide Number Placeholder 5"/>
          <p:cNvSpPr>
            <a:spLocks noGrp="1"/>
          </p:cNvSpPr>
          <p:nvPr>
            <p:ph type="sldNum" sz="quarter" idx="12"/>
          </p:nvPr>
        </p:nvSpPr>
        <p:spPr/>
        <p:txBody>
          <a:bodyPr/>
          <a:lstStyle/>
          <a:p>
            <a:fld id="{EB907398-1308-E948-B648-429540F16D2C}" type="slidenum">
              <a:rPr lang="en-US" smtClean="0"/>
              <a:pPr/>
              <a:t>11</a:t>
            </a:fld>
            <a:endParaRPr lang="en-US"/>
          </a:p>
        </p:txBody>
      </p:sp>
    </p:spTree>
    <p:extLst>
      <p:ext uri="{BB962C8B-B14F-4D97-AF65-F5344CB8AC3E}">
        <p14:creationId xmlns:p14="http://schemas.microsoft.com/office/powerpoint/2010/main" val="3579307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1980s researchers began applying outcomes analysis to our time-honored assays. For</a:t>
            </a:r>
            <a:r>
              <a:rPr lang="en-US" baseline="0" dirty="0" smtClean="0"/>
              <a:t> any assay they plotted the false positive result rate against the true positive rate for each limit in a continuous variable. A good test provided a distinct curve with a clear limit and an area under the curve near 90. A mediocre test had a lower area under the curve, and a useless test has no identifiable cutoff and an AUC of 0.50, the lowest you can go. If a test generates a non-predictive curve, it could be replaced with a coin toss. Guess what.</a:t>
            </a:r>
            <a:endParaRPr lang="en-US" dirty="0"/>
          </a:p>
        </p:txBody>
      </p:sp>
      <p:sp>
        <p:nvSpPr>
          <p:cNvPr id="4" name="Header Placeholder 3"/>
          <p:cNvSpPr>
            <a:spLocks noGrp="1"/>
          </p:cNvSpPr>
          <p:nvPr>
            <p:ph type="hdr" sz="quarter" idx="10"/>
          </p:nvPr>
        </p:nvSpPr>
        <p:spPr/>
        <p:txBody>
          <a:bodyPr/>
          <a:lstStyle/>
          <a:p>
            <a:r>
              <a:rPr lang="en-US" smtClean="0"/>
              <a:t>Responsive Hemostasis Reagents; Brookwood and LabCorp, 12/14/98</a:t>
            </a:r>
            <a:endParaRPr lang="en-US"/>
          </a:p>
        </p:txBody>
      </p:sp>
      <p:sp>
        <p:nvSpPr>
          <p:cNvPr id="5" name="Footer Placeholder 4"/>
          <p:cNvSpPr>
            <a:spLocks noGrp="1"/>
          </p:cNvSpPr>
          <p:nvPr>
            <p:ph type="ftr" sz="quarter" idx="11"/>
          </p:nvPr>
        </p:nvSpPr>
        <p:spPr/>
        <p:txBody>
          <a:bodyPr/>
          <a:lstStyle/>
          <a:p>
            <a:r>
              <a:rPr lang="en-US" smtClean="0"/>
              <a:t>Colorado Coagulation Consultants</a:t>
            </a:r>
            <a:endParaRPr lang="en-US"/>
          </a:p>
        </p:txBody>
      </p:sp>
      <p:sp>
        <p:nvSpPr>
          <p:cNvPr id="6" name="Slide Number Placeholder 5"/>
          <p:cNvSpPr>
            <a:spLocks noGrp="1"/>
          </p:cNvSpPr>
          <p:nvPr>
            <p:ph type="sldNum" sz="quarter" idx="12"/>
          </p:nvPr>
        </p:nvSpPr>
        <p:spPr/>
        <p:txBody>
          <a:bodyPr/>
          <a:lstStyle/>
          <a:p>
            <a:fld id="{EB907398-1308-E948-B648-429540F16D2C}" type="slidenum">
              <a:rPr lang="en-US" smtClean="0"/>
              <a:pPr/>
              <a:t>12</a:t>
            </a:fld>
            <a:endParaRPr lang="en-US"/>
          </a:p>
        </p:txBody>
      </p:sp>
    </p:spTree>
    <p:extLst>
      <p:ext uri="{BB962C8B-B14F-4D97-AF65-F5344CB8AC3E}">
        <p14:creationId xmlns:p14="http://schemas.microsoft.com/office/powerpoint/2010/main" val="184012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aseline="0" dirty="0" smtClean="0"/>
              <a:t>lengthy 1990 publication reviewing 220 primary publications that applied clinical efficacy studies such as ROC analysis showed, among other findings, that </a:t>
            </a:r>
          </a:p>
          <a:p>
            <a:pPr marL="171450" indent="-171450">
              <a:buFont typeface="Arial"/>
              <a:buChar char="•"/>
            </a:pPr>
            <a:r>
              <a:rPr lang="en-US" dirty="0" smtClean="0">
                <a:solidFill>
                  <a:srgbClr val="000000"/>
                </a:solidFill>
                <a:latin typeface="Arial Narrow"/>
                <a:cs typeface="Arial Narrow"/>
              </a:rPr>
              <a:t>The standardization attempts</a:t>
            </a:r>
            <a:r>
              <a:rPr lang="en-US" baseline="0" dirty="0" smtClean="0">
                <a:solidFill>
                  <a:srgbClr val="000000"/>
                </a:solidFill>
                <a:latin typeface="Arial Narrow"/>
                <a:cs typeface="Arial Narrow"/>
              </a:rPr>
              <a:t> of Ivy, Mielke, and ITC Surgicutt did not improve on the BT</a:t>
            </a:r>
            <a:endParaRPr lang="en-US" dirty="0" smtClean="0">
              <a:solidFill>
                <a:srgbClr val="000000"/>
              </a:solidFill>
              <a:latin typeface="Arial Narrow"/>
              <a:cs typeface="Arial Narrow"/>
            </a:endParaRPr>
          </a:p>
          <a:p>
            <a:pPr marL="171450" indent="-171450">
              <a:buFont typeface="Arial"/>
              <a:buChar char="•"/>
            </a:pPr>
            <a:r>
              <a:rPr lang="en-US" dirty="0" smtClean="0">
                <a:solidFill>
                  <a:srgbClr val="000000"/>
                </a:solidFill>
                <a:latin typeface="Arial Narrow"/>
                <a:cs typeface="Arial Narrow"/>
              </a:rPr>
              <a:t>The BT is not a specific indicator of platelet function, it is affected by too many variables such as operator management, skin thickness, and temperature</a:t>
            </a:r>
          </a:p>
          <a:p>
            <a:pPr marL="171450" indent="-171450">
              <a:buFont typeface="Arial"/>
              <a:buChar char="•"/>
            </a:pPr>
            <a:r>
              <a:rPr lang="en-US" dirty="0" smtClean="0">
                <a:solidFill>
                  <a:srgbClr val="000000"/>
                </a:solidFill>
                <a:latin typeface="Arial Narrow"/>
                <a:cs typeface="Arial Narrow"/>
              </a:rPr>
              <a:t>The BT does not predict the risk of hemorrhage in surgery or any other condition. In nearly every case where</a:t>
            </a:r>
            <a:r>
              <a:rPr lang="en-US" baseline="0" dirty="0" smtClean="0">
                <a:solidFill>
                  <a:srgbClr val="000000"/>
                </a:solidFill>
                <a:latin typeface="Arial Narrow"/>
                <a:cs typeface="Arial Narrow"/>
              </a:rPr>
              <a:t> the surgeon decides to proceed despite a prolonged BT, there is no adverse event. Conversely, in the instance where bleeding does occur, a look back reveals that the BT is normal.</a:t>
            </a:r>
            <a:endParaRPr lang="en-US" dirty="0" smtClean="0">
              <a:solidFill>
                <a:srgbClr val="000000"/>
              </a:solidFill>
              <a:latin typeface="Arial Narrow"/>
              <a:cs typeface="Arial Narrow"/>
            </a:endParaRPr>
          </a:p>
          <a:p>
            <a:pPr marL="171450" indent="-171450">
              <a:buFont typeface="Arial"/>
              <a:buChar char="•"/>
            </a:pPr>
            <a:r>
              <a:rPr lang="en-US" dirty="0" smtClean="0">
                <a:solidFill>
                  <a:srgbClr val="000000"/>
                </a:solidFill>
                <a:latin typeface="Arial Narrow"/>
                <a:cs typeface="Arial Narrow"/>
              </a:rPr>
              <a:t>BT prolongation doesn’t occur ahead of actual bleeding symptoms. If, for instance, you are using the BT to predict VWD,</a:t>
            </a:r>
            <a:r>
              <a:rPr lang="en-US" baseline="0" dirty="0" smtClean="0">
                <a:solidFill>
                  <a:srgbClr val="000000"/>
                </a:solidFill>
                <a:latin typeface="Arial Narrow"/>
                <a:cs typeface="Arial Narrow"/>
              </a:rPr>
              <a:t> the systemic bleeding symptoms of bruising, menorrhagia, or epistaxis will appear at the same time that the bleeding time is prolonged.</a:t>
            </a:r>
            <a:endParaRPr lang="en-US" dirty="0" smtClean="0">
              <a:solidFill>
                <a:srgbClr val="000000"/>
              </a:solidFill>
              <a:latin typeface="Arial Narrow"/>
              <a:cs typeface="Arial Narrow"/>
            </a:endParaRPr>
          </a:p>
          <a:p>
            <a:pPr marL="171450" indent="-171450">
              <a:buFont typeface="Arial"/>
              <a:buChar char="•"/>
            </a:pPr>
            <a:r>
              <a:rPr lang="en-US" dirty="0" smtClean="0">
                <a:solidFill>
                  <a:srgbClr val="000000"/>
                </a:solidFill>
                <a:latin typeface="Arial Narrow"/>
                <a:cs typeface="Arial Narrow"/>
              </a:rPr>
              <a:t>The BT is not useful in testing efficacy of therapy. In the 1990s we used the BT to test for the effects of aspirin and to identify people who were “aspirin resistant.” This met with partial success, but was surpassed by more reliable, reproducible laboratory assays.</a:t>
            </a:r>
          </a:p>
          <a:p>
            <a:pPr marL="0" indent="0">
              <a:buFont typeface="Arial"/>
              <a:buNone/>
            </a:pPr>
            <a:r>
              <a:rPr lang="en-US" dirty="0" smtClean="0">
                <a:solidFill>
                  <a:srgbClr val="000000"/>
                </a:solidFill>
                <a:latin typeface="Arial Narrow"/>
                <a:cs typeface="Arial Narrow"/>
              </a:rPr>
              <a:t>So in other words, the BT is</a:t>
            </a:r>
            <a:r>
              <a:rPr lang="en-US" baseline="0" dirty="0" smtClean="0">
                <a:solidFill>
                  <a:srgbClr val="000000"/>
                </a:solidFill>
                <a:latin typeface="Arial Narrow"/>
                <a:cs typeface="Arial Narrow"/>
              </a:rPr>
              <a:t> useless and it leaves scars. Despite these findings, it is still available and is used around the world, though it is disappearing from labs in the industrialized world.</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13</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This</a:t>
            </a:r>
            <a:r>
              <a:rPr lang="en-US" baseline="0" dirty="0" smtClean="0"/>
              <a:t> was an original CW recommendation by ASCP, 2013.</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14</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400" baseline="0" dirty="0" smtClean="0"/>
              <a:t>In 1965, Egeberg described a relationship between antithrombin deficiency and thrombophilia. Antithrombin is one of the coagulation control proteins. People with low antithrombin levels produce excessive thrombin and were prone to venous thromboembolic disease such as deep venous thrombosis or pulmonary embolism. Lab scientist believed we had found the answer to what was then called  hypercoagulability, now hereditary thrombophilia and by 1970 we were routinely performing plasma antithrombin assays.</a:t>
            </a:r>
          </a:p>
          <a:p>
            <a:pPr marL="0" indent="0">
              <a:buFont typeface="Arial"/>
              <a:buNone/>
            </a:pPr>
            <a:endParaRPr lang="en-US" sz="1400" baseline="0" dirty="0" smtClean="0"/>
          </a:p>
          <a:p>
            <a:pPr marL="0" indent="0">
              <a:buFont typeface="Arial"/>
              <a:buNone/>
            </a:pPr>
            <a:r>
              <a:rPr lang="en-US" sz="1400" baseline="0" dirty="0" smtClean="0"/>
              <a:t>Then Comp and </a:t>
            </a:r>
            <a:r>
              <a:rPr lang="en-US" sz="1400" baseline="0" dirty="0" err="1" smtClean="0"/>
              <a:t>Esmon</a:t>
            </a:r>
            <a:r>
              <a:rPr lang="en-US" sz="1400" baseline="0" dirty="0" smtClean="0"/>
              <a:t> established similar relationships for congenital protein C deficiency, and then in 1986, protein S deficiency. These are also coagulation control proteins and they were named by their position in polyacrylamide gel electrophoresis. 1993 when Dahlback described activated protein C resistance, and 1984 when Bertina showed the factor V Leiden mutation was the cause for APCR.</a:t>
            </a:r>
          </a:p>
          <a:p>
            <a:pPr marL="0" indent="0">
              <a:buFont typeface="Arial"/>
              <a:buNone/>
            </a:pPr>
            <a:endParaRPr lang="en-US" sz="1400" baseline="0" dirty="0" smtClean="0"/>
          </a:p>
          <a:p>
            <a:pPr marL="0" indent="0">
              <a:buFont typeface="Arial"/>
              <a:buNone/>
            </a:pPr>
            <a:r>
              <a:rPr lang="en-US" sz="1400" baseline="0" dirty="0" err="1" smtClean="0"/>
              <a:t>Poort’s</a:t>
            </a:r>
            <a:r>
              <a:rPr lang="en-US" sz="1400" baseline="0" dirty="0" smtClean="0"/>
              <a:t> described prothrombin G20210A, meanwhile, elevated coagulation factor VIII, hyperhomocysteinemia, and two polymorphisms of the methylene tetrahydrofolate reductase enzyme were also implicated as hereditary causes for thrombophilia.</a:t>
            </a:r>
          </a:p>
        </p:txBody>
      </p:sp>
      <p:sp>
        <p:nvSpPr>
          <p:cNvPr id="4" name="Slide Number Placeholder 3"/>
          <p:cNvSpPr>
            <a:spLocks noGrp="1"/>
          </p:cNvSpPr>
          <p:nvPr>
            <p:ph type="sldNum" sz="quarter" idx="10"/>
          </p:nvPr>
        </p:nvSpPr>
        <p:spPr/>
        <p:txBody>
          <a:bodyPr/>
          <a:lstStyle/>
          <a:p>
            <a:fld id="{49E9A854-5F7D-4243-8CBA-260B88B849D4}" type="slidenum">
              <a:rPr lang="en-US" smtClean="0"/>
              <a:t>15</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1980s DuPont ACA, which used plastic bags</a:t>
            </a:r>
            <a:r>
              <a:rPr lang="en-US" baseline="0" dirty="0" smtClean="0"/>
              <a:t> as reaction chambers. These were attached to a bicycle chain that moved the bag from reaction station to reaction station inside the instrument. You had to keep your hands outside to avoid injury. Besides PT and PTT, the ACA made us lots of income doing AT, PC, and PS.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Denver there is a medical reference laboratory that specializes in coagulation testing. This was a narrow specialty, and in 1992 the lab was just getting by with four employees, including the owner. When Dahlbach and Bertina described APCR and FVL, the concept of thrombosis risk testing caught on. By 1997, the lab had grown to over 40 employees, using a thrombophilia risk panel like this one. The reason FVL caught on was its prevalence of 3–8% of the Caucasian population, and because it was one of our first molecular diagnostic assays. However, its penetrance varied by patient, many with the mutation experience no thrombosis, while meanwhile, half of thrombotic events occur in the absence of inherited risk factors. </a:t>
            </a:r>
            <a:r>
              <a:rPr lang="en-US" dirty="0" smtClean="0"/>
              <a:t>Here</a:t>
            </a:r>
            <a:r>
              <a:rPr lang="en-US" baseline="0" dirty="0" smtClean="0"/>
              <a:t> are data I’ve used for a presentation on thrombosis risk factors that remain relevant, however, the last time I gave this talk was in 2009, indicating the waning interest.</a:t>
            </a:r>
            <a:endParaRPr lang="en-US" dirty="0" smtClean="0"/>
          </a:p>
          <a:p>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16</a:t>
            </a:fld>
            <a:endParaRPr lang="en-US"/>
          </a:p>
        </p:txBody>
      </p:sp>
    </p:spTree>
    <p:extLst>
      <p:ext uri="{BB962C8B-B14F-4D97-AF65-F5344CB8AC3E}">
        <p14:creationId xmlns:p14="http://schemas.microsoft.com/office/powerpoint/2010/main" val="253290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In 2004, Dr. Marisa Marques requested a review of four years of thrombosis risk testing orders at the University of Alabama at Birmingham Hospital. The data were never published, but she found that 20% of the profiles documented combined PC and PS deficiencies. Dr. Craig Kitchens of Jacksonville tells of an </a:t>
            </a:r>
            <a:r>
              <a:rPr lang="en-US" baseline="0" dirty="0" err="1" smtClean="0"/>
              <a:t>OB-Gyn</a:t>
            </a:r>
            <a:r>
              <a:rPr lang="en-US" baseline="0" dirty="0" smtClean="0"/>
              <a:t> physician who advised his patient to get an abortion because she had both deficiencies. The theoretical prevalence of combined PC and PS deficiency is 1 in 30,000, an unlikely occurrence. What really happened? The assays were ordered shortly after a thrombotic event when the patient had been placed on Coumadin,. Both PC and PS are vitamin K dependent, and Coumadin is a vitamin K antagonist. In addition, specimens collected within a few hours of a thrombotic event are likely to give low results because PC and PS levels drop rapidly in acute inflammation. Further, AT, PC, and PS assays generated high false positive rates in apparently healthy people.</a:t>
            </a:r>
          </a:p>
        </p:txBody>
      </p:sp>
      <p:sp>
        <p:nvSpPr>
          <p:cNvPr id="4" name="Slide Number Placeholder 3"/>
          <p:cNvSpPr>
            <a:spLocks noGrp="1"/>
          </p:cNvSpPr>
          <p:nvPr>
            <p:ph type="sldNum" sz="quarter" idx="10"/>
          </p:nvPr>
        </p:nvSpPr>
        <p:spPr/>
        <p:txBody>
          <a:bodyPr/>
          <a:lstStyle/>
          <a:p>
            <a:fld id="{49E9A854-5F7D-4243-8CBA-260B88B849D4}" type="slidenum">
              <a:rPr lang="en-US" smtClean="0"/>
              <a:t>18</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clinical research group in the </a:t>
            </a:r>
            <a:r>
              <a:rPr lang="en-US" sz="1200" dirty="0" smtClean="0">
                <a:latin typeface="Arial Narrow"/>
                <a:cs typeface="Arial Narrow"/>
              </a:rPr>
              <a:t>Department of Pathology, University of Texas Southwestern Medical Center, Dallas, TX, </a:t>
            </a:r>
            <a:r>
              <a:rPr lang="en-US" baseline="0" dirty="0" smtClean="0"/>
              <a:t>headed by Dr. Ravi </a:t>
            </a:r>
            <a:r>
              <a:rPr lang="en-US" baseline="0" dirty="0" err="1" smtClean="0"/>
              <a:t>Sarode</a:t>
            </a:r>
            <a:r>
              <a:rPr lang="en-US" baseline="0" dirty="0" smtClean="0"/>
              <a:t> conducted a r</a:t>
            </a:r>
            <a:r>
              <a:rPr lang="en-US" dirty="0" smtClean="0">
                <a:solidFill>
                  <a:srgbClr val="000000"/>
                </a:solidFill>
                <a:latin typeface="Arial Narrow"/>
                <a:cs typeface="Arial Narrow"/>
              </a:rPr>
              <a:t>etrospective observational study of consecutive unselected patients on whom were ordered thrombophilia testing from October and November of 2009. They reviewed the profiles ordered for people with thrombosis</a:t>
            </a:r>
            <a:r>
              <a:rPr lang="en-US" baseline="0" dirty="0" smtClean="0">
                <a:solidFill>
                  <a:srgbClr val="000000"/>
                </a:solidFill>
                <a:latin typeface="Arial Narrow"/>
                <a:cs typeface="Arial Narrow"/>
              </a:rPr>
              <a:t> risk indications, including</a:t>
            </a:r>
            <a:r>
              <a:rPr lang="mr-IN" baseline="0" dirty="0" smtClean="0">
                <a:solidFill>
                  <a:srgbClr val="000000"/>
                </a:solidFill>
                <a:latin typeface="Arial Narrow"/>
                <a:cs typeface="Arial Narrow"/>
              </a:rPr>
              <a:t>…</a:t>
            </a:r>
            <a:endParaRPr lang="en-US" baseline="0" dirty="0" smtClean="0">
              <a:solidFill>
                <a:srgbClr val="000000"/>
              </a:solidFill>
              <a:latin typeface="Arial Narrow"/>
              <a:cs typeface="Arial Narrow"/>
            </a:endParaRPr>
          </a:p>
          <a:p>
            <a:pPr marL="171450" indent="-171450">
              <a:buFont typeface="Arial"/>
              <a:buChar char="•"/>
            </a:pPr>
            <a:r>
              <a:rPr lang="en-US" dirty="0" smtClean="0">
                <a:solidFill>
                  <a:srgbClr val="000000"/>
                </a:solidFill>
                <a:latin typeface="Arial Narrow"/>
                <a:cs typeface="Arial Narrow"/>
              </a:rPr>
              <a:t>Recurrent, ≥3, pregnancy loss</a:t>
            </a:r>
          </a:p>
          <a:p>
            <a:pPr marL="171450" indent="-171450">
              <a:buFont typeface="Arial"/>
              <a:buChar char="•"/>
            </a:pPr>
            <a:r>
              <a:rPr lang="en-US" dirty="0" smtClean="0">
                <a:solidFill>
                  <a:srgbClr val="000000"/>
                </a:solidFill>
                <a:latin typeface="Arial Narrow"/>
                <a:cs typeface="Arial Narrow"/>
              </a:rPr>
              <a:t>Unprovoked arterial thrombosis</a:t>
            </a:r>
          </a:p>
          <a:p>
            <a:pPr marL="171450" indent="-171450">
              <a:buFont typeface="Arial"/>
              <a:buChar char="•"/>
            </a:pPr>
            <a:r>
              <a:rPr lang="en-US" dirty="0" smtClean="0">
                <a:solidFill>
                  <a:srgbClr val="000000"/>
                </a:solidFill>
                <a:latin typeface="Arial Narrow"/>
                <a:cs typeface="Arial Narrow"/>
              </a:rPr>
              <a:t>Unprovoked venous thrombosis</a:t>
            </a:r>
          </a:p>
          <a:p>
            <a:pPr marL="171450" indent="-171450">
              <a:buFont typeface="Arial"/>
              <a:buChar char="•"/>
            </a:pPr>
            <a:r>
              <a:rPr lang="en-US" dirty="0" smtClean="0">
                <a:solidFill>
                  <a:srgbClr val="000000"/>
                </a:solidFill>
                <a:latin typeface="Arial Narrow"/>
                <a:cs typeface="Arial Narrow"/>
              </a:rPr>
              <a:t>Pregnancy morbidity: pre-eclampsia, intrauterine growth retardation</a:t>
            </a:r>
          </a:p>
          <a:p>
            <a:pPr marL="0" indent="0">
              <a:buNone/>
            </a:pPr>
            <a:endParaRPr lang="en-US" dirty="0" smtClean="0">
              <a:solidFill>
                <a:srgbClr val="000000"/>
              </a:solidFill>
              <a:latin typeface="Arial Narrow"/>
              <a:cs typeface="Arial Narrow"/>
            </a:endParaRPr>
          </a:p>
        </p:txBody>
      </p:sp>
      <p:sp>
        <p:nvSpPr>
          <p:cNvPr id="4" name="Slide Number Placeholder 3"/>
          <p:cNvSpPr>
            <a:spLocks noGrp="1"/>
          </p:cNvSpPr>
          <p:nvPr>
            <p:ph type="sldNum" sz="quarter" idx="10"/>
          </p:nvPr>
        </p:nvSpPr>
        <p:spPr/>
        <p:txBody>
          <a:bodyPr/>
          <a:lstStyle/>
          <a:p>
            <a:fld id="{49E9A854-5F7D-4243-8CBA-260B88B849D4}" type="slidenum">
              <a:rPr lang="en-US" smtClean="0"/>
              <a:t>19</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Howard Brody, MD, published “</a:t>
            </a:r>
            <a:r>
              <a:rPr lang="en-US" dirty="0" smtClean="0">
                <a:hlinkClick r:id="rId3"/>
              </a:rPr>
              <a:t>Medicine’s Ethical Responsibility for Health Care Reform — The Top Five List”</a:t>
            </a:r>
            <a:r>
              <a:rPr lang="en-US" dirty="0" smtClean="0"/>
              <a:t> in the </a:t>
            </a:r>
            <a:r>
              <a:rPr lang="en-US" i="1" dirty="0" smtClean="0"/>
              <a:t>New England Journal of Medicine</a:t>
            </a:r>
            <a:r>
              <a:rPr lang="en-US" dirty="0" smtClean="0"/>
              <a:t>. In the piece, Dr. Brody called on U.S. medical specialty societies to identify five overused tests and treatments that did not provide meaningful benefit for patients. Shortly after, the National Physicians Alliance (NPA) piloted the “Five Things” concept through an ABIM Foundation grant and created a set of specific steps physicians in internal medicine, family medicine and pediatrics could take in their practices to promote the more effective use of health care resources. These lists were first published in </a:t>
            </a:r>
            <a:r>
              <a:rPr lang="en-US" i="1" dirty="0" smtClean="0">
                <a:hlinkClick r:id="rId4"/>
              </a:rPr>
              <a:t>Archives of Internal Medicine.</a:t>
            </a:r>
            <a:endParaRPr lang="en-US" dirty="0" smtClean="0"/>
          </a:p>
          <a:p>
            <a:r>
              <a:rPr lang="en-US" dirty="0" smtClean="0"/>
              <a:t>Building on the work of Dr. Brody and NPA, in April 2012 the ABIM Foundation, along with Consumer Reports, formally launched the </a:t>
            </a:r>
            <a:r>
              <a:rPr lang="en-US" i="1" dirty="0" smtClean="0"/>
              <a:t>Choosing Wisely</a:t>
            </a:r>
            <a:r>
              <a:rPr lang="en-US" dirty="0" smtClean="0"/>
              <a:t> campaign with the release of “Top Five” lists from nine specialty societies. The widespread media coverage from nearly every top-tier outlet, along with positive reaction among the health care community, inspired 17 additional societies to join the campaign and release lists in February 2013. More than 70 societies comprising over one million clinicians are now partners of the </a:t>
            </a:r>
            <a:r>
              <a:rPr lang="en-US" i="1" dirty="0" smtClean="0"/>
              <a:t>Choosing Wisely</a:t>
            </a:r>
            <a:r>
              <a:rPr lang="en-US" dirty="0" smtClean="0"/>
              <a:t> campaign.</a:t>
            </a:r>
          </a:p>
          <a:p>
            <a:r>
              <a:rPr lang="en-US" dirty="0" smtClean="0"/>
              <a:t>In 2013, the </a:t>
            </a:r>
            <a:r>
              <a:rPr lang="en-US" dirty="0" smtClean="0">
                <a:hlinkClick r:id="rId5" tooltip="21 Organizations to Engage Physicians and Patients in Conversations on Overuse of Medical Tests and Procedures"/>
              </a:rPr>
              <a:t>ABIM Foundation received a grant</a:t>
            </a:r>
            <a:r>
              <a:rPr lang="en-US" dirty="0" smtClean="0"/>
              <a:t> from the Robert Wood Johnson Foundation (RWJF) to advance the </a:t>
            </a:r>
            <a:r>
              <a:rPr lang="en-US" i="1" dirty="0" smtClean="0"/>
              <a:t>Choosing Wisely</a:t>
            </a:r>
            <a:r>
              <a:rPr lang="en-US" dirty="0" smtClean="0"/>
              <a:t> campaign by funding 21 state medical societies, specialty societies and regional health collaboratives to help physicians and patients engage in conversations aimed at reducing unnecessary tests and procedures. In 2015, the </a:t>
            </a:r>
            <a:r>
              <a:rPr lang="en-US" dirty="0" smtClean="0">
                <a:hlinkClick r:id="rId6" tooltip="New $4.2 Million Grant Program to Support Health Care Organization Implementation of Choosing Wisely® Recommendations"/>
              </a:rPr>
              <a:t>RWJF awarded a second grant</a:t>
            </a:r>
            <a:r>
              <a:rPr lang="en-US" dirty="0" smtClean="0"/>
              <a:t> to the ABIM Foundation to continue this important work.</a:t>
            </a:r>
          </a:p>
          <a:p>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2</a:t>
            </a:fld>
            <a:endParaRPr lang="en-US"/>
          </a:p>
        </p:txBody>
      </p:sp>
    </p:spTree>
    <p:extLst>
      <p:ext uri="{BB962C8B-B14F-4D97-AF65-F5344CB8AC3E}">
        <p14:creationId xmlns:p14="http://schemas.microsoft.com/office/powerpoint/2010/main" val="3815454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err="1" smtClean="0"/>
              <a:t>Sarode’s</a:t>
            </a:r>
            <a:r>
              <a:rPr lang="en-US" baseline="0" dirty="0" smtClean="0"/>
              <a:t> group also counted those patients whose conditions did not rise to the level of thrombophilia risk factor indications, including</a:t>
            </a:r>
            <a:r>
              <a:rPr lang="mr-IN" baseline="0" dirty="0" smtClean="0"/>
              <a:t>…</a:t>
            </a:r>
            <a:endParaRPr lang="en-US" baseline="0" dirty="0" smtClean="0"/>
          </a:p>
          <a:p>
            <a:pPr marL="171450" indent="-171450">
              <a:buFont typeface="Arial"/>
              <a:buChar char="•"/>
            </a:pPr>
            <a:r>
              <a:rPr lang="en-US" baseline="0" dirty="0" smtClean="0"/>
              <a:t>Provoked venous thrombosis: immobilization, surgery, trauma, and malignancy prior to or at the time of the thrombotic  event</a:t>
            </a:r>
          </a:p>
          <a:p>
            <a:pPr marL="171450" indent="-171450">
              <a:buFont typeface="Arial"/>
              <a:buChar char="•"/>
            </a:pPr>
            <a:r>
              <a:rPr lang="en-US" baseline="0" dirty="0" smtClean="0"/>
              <a:t>Provoked arterial thrombosis: hypertension, dyslipidemia, diabetes mellitus, atherosclerotic disease</a:t>
            </a:r>
          </a:p>
          <a:p>
            <a:pPr marL="171450" indent="-171450">
              <a:buFont typeface="Arial"/>
              <a:buChar char="•"/>
            </a:pPr>
            <a:r>
              <a:rPr lang="en-US" baseline="0" dirty="0" smtClean="0"/>
              <a:t>1–2 pregnancy losses</a:t>
            </a:r>
          </a:p>
          <a:p>
            <a:pPr marL="171450" indent="-171450">
              <a:buFont typeface="Arial"/>
              <a:buChar char="•"/>
            </a:pPr>
            <a:r>
              <a:rPr lang="en-US" baseline="0" dirty="0" smtClean="0"/>
              <a:t>Testing without a prior thrombotic event or adverse pregnancy outcome</a:t>
            </a:r>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20</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Dallas group found that </a:t>
            </a:r>
            <a:r>
              <a:rPr lang="en-US" dirty="0" smtClean="0">
                <a:solidFill>
                  <a:srgbClr val="000000"/>
                </a:solidFill>
                <a:latin typeface="Arial Narrow"/>
                <a:cs typeface="Arial Narrow"/>
              </a:rPr>
              <a:t>29% of patients had testing performed without a documented thrombotic event or pregnancy morbidity, of these, 80% with connective tissue or autoimmune disorders, 69% had a known thrombotic event or pregnancy loss, of whom only 34% possessed an appropriate indication. 59 patients were on anticoagulant, 146 patients had incomplete workups. 136 patients had no follow-up tests, and Altogether, 85% of thrombosis risk orders were inappropriate.</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21</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err="1" smtClean="0"/>
              <a:t>Sarode’s</a:t>
            </a:r>
            <a:r>
              <a:rPr lang="en-US" baseline="0" dirty="0" smtClean="0"/>
              <a:t> group formed a lab advisory committee whose task was to educate clinicians, beginning with the statement, </a:t>
            </a:r>
            <a:r>
              <a:rPr lang="en-US" dirty="0" smtClean="0">
                <a:solidFill>
                  <a:srgbClr val="000000"/>
                </a:solidFill>
                <a:latin typeface="Arial Narrow"/>
                <a:cs typeface="Arial Narrow"/>
              </a:rPr>
              <a:t>, “do not perform thrombophilia testing of patients admitted with an acute VTE, arterial thrombosis, or patients diagnosed with a thrombotic event during their hospital stay,” In essence this means</a:t>
            </a:r>
            <a:r>
              <a:rPr lang="en-US" baseline="0" dirty="0" smtClean="0">
                <a:solidFill>
                  <a:srgbClr val="000000"/>
                </a:solidFill>
                <a:latin typeface="Arial Narrow"/>
                <a:cs typeface="Arial Narrow"/>
              </a:rPr>
              <a:t> there is really no reason to ever perform thrombosis risk profiles on inpatients. Instead, they should </a:t>
            </a:r>
            <a:r>
              <a:rPr lang="en-US" dirty="0" smtClean="0">
                <a:solidFill>
                  <a:srgbClr val="000000"/>
                </a:solidFill>
                <a:latin typeface="Arial Narrow"/>
                <a:cs typeface="Arial Narrow"/>
              </a:rPr>
              <a:t>Investigate subsequent to discharge as outpatients if they met the criteria (age under 50, unprovoked event) ≥2 weeks following D/C of anticoagulation. They required that the hemostasis service communicate with clinicians to cancel testing that was deemed inappropriate. Subsequent to implementing</a:t>
            </a:r>
            <a:r>
              <a:rPr lang="en-US" baseline="0" dirty="0" smtClean="0">
                <a:solidFill>
                  <a:srgbClr val="000000"/>
                </a:solidFill>
                <a:latin typeface="Arial Narrow"/>
                <a:cs typeface="Arial Narrow"/>
              </a:rPr>
              <a:t> the policy, orders were reduced from an average of 87/month to 18/month, an overall reduction of 79%. The group considers this to still be too many orders and are continuing the program and policy.</a:t>
            </a:r>
            <a:endParaRPr lang="en-US" dirty="0" smtClean="0">
              <a:solidFill>
                <a:srgbClr val="000000"/>
              </a:solidFill>
              <a:latin typeface="Arial Narrow"/>
              <a:cs typeface="Arial Narrow"/>
            </a:endParaRPr>
          </a:p>
        </p:txBody>
      </p:sp>
      <p:sp>
        <p:nvSpPr>
          <p:cNvPr id="4" name="Slide Number Placeholder 3"/>
          <p:cNvSpPr>
            <a:spLocks noGrp="1"/>
          </p:cNvSpPr>
          <p:nvPr>
            <p:ph type="sldNum" sz="quarter" idx="10"/>
          </p:nvPr>
        </p:nvSpPr>
        <p:spPr/>
        <p:txBody>
          <a:bodyPr/>
          <a:lstStyle/>
          <a:p>
            <a:fld id="{49E9A854-5F7D-4243-8CBA-260B88B849D4}" type="slidenum">
              <a:rPr lang="en-US" smtClean="0"/>
              <a:t>22</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Dr. </a:t>
            </a:r>
            <a:r>
              <a:rPr lang="en-US" baseline="0" dirty="0" err="1" smtClean="0"/>
              <a:t>Sarode’s</a:t>
            </a:r>
            <a:r>
              <a:rPr lang="en-US" baseline="0" dirty="0" smtClean="0"/>
              <a:t> work led to this ASH Choosing Wisely recommendation. Don’t test for thrombophilia in adult patients with venous thromboembolism (VTE) occurring in the setting of major transient risk factors (surgery, trauma or prolonged immobility). Thrombophilia testing is costly and can result in harm to patients if the duration of anticoagulation is inappropriately prolonged or if patients are incorrectly labeled as thrombophilic. Thrombophilia testing does not change the management of VTEs occurring in the setting of major transient VTE risk factors. When VTE occurs in the setting of pregnancy or hormonal therapy, or when there is a strong family history plus a major transient risk factor, the role of thrombophilia testing is complex and patients and clinicians are advised to seek guidance from an expert in VTE.</a:t>
            </a:r>
          </a:p>
        </p:txBody>
      </p:sp>
      <p:sp>
        <p:nvSpPr>
          <p:cNvPr id="4" name="Slide Number Placeholder 3"/>
          <p:cNvSpPr>
            <a:spLocks noGrp="1"/>
          </p:cNvSpPr>
          <p:nvPr>
            <p:ph type="sldNum" sz="quarter" idx="10"/>
          </p:nvPr>
        </p:nvSpPr>
        <p:spPr/>
        <p:txBody>
          <a:bodyPr/>
          <a:lstStyle/>
          <a:p>
            <a:fld id="{49E9A854-5F7D-4243-8CBA-260B88B849D4}" type="slidenum">
              <a:rPr lang="en-US" smtClean="0"/>
              <a:t>23</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This supporting recommendation from the ASCP was posted in October of 2017, based largely on the work of </a:t>
            </a:r>
            <a:r>
              <a:rPr lang="en-US" baseline="0" dirty="0" err="1" smtClean="0"/>
              <a:t>Marlar</a:t>
            </a:r>
            <a:r>
              <a:rPr lang="en-US" baseline="0" dirty="0" smtClean="0"/>
              <a:t> and </a:t>
            </a:r>
            <a:r>
              <a:rPr lang="en-US" baseline="0" dirty="0" err="1" smtClean="0"/>
              <a:t>Gusman</a:t>
            </a:r>
            <a:r>
              <a:rPr lang="en-US" baseline="0" dirty="0" smtClean="0"/>
              <a:t>. the recommendation states, Do not test for PS, PC, or AT during an active clotting event to diagnose a hereditary deficiency; these tests are not analytically accurate during an active clotting event. Assays may be useful to test for an acquired deficiency in DIC. Tests are inaccurate during an active clotting event. Moreover they are not clinically actionable at the time of an acute clot because the same anticoagulation is used regardless of results. Deferral to the outpatient/non-acute setting allows for the testing to be done when the results would change patient management such as continuing anticoagulation. Because PC and PS decrease on warfarin, while AT is elevated, testing while on anticoagulants also yields misleading results and should be avoided.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24</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solidFill>
                  <a:srgbClr val="000000"/>
                </a:solidFill>
                <a:latin typeface="Arial Narrow"/>
                <a:cs typeface="Arial Narrow"/>
              </a:rPr>
              <a:t>Failed</a:t>
            </a:r>
            <a:r>
              <a:rPr lang="en-US" baseline="0" dirty="0" smtClean="0">
                <a:solidFill>
                  <a:srgbClr val="000000"/>
                </a:solidFill>
                <a:latin typeface="Arial Narrow"/>
                <a:cs typeface="Arial Narrow"/>
              </a:rPr>
              <a:t> Stanford attempt. You need constant communication.</a:t>
            </a:r>
            <a:endParaRPr lang="en-US" dirty="0" smtClean="0">
              <a:solidFill>
                <a:srgbClr val="000000"/>
              </a:solidFill>
              <a:latin typeface="Arial Narrow"/>
              <a:cs typeface="Arial Narrow"/>
            </a:endParaRPr>
          </a:p>
        </p:txBody>
      </p:sp>
      <p:sp>
        <p:nvSpPr>
          <p:cNvPr id="4" name="Slide Number Placeholder 3"/>
          <p:cNvSpPr>
            <a:spLocks noGrp="1"/>
          </p:cNvSpPr>
          <p:nvPr>
            <p:ph type="sldNum" sz="quarter" idx="10"/>
          </p:nvPr>
        </p:nvSpPr>
        <p:spPr/>
        <p:txBody>
          <a:bodyPr/>
          <a:lstStyle/>
          <a:p>
            <a:fld id="{49E9A854-5F7D-4243-8CBA-260B88B849D4}" type="slidenum">
              <a:rPr lang="en-US" smtClean="0"/>
              <a:t>25</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Here is an example of a therapeutic recommendation made by the AABB. Don’t transfuse more units of blood than absolutely necessary Each unit of blood carries risks. A restrictive threshold (7.0-8.0 g/dL) should be used for the vast majority of hospitalized, stable patients without evidence of inadequate tissue oxygenation (evidence supports a threshold of 8.0 g/dL in patients with pre-existing cardiovascular disease). Transfusion decisions should be influenced by symptoms and hemoglobin concentration. Single unit red cell transfusions should be the standard for non-bleeding, hospitalized patients. Additional units should only be prescribed after re-assessment of the patient and their hemoglobin value.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26</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Society for</a:t>
            </a:r>
            <a:r>
              <a:rPr lang="en-US" baseline="0" dirty="0" smtClean="0"/>
              <a:t> the Advancement of Blood Management, most recent recommendations.</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27</a:t>
            </a:fld>
            <a:endParaRPr lang="en-US"/>
          </a:p>
        </p:txBody>
      </p:sp>
    </p:spTree>
    <p:extLst>
      <p:ext uri="{BB962C8B-B14F-4D97-AF65-F5344CB8AC3E}">
        <p14:creationId xmlns:p14="http://schemas.microsoft.com/office/powerpoint/2010/main" val="80763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 Choosing Wisely champion program relies on its partners to nominate champions who </a:t>
            </a:r>
            <a:r>
              <a:rPr lang="en-US" sz="1200" dirty="0" smtClean="0">
                <a:solidFill>
                  <a:srgbClr val="000000"/>
                </a:solidFill>
                <a:latin typeface="Arial Narrow"/>
                <a:cs typeface="Arial Narrow"/>
              </a:rPr>
              <a:t>who are leading efforts to reduce overuse and waste in medicine. The program was created to acknowledge the work of those dedicated to providing appropriate care and encourage others to follow their lead. Champions are selected by participating societies and include clinicians or teams of clinicians whose work in their respective specialties represents significant contributions to advancing the goals of the campaign. Such contributions can include:</a:t>
            </a:r>
          </a:p>
          <a:p>
            <a:pPr marL="171450" indent="-171450">
              <a:buFont typeface="Arial"/>
              <a:buChar char="•"/>
            </a:pPr>
            <a:r>
              <a:rPr lang="en-US" sz="1200" dirty="0" smtClean="0">
                <a:solidFill>
                  <a:srgbClr val="000000"/>
                </a:solidFill>
                <a:latin typeface="Arial Narrow"/>
                <a:cs typeface="Arial Narrow"/>
              </a:rPr>
              <a:t>creation of an intervention to implement </a:t>
            </a:r>
            <a:r>
              <a:rPr lang="en-US" sz="1200" i="1" dirty="0" smtClean="0">
                <a:solidFill>
                  <a:srgbClr val="000000"/>
                </a:solidFill>
                <a:latin typeface="Arial Narrow"/>
                <a:cs typeface="Arial Narrow"/>
              </a:rPr>
              <a:t>Choosing Wisely </a:t>
            </a:r>
            <a:r>
              <a:rPr lang="en-US" sz="1200" dirty="0" smtClean="0">
                <a:solidFill>
                  <a:srgbClr val="000000"/>
                </a:solidFill>
                <a:latin typeface="Arial Narrow"/>
                <a:cs typeface="Arial Narrow"/>
              </a:rPr>
              <a:t>in their clinical practice;</a:t>
            </a:r>
          </a:p>
          <a:p>
            <a:pPr marL="171450" indent="-171450">
              <a:buFont typeface="Arial"/>
              <a:buChar char="•"/>
            </a:pPr>
            <a:r>
              <a:rPr lang="en-US" sz="1200" dirty="0" smtClean="0">
                <a:solidFill>
                  <a:srgbClr val="000000"/>
                </a:solidFill>
                <a:latin typeface="Arial Narrow"/>
                <a:cs typeface="Arial Narrow"/>
              </a:rPr>
              <a:t>designing local initiatives to educate colleagues; or</a:t>
            </a:r>
          </a:p>
          <a:p>
            <a:pPr marL="171450" indent="-171450">
              <a:buFont typeface="Arial"/>
              <a:buChar char="•"/>
            </a:pPr>
            <a:r>
              <a:rPr lang="en-US" sz="1200" dirty="0" smtClean="0">
                <a:solidFill>
                  <a:srgbClr val="000000"/>
                </a:solidFill>
                <a:latin typeface="Arial Narrow"/>
                <a:cs typeface="Arial Narrow"/>
              </a:rPr>
              <a:t>playing a leadership role in developing society recommendations.</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28</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Dr. </a:t>
            </a:r>
            <a:r>
              <a:rPr lang="en-US" baseline="0" dirty="0" err="1" smtClean="0"/>
              <a:t>Sarode</a:t>
            </a:r>
            <a:r>
              <a:rPr lang="en-US" baseline="0" dirty="0" smtClean="0"/>
              <a:t> was recognized in 2016 through the American Society of Hematology and the Choosing Wisely ABIM Foundation as a  Choosing Wisely Champion. </a:t>
            </a:r>
            <a:r>
              <a:rPr lang="en-US" sz="1200" b="1" dirty="0" smtClean="0">
                <a:solidFill>
                  <a:srgbClr val="000000"/>
                </a:solidFill>
                <a:latin typeface="Arial Narrow"/>
                <a:cs typeface="Arial Narrow"/>
              </a:rPr>
              <a:t>Ravi </a:t>
            </a:r>
            <a:r>
              <a:rPr lang="en-US" sz="1200" b="1" dirty="0" err="1" smtClean="0">
                <a:solidFill>
                  <a:srgbClr val="000000"/>
                </a:solidFill>
                <a:latin typeface="Arial Narrow"/>
                <a:cs typeface="Arial Narrow"/>
              </a:rPr>
              <a:t>Sarode</a:t>
            </a:r>
            <a:r>
              <a:rPr lang="en-US" sz="1200" b="1" dirty="0" smtClean="0">
                <a:solidFill>
                  <a:srgbClr val="000000"/>
                </a:solidFill>
                <a:latin typeface="Arial Narrow"/>
                <a:cs typeface="Arial Narrow"/>
              </a:rPr>
              <a:t>, MD, UT Southwestern Medical Center </a:t>
            </a:r>
            <a:r>
              <a:rPr lang="en-US" sz="1200" dirty="0" smtClean="0">
                <a:solidFill>
                  <a:srgbClr val="000000"/>
                </a:solidFill>
                <a:latin typeface="Arial Narrow"/>
                <a:cs typeface="Arial Narrow"/>
              </a:rPr>
              <a:t>discovered that approximately 85 percent of thrombophilia tests at UT Southwestern’s two teaching hospitals were ordered incorrectly or incompletely. Thrombophilia tests are frequently ordered for patients with acute thrombotic events, often while on anticoagulation therapy; however, these additional variables cause these standard tests to return false positive results. These abnormal results are not always checked for reproducibility or accuracy, causing some patients to be inappropriately placed on long-term anticoagulation therapy. To promote appropriate use of testing, Dr. </a:t>
            </a:r>
            <a:r>
              <a:rPr lang="en-US" sz="1200" dirty="0" err="1" smtClean="0">
                <a:solidFill>
                  <a:srgbClr val="000000"/>
                </a:solidFill>
                <a:latin typeface="Arial Narrow"/>
                <a:cs typeface="Arial Narrow"/>
              </a:rPr>
              <a:t>Sarode’s</a:t>
            </a:r>
            <a:r>
              <a:rPr lang="en-US" sz="1200" dirty="0" smtClean="0">
                <a:solidFill>
                  <a:srgbClr val="000000"/>
                </a:solidFill>
                <a:latin typeface="Arial Narrow"/>
                <a:cs typeface="Arial Narrow"/>
              </a:rPr>
              <a:t> team developed local guidelines and implemented them in the EHR via a series of cascading questions that providers must answer before ordering. After implementation of the intervention and an associated education campaign, UT Southwestern has reduced testing for inpatients by more than 90 percent.</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29</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CW recommendations always</a:t>
            </a:r>
            <a:r>
              <a:rPr lang="en-US" baseline="0" dirty="0" smtClean="0"/>
              <a:t> begin with “Don’t” or “Avoid,” and include in addition to laboratory testing, diagnostic procedures (mostly imaging) and therapies such as the indiscriminate use of antibiotics. </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3</a:t>
            </a:fld>
            <a:endParaRPr lang="en-US"/>
          </a:p>
        </p:txBody>
      </p:sp>
    </p:spTree>
    <p:extLst>
      <p:ext uri="{BB962C8B-B14F-4D97-AF65-F5344CB8AC3E}">
        <p14:creationId xmlns:p14="http://schemas.microsoft.com/office/powerpoint/2010/main" val="3815454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Here are three of the 8 choosing wisely champions of 2017</a:t>
            </a:r>
            <a:r>
              <a:rPr lang="mr-IN" baseline="0" dirty="0" smtClean="0"/>
              <a:t>…</a:t>
            </a:r>
            <a:endParaRPr lang="en-US" baseline="0" dirty="0" smtClean="0"/>
          </a:p>
          <a:p>
            <a:pPr marL="171450" indent="-171450">
              <a:buFont typeface="Arial"/>
              <a:buChar char="•"/>
            </a:pPr>
            <a:r>
              <a:rPr lang="en-US" sz="1200" b="1" dirty="0" smtClean="0">
                <a:solidFill>
                  <a:srgbClr val="000000"/>
                </a:solidFill>
                <a:latin typeface="Arial Narrow"/>
                <a:cs typeface="Arial Narrow"/>
              </a:rPr>
              <a:t>Jack Jordan, MA</a:t>
            </a:r>
            <a:r>
              <a:rPr lang="en-US" sz="1200" dirty="0" smtClean="0">
                <a:solidFill>
                  <a:srgbClr val="000000"/>
                </a:solidFill>
                <a:latin typeface="Arial Narrow"/>
                <a:cs typeface="Arial Narrow"/>
              </a:rPr>
              <a:t> (2017) —</a:t>
            </a:r>
            <a:r>
              <a:rPr lang="en-US" sz="1200" b="1" dirty="0" smtClean="0">
                <a:solidFill>
                  <a:srgbClr val="000000"/>
                </a:solidFill>
                <a:latin typeface="Arial Narrow"/>
                <a:cs typeface="Arial Narrow"/>
              </a:rPr>
              <a:t> </a:t>
            </a:r>
            <a:r>
              <a:rPr lang="en-US" sz="1200" dirty="0" smtClean="0">
                <a:solidFill>
                  <a:srgbClr val="000000"/>
                </a:solidFill>
                <a:latin typeface="Arial Narrow"/>
                <a:cs typeface="Arial Narrow"/>
              </a:rPr>
              <a:t>As Director of Performance Excellence and Quality at Henry Ford Health System, he has worked to make the utilization of laboratory services evidence-based, safer and compliant with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recommendations.</a:t>
            </a:r>
          </a:p>
          <a:p>
            <a:pPr marL="171450" indent="-171450">
              <a:buFont typeface="Arial"/>
              <a:buChar char="•"/>
            </a:pPr>
            <a:r>
              <a:rPr lang="en-US" sz="1200" b="1" dirty="0" smtClean="0">
                <a:solidFill>
                  <a:srgbClr val="000000"/>
                </a:solidFill>
                <a:latin typeface="Arial Narrow"/>
                <a:cs typeface="Arial Narrow"/>
              </a:rPr>
              <a:t>Meghan </a:t>
            </a:r>
            <a:r>
              <a:rPr lang="en-US" sz="1200" b="1" dirty="0" err="1" smtClean="0">
                <a:solidFill>
                  <a:srgbClr val="000000"/>
                </a:solidFill>
                <a:latin typeface="Arial Narrow"/>
                <a:cs typeface="Arial Narrow"/>
              </a:rPr>
              <a:t>Kapp</a:t>
            </a:r>
            <a:r>
              <a:rPr lang="en-US" sz="1200" b="1" dirty="0" smtClean="0">
                <a:solidFill>
                  <a:srgbClr val="000000"/>
                </a:solidFill>
                <a:latin typeface="Arial Narrow"/>
                <a:cs typeface="Arial Narrow"/>
              </a:rPr>
              <a:t>, MD</a:t>
            </a:r>
            <a:r>
              <a:rPr lang="en-US" sz="1200" dirty="0" smtClean="0">
                <a:solidFill>
                  <a:srgbClr val="000000"/>
                </a:solidFill>
                <a:latin typeface="Arial Narrow"/>
                <a:cs typeface="Arial Narrow"/>
              </a:rPr>
              <a:t> (2017) —Dr. </a:t>
            </a:r>
            <a:r>
              <a:rPr lang="en-US" sz="1200" dirty="0" err="1" smtClean="0">
                <a:solidFill>
                  <a:srgbClr val="000000"/>
                </a:solidFill>
                <a:latin typeface="Arial Narrow"/>
                <a:cs typeface="Arial Narrow"/>
              </a:rPr>
              <a:t>Kapp</a:t>
            </a:r>
            <a:r>
              <a:rPr lang="en-US" sz="1200" dirty="0" smtClean="0">
                <a:solidFill>
                  <a:srgbClr val="000000"/>
                </a:solidFill>
                <a:latin typeface="Arial Narrow"/>
                <a:cs typeface="Arial Narrow"/>
              </a:rPr>
              <a:t> served as a founding member and co-chair of VUMC’s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steering committee, educating house staff and faculty about the potential harm of daily labs, encourage discussions of lab results and the need for future labs during rounds and provide data feedback with peer comparisons.</a:t>
            </a:r>
          </a:p>
          <a:p>
            <a:pPr marL="171450" indent="-171450">
              <a:buFont typeface="Arial"/>
              <a:buChar char="•"/>
            </a:pPr>
            <a:r>
              <a:rPr lang="en-US" sz="1200" b="1" dirty="0" smtClean="0">
                <a:solidFill>
                  <a:srgbClr val="000000"/>
                </a:solidFill>
                <a:latin typeface="Arial Narrow"/>
                <a:cs typeface="Arial Narrow"/>
              </a:rPr>
              <a:t>Christopher </a:t>
            </a:r>
            <a:r>
              <a:rPr lang="en-US" sz="1200" b="1" dirty="0" err="1" smtClean="0">
                <a:solidFill>
                  <a:srgbClr val="000000"/>
                </a:solidFill>
                <a:latin typeface="Arial Narrow"/>
                <a:cs typeface="Arial Narrow"/>
              </a:rPr>
              <a:t>Polage</a:t>
            </a:r>
            <a:r>
              <a:rPr lang="en-US" sz="1200" b="1" dirty="0" smtClean="0">
                <a:solidFill>
                  <a:srgbClr val="000000"/>
                </a:solidFill>
                <a:latin typeface="Arial Narrow"/>
                <a:cs typeface="Arial Narrow"/>
              </a:rPr>
              <a:t>, MD</a:t>
            </a:r>
            <a:r>
              <a:rPr lang="en-US" sz="1200" dirty="0" smtClean="0">
                <a:solidFill>
                  <a:srgbClr val="000000"/>
                </a:solidFill>
                <a:latin typeface="Arial Narrow"/>
                <a:cs typeface="Arial Narrow"/>
              </a:rPr>
              <a:t> (2017) — Dr. </a:t>
            </a:r>
            <a:r>
              <a:rPr lang="en-US" sz="1200" dirty="0" err="1" smtClean="0">
                <a:solidFill>
                  <a:srgbClr val="000000"/>
                </a:solidFill>
                <a:latin typeface="Arial Narrow"/>
                <a:cs typeface="Arial Narrow"/>
              </a:rPr>
              <a:t>Polage</a:t>
            </a:r>
            <a:r>
              <a:rPr lang="en-US" sz="1200" dirty="0" smtClean="0">
                <a:solidFill>
                  <a:srgbClr val="000000"/>
                </a:solidFill>
                <a:latin typeface="Arial Narrow"/>
                <a:cs typeface="Arial Narrow"/>
              </a:rPr>
              <a:t> published research that contributed to the Infectious Diseases Society of America’s (IDSA)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recommendation for clinicians to avoid testing for Clostridium difficile in certain situations.</a:t>
            </a: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30</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Here are three of the 8 choosing wisely champions of 2017</a:t>
            </a:r>
            <a:r>
              <a:rPr lang="mr-IN" baseline="0" dirty="0" smtClean="0"/>
              <a:t>…</a:t>
            </a:r>
            <a:endParaRPr lang="en-US" baseline="0" dirty="0" smtClean="0"/>
          </a:p>
          <a:p>
            <a:pPr marL="171450" indent="-171450">
              <a:buFont typeface="Arial"/>
              <a:buChar char="•"/>
            </a:pPr>
            <a:r>
              <a:rPr lang="en-US" sz="1200" b="1" dirty="0" smtClean="0">
                <a:solidFill>
                  <a:srgbClr val="000000"/>
                </a:solidFill>
                <a:latin typeface="Arial Narrow"/>
                <a:cs typeface="Arial Narrow"/>
              </a:rPr>
              <a:t>Jack Jordan, MA</a:t>
            </a:r>
            <a:r>
              <a:rPr lang="en-US" sz="1200" dirty="0" smtClean="0">
                <a:solidFill>
                  <a:srgbClr val="000000"/>
                </a:solidFill>
                <a:latin typeface="Arial Narrow"/>
                <a:cs typeface="Arial Narrow"/>
              </a:rPr>
              <a:t> (2017) —</a:t>
            </a:r>
            <a:r>
              <a:rPr lang="en-US" sz="1200" b="1" dirty="0" smtClean="0">
                <a:solidFill>
                  <a:srgbClr val="000000"/>
                </a:solidFill>
                <a:latin typeface="Arial Narrow"/>
                <a:cs typeface="Arial Narrow"/>
              </a:rPr>
              <a:t> </a:t>
            </a:r>
            <a:r>
              <a:rPr lang="en-US" sz="1200" dirty="0" smtClean="0">
                <a:solidFill>
                  <a:srgbClr val="000000"/>
                </a:solidFill>
                <a:latin typeface="Arial Narrow"/>
                <a:cs typeface="Arial Narrow"/>
              </a:rPr>
              <a:t>As Director of Performance Excellence and Quality at Henry Ford Health System, he has worked to make the utilization of laboratory services evidence-based, safer and compliant with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recommendations.</a:t>
            </a:r>
          </a:p>
          <a:p>
            <a:pPr marL="171450" indent="-171450">
              <a:buFont typeface="Arial"/>
              <a:buChar char="•"/>
            </a:pPr>
            <a:r>
              <a:rPr lang="en-US" sz="1200" b="1" dirty="0" smtClean="0">
                <a:solidFill>
                  <a:srgbClr val="000000"/>
                </a:solidFill>
                <a:latin typeface="Arial Narrow"/>
                <a:cs typeface="Arial Narrow"/>
              </a:rPr>
              <a:t>Meghan </a:t>
            </a:r>
            <a:r>
              <a:rPr lang="en-US" sz="1200" b="1" dirty="0" err="1" smtClean="0">
                <a:solidFill>
                  <a:srgbClr val="000000"/>
                </a:solidFill>
                <a:latin typeface="Arial Narrow"/>
                <a:cs typeface="Arial Narrow"/>
              </a:rPr>
              <a:t>Kapp</a:t>
            </a:r>
            <a:r>
              <a:rPr lang="en-US" sz="1200" b="1" dirty="0" smtClean="0">
                <a:solidFill>
                  <a:srgbClr val="000000"/>
                </a:solidFill>
                <a:latin typeface="Arial Narrow"/>
                <a:cs typeface="Arial Narrow"/>
              </a:rPr>
              <a:t>, MD</a:t>
            </a:r>
            <a:r>
              <a:rPr lang="en-US" sz="1200" dirty="0" smtClean="0">
                <a:solidFill>
                  <a:srgbClr val="000000"/>
                </a:solidFill>
                <a:latin typeface="Arial Narrow"/>
                <a:cs typeface="Arial Narrow"/>
              </a:rPr>
              <a:t> (2017) —Dr. </a:t>
            </a:r>
            <a:r>
              <a:rPr lang="en-US" sz="1200" dirty="0" err="1" smtClean="0">
                <a:solidFill>
                  <a:srgbClr val="000000"/>
                </a:solidFill>
                <a:latin typeface="Arial Narrow"/>
                <a:cs typeface="Arial Narrow"/>
              </a:rPr>
              <a:t>Kapp</a:t>
            </a:r>
            <a:r>
              <a:rPr lang="en-US" sz="1200" dirty="0" smtClean="0">
                <a:solidFill>
                  <a:srgbClr val="000000"/>
                </a:solidFill>
                <a:latin typeface="Arial Narrow"/>
                <a:cs typeface="Arial Narrow"/>
              </a:rPr>
              <a:t> served as a founding member and co-chair of VUMC’s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steering committee, educating house staff and faculty about the potential harm of daily labs, encourage discussions of lab results and the need for future labs during rounds and provide data feedback with peer comparisons.</a:t>
            </a:r>
          </a:p>
          <a:p>
            <a:pPr marL="171450" indent="-171450">
              <a:buFont typeface="Arial"/>
              <a:buChar char="•"/>
            </a:pPr>
            <a:r>
              <a:rPr lang="en-US" sz="1200" b="1" dirty="0" smtClean="0">
                <a:solidFill>
                  <a:srgbClr val="000000"/>
                </a:solidFill>
                <a:latin typeface="Arial Narrow"/>
                <a:cs typeface="Arial Narrow"/>
              </a:rPr>
              <a:t>Christopher </a:t>
            </a:r>
            <a:r>
              <a:rPr lang="en-US" sz="1200" b="1" dirty="0" err="1" smtClean="0">
                <a:solidFill>
                  <a:srgbClr val="000000"/>
                </a:solidFill>
                <a:latin typeface="Arial Narrow"/>
                <a:cs typeface="Arial Narrow"/>
              </a:rPr>
              <a:t>Polage</a:t>
            </a:r>
            <a:r>
              <a:rPr lang="en-US" sz="1200" b="1" dirty="0" smtClean="0">
                <a:solidFill>
                  <a:srgbClr val="000000"/>
                </a:solidFill>
                <a:latin typeface="Arial Narrow"/>
                <a:cs typeface="Arial Narrow"/>
              </a:rPr>
              <a:t>, MD</a:t>
            </a:r>
            <a:r>
              <a:rPr lang="en-US" sz="1200" dirty="0" smtClean="0">
                <a:solidFill>
                  <a:srgbClr val="000000"/>
                </a:solidFill>
                <a:latin typeface="Arial Narrow"/>
                <a:cs typeface="Arial Narrow"/>
              </a:rPr>
              <a:t> (2017) — Dr. </a:t>
            </a:r>
            <a:r>
              <a:rPr lang="en-US" sz="1200" dirty="0" err="1" smtClean="0">
                <a:solidFill>
                  <a:srgbClr val="000000"/>
                </a:solidFill>
                <a:latin typeface="Arial Narrow"/>
                <a:cs typeface="Arial Narrow"/>
              </a:rPr>
              <a:t>Polage</a:t>
            </a:r>
            <a:r>
              <a:rPr lang="en-US" sz="1200" dirty="0" smtClean="0">
                <a:solidFill>
                  <a:srgbClr val="000000"/>
                </a:solidFill>
                <a:latin typeface="Arial Narrow"/>
                <a:cs typeface="Arial Narrow"/>
              </a:rPr>
              <a:t> published research that contributed to the Infectious Diseases Society of America’s (IDSA) </a:t>
            </a:r>
            <a:r>
              <a:rPr lang="en-US" sz="1200" i="1" dirty="0" smtClean="0">
                <a:solidFill>
                  <a:srgbClr val="000000"/>
                </a:solidFill>
                <a:latin typeface="Arial Narrow"/>
                <a:cs typeface="Arial Narrow"/>
              </a:rPr>
              <a:t>Choosing Wisely</a:t>
            </a:r>
            <a:r>
              <a:rPr lang="en-US" sz="1200" dirty="0" smtClean="0">
                <a:solidFill>
                  <a:srgbClr val="000000"/>
                </a:solidFill>
                <a:latin typeface="Arial Narrow"/>
                <a:cs typeface="Arial Narrow"/>
              </a:rPr>
              <a:t> recommendation for clinicians to avoid testing for Clostridium difficile in certain situations.</a:t>
            </a: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31</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Choosing wisely also teams with the Robert Wood Johnson Foundation to provide community grants.</a:t>
            </a:r>
          </a:p>
          <a:p>
            <a:r>
              <a:rPr lang="en-US" sz="1200" dirty="0" smtClean="0">
                <a:solidFill>
                  <a:srgbClr val="000000"/>
                </a:solidFill>
                <a:latin typeface="Arial Narrow"/>
                <a:cs typeface="Arial Narrow"/>
              </a:rPr>
              <a:t>In 2013, RWJF provided funding to support 21 projects led by state medical societies, specialty societies and regional health collaboratives to educate physicians about the recommendations and build skills to have conversations with patients about the care they need.</a:t>
            </a:r>
          </a:p>
          <a:p>
            <a:r>
              <a:rPr lang="en-US" sz="1200" dirty="0" smtClean="0">
                <a:solidFill>
                  <a:srgbClr val="000000"/>
                </a:solidFill>
                <a:latin typeface="Arial Narrow"/>
                <a:cs typeface="Arial Narrow"/>
              </a:rPr>
              <a:t>In spring 2015, the ABIM Foundation—with continued funding from RWJF—awarded another round of 7 grants to organizations that promote the goals of the Choosing Wisely campaign. These new grants support seven initiatives focused on reducing utilization of inappropriate tests and treatments. Each initiative includes delivery systems, hospitals and/or medical groups collaborating with multi-stakeholder community-based groups and physician-led organizations.</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32</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Here is a recommendation made in Consumer Reports by ASCP about Vitamin D.</a:t>
            </a:r>
          </a:p>
        </p:txBody>
      </p:sp>
      <p:sp>
        <p:nvSpPr>
          <p:cNvPr id="4" name="Slide Number Placeholder 3"/>
          <p:cNvSpPr>
            <a:spLocks noGrp="1"/>
          </p:cNvSpPr>
          <p:nvPr>
            <p:ph type="sldNum" sz="quarter" idx="10"/>
          </p:nvPr>
        </p:nvSpPr>
        <p:spPr/>
        <p:txBody>
          <a:bodyPr/>
          <a:lstStyle/>
          <a:p>
            <a:fld id="{49E9A854-5F7D-4243-8CBA-260B88B849D4}" type="slidenum">
              <a:rPr lang="en-US" smtClean="0"/>
              <a:t>34</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35</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36</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Choosing Wisely campaign represents a practical expression of the core mission of the ABIM Foundation, to improve healthcare by strengthening medical professionalism," Richard J. Baron, MD, president and chief executive officer of the American Board of Internal Medicine and ABIM Foundation, said in his introductory remarks.</a:t>
            </a:r>
          </a:p>
          <a:p>
            <a:r>
              <a:rPr lang="en-US" dirty="0" smtClean="0"/>
              <a:t>He continued, "how you get </a:t>
            </a:r>
            <a:r>
              <a:rPr lang="en-US" i="1" dirty="0" smtClean="0"/>
              <a:t>from</a:t>
            </a:r>
            <a:r>
              <a:rPr lang="en-US" dirty="0" smtClean="0"/>
              <a:t> the aspiration to do the right thing to actually changing behavior to front-line conversations and front-line actions…that's what Choosing Wisely is all about."</a:t>
            </a:r>
          </a:p>
          <a:p>
            <a:r>
              <a:rPr lang="en-US" dirty="0" smtClean="0"/>
              <a:t>When the researchers asked physicians why they continued to provide services deemed to be low-value, they listed malpractice concerns most often, followed by "dealing with uncertainty," and "patient demand." </a:t>
            </a:r>
          </a:p>
          <a:p>
            <a:r>
              <a:rPr lang="en-US" dirty="0" smtClean="0"/>
              <a:t>However, </a:t>
            </a:r>
            <a:r>
              <a:rPr lang="en-US" dirty="0" err="1" smtClean="0"/>
              <a:t>Mainor</a:t>
            </a:r>
            <a:r>
              <a:rPr lang="en-US" dirty="0" smtClean="0"/>
              <a:t> pointed out that such concerns don't align with the literature on what is actually driving the practices and their impact. For example, </a:t>
            </a:r>
            <a:r>
              <a:rPr lang="en-US" dirty="0" err="1" smtClean="0"/>
              <a:t>Mainor</a:t>
            </a:r>
            <a:r>
              <a:rPr lang="en-US" dirty="0" smtClean="0"/>
              <a:t> and lead author Carrie H. </a:t>
            </a:r>
            <a:r>
              <a:rPr lang="en-US" dirty="0" err="1" smtClean="0"/>
              <a:t>Colla</a:t>
            </a:r>
            <a:r>
              <a:rPr lang="en-US" dirty="0" smtClean="0"/>
              <a:t>, PhD, note in their paper that there is little evidence that patients are demanding these low-value services, or that not offering them increases the risk for malpractice suits.</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42</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Choosing Wisely campaign represents a practical expression of the core mission of the ABIM Foundation, to improve healthcare by strengthening medical professionalism," Richard J. Baron, MD, president and chief executive officer of the American Board of Internal Medicine and ABIM Foundation, said in his introductory remarks.</a:t>
            </a:r>
          </a:p>
          <a:p>
            <a:r>
              <a:rPr lang="en-US" dirty="0" smtClean="0"/>
              <a:t>He continued, "how you get </a:t>
            </a:r>
            <a:r>
              <a:rPr lang="en-US" i="1" dirty="0" smtClean="0"/>
              <a:t>from</a:t>
            </a:r>
            <a:r>
              <a:rPr lang="en-US" dirty="0" smtClean="0"/>
              <a:t> the aspiration to do the right thing to actually changing behavior to front-line conversations and front-line actions…that's what Choosing Wisely is all about."</a:t>
            </a:r>
          </a:p>
          <a:p>
            <a:r>
              <a:rPr lang="en-US" dirty="0" smtClean="0"/>
              <a:t>When the researchers asked physicians why they continued to provide services deemed to be low-value, they listed malpractice concerns most often, followed by "dealing with uncertainty," and "patient demand." </a:t>
            </a:r>
          </a:p>
          <a:p>
            <a:r>
              <a:rPr lang="en-US" dirty="0" smtClean="0"/>
              <a:t>However, </a:t>
            </a:r>
            <a:r>
              <a:rPr lang="en-US" dirty="0" err="1" smtClean="0"/>
              <a:t>Mainor</a:t>
            </a:r>
            <a:r>
              <a:rPr lang="en-US" dirty="0" smtClean="0"/>
              <a:t> pointed out that such concerns don't align with the literature on what is actually driving the practices and their impact. For example, </a:t>
            </a:r>
            <a:r>
              <a:rPr lang="en-US" dirty="0" err="1" smtClean="0"/>
              <a:t>Mainor</a:t>
            </a:r>
            <a:r>
              <a:rPr lang="en-US" dirty="0" smtClean="0"/>
              <a:t> and lead author Carrie H. </a:t>
            </a:r>
            <a:r>
              <a:rPr lang="en-US" dirty="0" err="1" smtClean="0"/>
              <a:t>Colla</a:t>
            </a:r>
            <a:r>
              <a:rPr lang="en-US" dirty="0" smtClean="0"/>
              <a:t>, PhD, note in their paper that there is little evidence that patients are demanding these low-value services, or that not offering them increases the risk for malpractice suits.</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43</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To participate, </a:t>
            </a:r>
          </a:p>
          <a:p>
            <a:pPr marL="171450" lvl="0" indent="-171450">
              <a:buFont typeface="Arial"/>
              <a:buChar char="•"/>
            </a:pPr>
            <a:r>
              <a:rPr lang="en-US" sz="1200" dirty="0" smtClean="0">
                <a:solidFill>
                  <a:srgbClr val="000000"/>
                </a:solidFill>
                <a:latin typeface="Arial Narrow"/>
                <a:cs typeface="Arial Narrow"/>
              </a:rPr>
              <a:t>Submit five recommendations for consideration.</a:t>
            </a:r>
          </a:p>
          <a:p>
            <a:pPr marL="171450" lvl="0" indent="-171450">
              <a:buFont typeface="Arial"/>
              <a:buChar char="•"/>
            </a:pPr>
            <a:r>
              <a:rPr lang="en-US" sz="1200" dirty="0" smtClean="0">
                <a:solidFill>
                  <a:srgbClr val="000000"/>
                </a:solidFill>
                <a:latin typeface="Arial Narrow"/>
                <a:cs typeface="Arial Narrow"/>
              </a:rPr>
              <a:t>Recommendations begin with the term “Don't” or “Avoid.”</a:t>
            </a:r>
          </a:p>
          <a:p>
            <a:pPr marL="171450" lvl="0" indent="-171450">
              <a:buFont typeface="Arial"/>
              <a:buChar char="•"/>
            </a:pPr>
            <a:r>
              <a:rPr lang="en-US" sz="1200" dirty="0" smtClean="0">
                <a:solidFill>
                  <a:srgbClr val="000000"/>
                </a:solidFill>
                <a:latin typeface="Arial Narrow"/>
                <a:cs typeface="Arial Narrow"/>
              </a:rPr>
              <a:t>Recommendations are evidence-based with current citations.</a:t>
            </a:r>
          </a:p>
          <a:p>
            <a:pPr marL="171450" lvl="0" indent="-171450">
              <a:buFont typeface="Arial"/>
              <a:buChar char="•"/>
            </a:pPr>
            <a:r>
              <a:rPr lang="en-US" sz="1200" dirty="0" smtClean="0">
                <a:solidFill>
                  <a:srgbClr val="000000"/>
                </a:solidFill>
                <a:latin typeface="Arial Narrow"/>
                <a:cs typeface="Arial Narrow"/>
              </a:rPr>
              <a:t>Recommendations address frequent diagnostic or therapeutic choices.</a:t>
            </a:r>
          </a:p>
          <a:p>
            <a:pPr marL="171450" lvl="0" indent="-171450">
              <a:buFont typeface="Arial"/>
              <a:buChar char="•"/>
            </a:pPr>
            <a:r>
              <a:rPr lang="en-US" sz="1200" dirty="0" smtClean="0">
                <a:solidFill>
                  <a:srgbClr val="000000"/>
                </a:solidFill>
                <a:latin typeface="Arial Narrow"/>
                <a:cs typeface="Arial Narrow"/>
              </a:rPr>
              <a:t>Recommendations are developed within the contributing society using internal society processes.</a:t>
            </a:r>
          </a:p>
          <a:p>
            <a:pPr marL="171450" lvl="0" indent="-171450">
              <a:buFont typeface="Arial"/>
              <a:buChar char="•"/>
            </a:pPr>
            <a:r>
              <a:rPr lang="en-US" sz="1200" dirty="0" smtClean="0">
                <a:solidFill>
                  <a:srgbClr val="000000"/>
                </a:solidFill>
                <a:latin typeface="Arial Narrow"/>
                <a:cs typeface="Arial Narrow"/>
              </a:rPr>
              <a:t>Contributing societies may send recommendations that overlap with existing recommendations.</a:t>
            </a:r>
          </a:p>
          <a:p>
            <a:pPr marL="171450" lvl="0" indent="-171450">
              <a:buFont typeface="Arial"/>
              <a:buChar char="•"/>
            </a:pPr>
            <a:r>
              <a:rPr lang="en-US" sz="1200" dirty="0" smtClean="0">
                <a:solidFill>
                  <a:srgbClr val="000000"/>
                </a:solidFill>
                <a:latin typeface="Arial Narrow"/>
                <a:cs typeface="Arial Narrow"/>
              </a:rPr>
              <a:t>Conversely, contributing societies should avoid redundancy, CW advocates for new recommendations.</a:t>
            </a:r>
          </a:p>
        </p:txBody>
      </p:sp>
      <p:sp>
        <p:nvSpPr>
          <p:cNvPr id="4" name="Slide Number Placeholder 3"/>
          <p:cNvSpPr>
            <a:spLocks noGrp="1"/>
          </p:cNvSpPr>
          <p:nvPr>
            <p:ph type="sldNum" sz="quarter" idx="10"/>
          </p:nvPr>
        </p:nvSpPr>
        <p:spPr/>
        <p:txBody>
          <a:bodyPr/>
          <a:lstStyle/>
          <a:p>
            <a:fld id="{49E9A854-5F7D-4243-8CBA-260B88B849D4}" type="slidenum">
              <a:rPr lang="en-US" smtClean="0"/>
              <a:t>45</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dirty="0" smtClean="0">
                <a:solidFill>
                  <a:srgbClr val="000000"/>
                </a:solidFill>
                <a:latin typeface="Arial Narrow"/>
                <a:cs typeface="Arial Narrow"/>
              </a:rPr>
              <a:t>Recommendations are developed with transparency; the method is summarized with the recommendation.</a:t>
            </a:r>
          </a:p>
          <a:p>
            <a:pPr marL="171450" lvl="0" indent="-171450">
              <a:buFont typeface="Arial"/>
              <a:buChar char="•"/>
            </a:pPr>
            <a:r>
              <a:rPr lang="en-US" sz="1200" dirty="0" smtClean="0">
                <a:solidFill>
                  <a:srgbClr val="000000"/>
                </a:solidFill>
                <a:latin typeface="Arial Narrow"/>
                <a:cs typeface="Arial Narrow"/>
              </a:rPr>
              <a:t>Recommendations are accompanied by description of the contributing society.</a:t>
            </a:r>
          </a:p>
          <a:p>
            <a:pPr marL="171450" lvl="0" indent="-171450">
              <a:buFont typeface="Arial"/>
              <a:buChar char="•"/>
            </a:pPr>
            <a:r>
              <a:rPr lang="en-US" sz="1200" dirty="0" smtClean="0">
                <a:solidFill>
                  <a:srgbClr val="000000"/>
                </a:solidFill>
                <a:latin typeface="Arial Narrow"/>
                <a:cs typeface="Arial Narrow"/>
              </a:rPr>
              <a:t>ABIM sends each recommendation to two independent reviewers for comments and approval.</a:t>
            </a:r>
          </a:p>
          <a:p>
            <a:pPr marL="171450" lvl="0" indent="-171450">
              <a:buFont typeface="Arial"/>
              <a:buChar char="•"/>
            </a:pPr>
            <a:r>
              <a:rPr lang="en-US" sz="1200" dirty="0" smtClean="0">
                <a:solidFill>
                  <a:srgbClr val="000000"/>
                </a:solidFill>
                <a:latin typeface="Arial Narrow"/>
                <a:cs typeface="Arial Narrow"/>
              </a:rPr>
              <a:t>ABIM then sends recommendations to all partners to ensure there is no conflict with existing recommendations.</a:t>
            </a:r>
          </a:p>
          <a:p>
            <a:pPr marL="171450" lvl="0" indent="-171450">
              <a:buFont typeface="Arial"/>
              <a:buChar char="•"/>
            </a:pPr>
            <a:r>
              <a:rPr lang="en-US" sz="1200" dirty="0" smtClean="0">
                <a:solidFill>
                  <a:srgbClr val="000000"/>
                </a:solidFill>
                <a:latin typeface="Arial Narrow"/>
                <a:cs typeface="Arial Narrow"/>
              </a:rPr>
              <a:t>When published, recommendation copyrights belong to the contributing society.</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46</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dirty="0" smtClean="0">
                <a:solidFill>
                  <a:srgbClr val="000000"/>
                </a:solidFill>
                <a:latin typeface="Arial Narrow"/>
                <a:cs typeface="Arial Narrow"/>
              </a:rPr>
              <a:t>Recommendations are developed with transparency; the method is summarized with the recommendation.</a:t>
            </a:r>
          </a:p>
          <a:p>
            <a:pPr marL="171450" lvl="0" indent="-171450">
              <a:buFont typeface="Arial"/>
              <a:buChar char="•"/>
            </a:pPr>
            <a:r>
              <a:rPr lang="en-US" sz="1200" dirty="0" smtClean="0">
                <a:solidFill>
                  <a:srgbClr val="000000"/>
                </a:solidFill>
                <a:latin typeface="Arial Narrow"/>
                <a:cs typeface="Arial Narrow"/>
              </a:rPr>
              <a:t>Recommendations are accompanied by description of the contributing society.</a:t>
            </a:r>
          </a:p>
          <a:p>
            <a:pPr marL="171450" lvl="0" indent="-171450">
              <a:buFont typeface="Arial"/>
              <a:buChar char="•"/>
            </a:pPr>
            <a:r>
              <a:rPr lang="en-US" sz="1200" dirty="0" smtClean="0">
                <a:solidFill>
                  <a:srgbClr val="000000"/>
                </a:solidFill>
                <a:latin typeface="Arial Narrow"/>
                <a:cs typeface="Arial Narrow"/>
              </a:rPr>
              <a:t>ABIM sends each recommendation to two independent reviewers for comments and approval.</a:t>
            </a:r>
          </a:p>
          <a:p>
            <a:pPr marL="171450" lvl="0" indent="-171450">
              <a:buFont typeface="Arial"/>
              <a:buChar char="•"/>
            </a:pPr>
            <a:r>
              <a:rPr lang="en-US" sz="1200" dirty="0" smtClean="0">
                <a:solidFill>
                  <a:srgbClr val="000000"/>
                </a:solidFill>
                <a:latin typeface="Arial Narrow"/>
                <a:cs typeface="Arial Narrow"/>
              </a:rPr>
              <a:t>ABIM then sends recommendations to all partners to ensure there is no conflict with existing recommendations.</a:t>
            </a:r>
          </a:p>
          <a:p>
            <a:pPr marL="171450" lvl="0" indent="-171450">
              <a:buFont typeface="Arial"/>
              <a:buChar char="•"/>
            </a:pPr>
            <a:r>
              <a:rPr lang="en-US" sz="1200" dirty="0" smtClean="0">
                <a:solidFill>
                  <a:srgbClr val="000000"/>
                </a:solidFill>
                <a:latin typeface="Arial Narrow"/>
                <a:cs typeface="Arial Narrow"/>
              </a:rPr>
              <a:t>When published, recommendation copyrights belong to the contributing society.</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4</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dirty="0" smtClean="0">
                <a:solidFill>
                  <a:srgbClr val="000000"/>
                </a:solidFill>
                <a:latin typeface="Arial Narrow"/>
                <a:cs typeface="Arial Narrow"/>
              </a:rPr>
              <a:t>Recommendations are developed with transparency; the method is summarized with the recommendation.</a:t>
            </a:r>
          </a:p>
          <a:p>
            <a:pPr marL="171450" lvl="0" indent="-171450">
              <a:buFont typeface="Arial"/>
              <a:buChar char="•"/>
            </a:pPr>
            <a:r>
              <a:rPr lang="en-US" sz="1200" dirty="0" smtClean="0">
                <a:solidFill>
                  <a:srgbClr val="000000"/>
                </a:solidFill>
                <a:latin typeface="Arial Narrow"/>
                <a:cs typeface="Arial Narrow"/>
              </a:rPr>
              <a:t>Recommendations are accompanied by description of the contributing society.</a:t>
            </a:r>
          </a:p>
          <a:p>
            <a:pPr marL="171450" lvl="0" indent="-171450">
              <a:buFont typeface="Arial"/>
              <a:buChar char="•"/>
            </a:pPr>
            <a:r>
              <a:rPr lang="en-US" sz="1200" dirty="0" smtClean="0">
                <a:solidFill>
                  <a:srgbClr val="000000"/>
                </a:solidFill>
                <a:latin typeface="Arial Narrow"/>
                <a:cs typeface="Arial Narrow"/>
              </a:rPr>
              <a:t>ABIM sends each recommendation to two independent reviewers for comments and approval.</a:t>
            </a:r>
          </a:p>
          <a:p>
            <a:pPr marL="171450" lvl="0" indent="-171450">
              <a:buFont typeface="Arial"/>
              <a:buChar char="•"/>
            </a:pPr>
            <a:r>
              <a:rPr lang="en-US" sz="1200" dirty="0" smtClean="0">
                <a:solidFill>
                  <a:srgbClr val="000000"/>
                </a:solidFill>
                <a:latin typeface="Arial Narrow"/>
                <a:cs typeface="Arial Narrow"/>
              </a:rPr>
              <a:t>ABIM then sends recommendations to all partners to ensure there is no conflict with existing recommendations.</a:t>
            </a:r>
          </a:p>
          <a:p>
            <a:pPr marL="171450" lvl="0" indent="-171450">
              <a:buFont typeface="Arial"/>
              <a:buChar char="•"/>
            </a:pPr>
            <a:r>
              <a:rPr lang="en-US" sz="1200" dirty="0" smtClean="0">
                <a:solidFill>
                  <a:srgbClr val="000000"/>
                </a:solidFill>
                <a:latin typeface="Arial Narrow"/>
                <a:cs typeface="Arial Narrow"/>
              </a:rPr>
              <a:t>When published, recommendation copyrights belong to the contributing society.</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9A854-5F7D-4243-8CBA-260B88B849D4}" type="slidenum">
              <a:rPr lang="en-US" smtClean="0"/>
              <a:t>47</a:t>
            </a:fld>
            <a:endParaRPr lang="en-US"/>
          </a:p>
        </p:txBody>
      </p:sp>
    </p:spTree>
    <p:extLst>
      <p:ext uri="{BB962C8B-B14F-4D97-AF65-F5344CB8AC3E}">
        <p14:creationId xmlns:p14="http://schemas.microsoft.com/office/powerpoint/2010/main" val="2073481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Josephine: Molecular, presented by Lisa</a:t>
            </a:r>
            <a:r>
              <a:rPr lang="en-US" baseline="0" dirty="0" smtClean="0"/>
              <a:t> </a:t>
            </a:r>
            <a:r>
              <a:rPr lang="en-US" baseline="0" dirty="0" err="1" smtClean="0"/>
              <a:t>Cremeans</a:t>
            </a:r>
            <a:endParaRPr lang="en-US" baseline="0" dirty="0" smtClean="0"/>
          </a:p>
          <a:p>
            <a:r>
              <a:rPr lang="en-US" baseline="0" dirty="0" smtClean="0"/>
              <a:t>George &amp; Brianna, Hematology/Hemostasis</a:t>
            </a:r>
          </a:p>
          <a:p>
            <a:r>
              <a:rPr lang="en-US" baseline="0" dirty="0" smtClean="0"/>
              <a:t>Brianna &amp; George, Immunology/Immunohematology</a:t>
            </a:r>
          </a:p>
          <a:p>
            <a:r>
              <a:rPr lang="en-US" baseline="0" dirty="0" err="1" smtClean="0"/>
              <a:t>Muneeza</a:t>
            </a:r>
            <a:r>
              <a:rPr lang="en-US" baseline="0" dirty="0" smtClean="0"/>
              <a:t>, Hematology/Hemostasis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Dana, Immunology/Immunohematology </a:t>
            </a:r>
          </a:p>
          <a:p>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49</a:t>
            </a:fld>
            <a:endParaRPr lang="en-US"/>
          </a:p>
        </p:txBody>
      </p:sp>
    </p:spTree>
    <p:extLst>
      <p:ext uri="{BB962C8B-B14F-4D97-AF65-F5344CB8AC3E}">
        <p14:creationId xmlns:p14="http://schemas.microsoft.com/office/powerpoint/2010/main" val="3011037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Josephine: Molecular, presented by Lisa</a:t>
            </a:r>
            <a:r>
              <a:rPr lang="en-US" baseline="0" dirty="0" smtClean="0"/>
              <a:t> </a:t>
            </a:r>
            <a:r>
              <a:rPr lang="en-US" baseline="0" dirty="0" err="1" smtClean="0"/>
              <a:t>Cremeans</a:t>
            </a:r>
            <a:endParaRPr lang="en-US" baseline="0" dirty="0" smtClean="0"/>
          </a:p>
          <a:p>
            <a:r>
              <a:rPr lang="en-US" baseline="0" dirty="0" smtClean="0"/>
              <a:t>George &amp; Brianna, Hematology/Hemostasis</a:t>
            </a:r>
          </a:p>
          <a:p>
            <a:r>
              <a:rPr lang="en-US" baseline="0" dirty="0" smtClean="0"/>
              <a:t>Brianna &amp; George, Immunology/Immunohematology</a:t>
            </a:r>
          </a:p>
          <a:p>
            <a:r>
              <a:rPr lang="en-US" baseline="0" dirty="0" err="1" smtClean="0"/>
              <a:t>Muneeza</a:t>
            </a:r>
            <a:r>
              <a:rPr lang="en-US" baseline="0" dirty="0" smtClean="0"/>
              <a:t>, Hematology/Hemostasis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Dana, Immunology/Immunohematology </a:t>
            </a:r>
          </a:p>
          <a:p>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50</a:t>
            </a:fld>
            <a:endParaRPr lang="en-US"/>
          </a:p>
        </p:txBody>
      </p:sp>
    </p:spTree>
    <p:extLst>
      <p:ext uri="{BB962C8B-B14F-4D97-AF65-F5344CB8AC3E}">
        <p14:creationId xmlns:p14="http://schemas.microsoft.com/office/powerpoint/2010/main" val="3011037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51</a:t>
            </a:fld>
            <a:endParaRPr lang="en-US"/>
          </a:p>
        </p:txBody>
      </p:sp>
    </p:spTree>
    <p:extLst>
      <p:ext uri="{BB962C8B-B14F-4D97-AF65-F5344CB8AC3E}">
        <p14:creationId xmlns:p14="http://schemas.microsoft.com/office/powerpoint/2010/main" val="306987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bleeding time test,</a:t>
            </a:r>
            <a:r>
              <a:rPr lang="en-US" baseline="0" dirty="0" smtClean="0"/>
              <a:t> first described in France in 1902, was formalized and documented by WW Duke at Johns Hopkins University in 1910. Duke was two years out of medical school when he established the assay. He also proved that platelets came from large bone marrow cells called megakaryocytes and that platelets were needed for normal blood clotting. His bleeding time test required a small puncture in the earlobe using a surgical blade. Once the puncture is made, the technologist starts a stopwatch and dabs the blood drop every 30 seconds until bleeding stops, normally between 1 and 9 minutes. A long bleeding time </a:t>
            </a:r>
            <a:r>
              <a:rPr lang="en-US" dirty="0" smtClean="0">
                <a:solidFill>
                  <a:srgbClr val="000000"/>
                </a:solidFill>
                <a:latin typeface="Arial Narrow"/>
                <a:cs typeface="Arial Narrow"/>
              </a:rPr>
              <a:t>signals aspirin, a low platelet count,</a:t>
            </a:r>
            <a:r>
              <a:rPr lang="en-US" baseline="0" dirty="0" smtClean="0">
                <a:solidFill>
                  <a:srgbClr val="000000"/>
                </a:solidFill>
                <a:latin typeface="Arial Narrow"/>
                <a:cs typeface="Arial Narrow"/>
              </a:rPr>
              <a:t> f</a:t>
            </a:r>
            <a:r>
              <a:rPr lang="en-US" dirty="0" smtClean="0">
                <a:solidFill>
                  <a:srgbClr val="000000"/>
                </a:solidFill>
                <a:latin typeface="Arial Narrow"/>
                <a:cs typeface="Arial Narrow"/>
              </a:rPr>
              <a:t>unctional platelet abnormality, von Willebrand factor</a:t>
            </a:r>
            <a:r>
              <a:rPr lang="en-US" baseline="0" dirty="0" smtClean="0">
                <a:solidFill>
                  <a:srgbClr val="000000"/>
                </a:solidFill>
                <a:latin typeface="Arial Narrow"/>
                <a:cs typeface="Arial Narrow"/>
              </a:rPr>
              <a:t> d</a:t>
            </a:r>
            <a:r>
              <a:rPr lang="en-US" dirty="0" smtClean="0">
                <a:solidFill>
                  <a:srgbClr val="000000"/>
                </a:solidFill>
                <a:latin typeface="Arial Narrow"/>
                <a:cs typeface="Arial Narrow"/>
              </a:rPr>
              <a:t>eficiency, or afibrinogenemia. This</a:t>
            </a:r>
            <a:r>
              <a:rPr lang="en-US" baseline="0" dirty="0" smtClean="0">
                <a:solidFill>
                  <a:srgbClr val="000000"/>
                </a:solidFill>
                <a:latin typeface="Arial Narrow"/>
                <a:cs typeface="Arial Narrow"/>
              </a:rPr>
              <a:t> test was the best thing we had for platelet function, though the puncture was technique and temperature dependent. Cold earlobes really don’t bleed at all, and many bleeding times were performed by puncturing a finger tip.</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5</a:t>
            </a:fld>
            <a:endParaRPr lang="en-US"/>
          </a:p>
        </p:txBody>
      </p:sp>
    </p:spTree>
    <p:extLst>
      <p:ext uri="{BB962C8B-B14F-4D97-AF65-F5344CB8AC3E}">
        <p14:creationId xmlns:p14="http://schemas.microsoft.com/office/powerpoint/2010/main" val="406778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AC Ivy, University of Illinois</a:t>
            </a:r>
            <a:r>
              <a:rPr lang="en-US" baseline="0" dirty="0" smtClean="0"/>
              <a:t> in Chicago, in 1935 refined the bleeding time by puncturing not the earlobe but the volar surface of the forearm, where the circulation is unaffected by temperature and skin thickness is relatively uniform among patients. Ivy’s staff recommended inflating a blood pressure cuff on the arm to 40 mm of mercury to standardize the venous pressure in the arm. As illustrated here, this approach leave visible scars.</a:t>
            </a:r>
          </a:p>
          <a:p>
            <a:r>
              <a:rPr lang="en-US" baseline="0" dirty="0" smtClean="0"/>
              <a:t>Ivy later discredited for the </a:t>
            </a:r>
            <a:r>
              <a:rPr lang="en-US" baseline="0" dirty="0" err="1" smtClean="0"/>
              <a:t>Krebiozin</a:t>
            </a:r>
            <a:r>
              <a:rPr lang="en-US" baseline="0" dirty="0" smtClean="0"/>
              <a:t> scandal, but managed to maintain his superlative reputation.</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6</a:t>
            </a:fld>
            <a:endParaRPr lang="en-US"/>
          </a:p>
        </p:txBody>
      </p:sp>
    </p:spTree>
    <p:extLst>
      <p:ext uri="{BB962C8B-B14F-4D97-AF65-F5344CB8AC3E}">
        <p14:creationId xmlns:p14="http://schemas.microsoft.com/office/powerpoint/2010/main" val="171877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1958</a:t>
            </a:r>
            <a:r>
              <a:rPr lang="en-US" baseline="0" dirty="0" smtClean="0"/>
              <a:t>, following a series of strep throat infections, my primary care physician referred me to an ENT for a tonsillectomy. As part of my admission, I visited the lab for a bleeding time test. This fascinated me and it seemed perfectly logical to assume, as did the experts, that if your bleeding time is long, you will tend to bleed during or after surgery. In fact, the risk of postoperative bleeding following a tonsillectomy is a relatively common 1%, and the bleeding time was meant to prevent bleeding episodes.</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7</a:t>
            </a:fld>
            <a:endParaRPr lang="en-US"/>
          </a:p>
        </p:txBody>
      </p:sp>
    </p:spTree>
    <p:extLst>
      <p:ext uri="{BB962C8B-B14F-4D97-AF65-F5344CB8AC3E}">
        <p14:creationId xmlns:p14="http://schemas.microsoft.com/office/powerpoint/2010/main" val="419175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1969, CM Mielke</a:t>
            </a:r>
            <a:r>
              <a:rPr lang="en-US" baseline="0" dirty="0" smtClean="0"/>
              <a:t> developed a small metal template that technologists used to standardize the bleeding time puncture. Using the template, the technologist could employ a surgical blade to make a precise cut 2 mm deep and 10 mm long. Soon, International Technidyne Company developed an automated </a:t>
            </a:r>
            <a:r>
              <a:rPr lang="en-US" dirty="0" err="1" smtClean="0"/>
              <a:t>Simplate</a:t>
            </a:r>
            <a:r>
              <a:rPr lang="en-US" dirty="0" smtClean="0"/>
              <a:t> that the operator could simply hold to the skin and snap, releasing</a:t>
            </a:r>
            <a:r>
              <a:rPr lang="en-US" baseline="0" dirty="0" smtClean="0"/>
              <a:t> the blade and making a precise cut. The </a:t>
            </a:r>
            <a:r>
              <a:rPr lang="en-US" baseline="0" dirty="0" err="1" smtClean="0"/>
              <a:t>Simplate</a:t>
            </a:r>
            <a:r>
              <a:rPr lang="en-US" baseline="0" dirty="0" smtClean="0"/>
              <a:t> represented a small risk to the operator and to trash haulers because the blade remained exposed subsequent to deployment. A competitor developed the “Surgicutt” device whose blade made a sweeping motion and disappeared after deployment, a safer design. International Technidyne bought out the company and used their patent. Today, ITC is owned by Accriva Diagnostics, which in turn is owned by Instrumentation Laboratory, a subsidiary of Werfen Diagnostics.</a:t>
            </a:r>
            <a:endParaRPr lang="en-US" dirty="0"/>
          </a:p>
        </p:txBody>
      </p:sp>
      <p:sp>
        <p:nvSpPr>
          <p:cNvPr id="4" name="Slide Number Placeholder 3"/>
          <p:cNvSpPr>
            <a:spLocks noGrp="1"/>
          </p:cNvSpPr>
          <p:nvPr>
            <p:ph type="sldNum" sz="quarter" idx="10"/>
          </p:nvPr>
        </p:nvSpPr>
        <p:spPr/>
        <p:txBody>
          <a:bodyPr/>
          <a:lstStyle/>
          <a:p>
            <a:fld id="{49E9A854-5F7D-4243-8CBA-260B88B849D4}" type="slidenum">
              <a:rPr lang="en-US" smtClean="0"/>
              <a:t>8</a:t>
            </a:fld>
            <a:endParaRPr lang="en-US"/>
          </a:p>
        </p:txBody>
      </p:sp>
    </p:spTree>
    <p:extLst>
      <p:ext uri="{BB962C8B-B14F-4D97-AF65-F5344CB8AC3E}">
        <p14:creationId xmlns:p14="http://schemas.microsoft.com/office/powerpoint/2010/main" val="97965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In the 1980s</a:t>
            </a:r>
            <a:r>
              <a:rPr lang="en-US" baseline="0" dirty="0" smtClean="0"/>
              <a:t> when every test generated income, we eagerly screened for anything, reasoning that we didn’t want to miss any condition, no matter how rare. A screen is a lab test or imaging procedure performed on an unselected population, meaning a random population. You test everyone without knowing their history, like finger-stick cholesterols at a mall.</a:t>
            </a:r>
            <a:r>
              <a:rPr lang="en-US" baseline="0" dirty="0"/>
              <a:t> </a:t>
            </a:r>
            <a:r>
              <a:rPr lang="en-US" baseline="0" dirty="0" smtClean="0"/>
              <a:t>In today’s age of cost containment and good public health outcomes studies, screening without an indication is frowned upon.</a:t>
            </a:r>
          </a:p>
          <a:p>
            <a:pPr marL="0" indent="0">
              <a:buFont typeface="Arial"/>
              <a:buNone/>
            </a:pPr>
            <a:r>
              <a:rPr lang="en-US" baseline="0" dirty="0" smtClean="0"/>
              <a:t>When designing a screening test, you want one that generates no false negatives, which misses disease in a patient and create liability. You design the test to be sensitive, so it will generate a high false positive rate. When a screening test result is positive, it is necessary to perform a confirmatory test, one that is specific with a higher false negative rate and a low false positive rate. You don’t worry about the false negative rate on a patient whose results were already positive on the screen.</a:t>
            </a:r>
          </a:p>
        </p:txBody>
      </p:sp>
      <p:sp>
        <p:nvSpPr>
          <p:cNvPr id="4" name="Slide Number Placeholder 3"/>
          <p:cNvSpPr>
            <a:spLocks noGrp="1"/>
          </p:cNvSpPr>
          <p:nvPr>
            <p:ph type="sldNum" sz="quarter" idx="10"/>
          </p:nvPr>
        </p:nvSpPr>
        <p:spPr/>
        <p:txBody>
          <a:bodyPr/>
          <a:lstStyle/>
          <a:p>
            <a:fld id="{49E9A854-5F7D-4243-8CBA-260B88B849D4}" type="slidenum">
              <a:rPr lang="en-US" smtClean="0"/>
              <a:t>9</a:t>
            </a:fld>
            <a:endParaRPr lang="en-US"/>
          </a:p>
        </p:txBody>
      </p:sp>
    </p:spTree>
    <p:extLst>
      <p:ext uri="{BB962C8B-B14F-4D97-AF65-F5344CB8AC3E}">
        <p14:creationId xmlns:p14="http://schemas.microsoft.com/office/powerpoint/2010/main" val="207348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lang="en-US" sz="2400" kern="1200" dirty="0" smtClean="0">
                <a:solidFill>
                  <a:schemeClr val="tx1">
                    <a:tint val="75000"/>
                  </a:schemeClr>
                </a:solidFill>
                <a:latin typeface="Georgia"/>
                <a:ea typeface="+mn-e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505EBC-B8C2-7E47-BE6A-DE72643CDD2F}" type="datetime1">
              <a:rPr lang="en-US" smtClean="0"/>
              <a:t>2/15/19</a:t>
            </a:fld>
            <a:endParaRPr lang="en-US"/>
          </a:p>
        </p:txBody>
      </p:sp>
      <p:sp>
        <p:nvSpPr>
          <p:cNvPr id="6" name="Slide Number Placeholder 5"/>
          <p:cNvSpPr>
            <a:spLocks noGrp="1"/>
          </p:cNvSpPr>
          <p:nvPr>
            <p:ph type="sldNum" sz="quarter" idx="12"/>
          </p:nvPr>
        </p:nvSpPr>
        <p:spPr/>
        <p:txBody>
          <a:bodyPr/>
          <a:lstStyle/>
          <a:p>
            <a:fld id="{D5FCF9B7-FB9B-46B7-B364-EF10DB67BB39}" type="slidenum">
              <a:rPr lang="en-US" smtClean="0"/>
              <a:pPr/>
              <a:t>‹#›</a:t>
            </a:fld>
            <a:endParaRPr lang="en-US"/>
          </a:p>
        </p:txBody>
      </p:sp>
      <p:pic>
        <p:nvPicPr>
          <p:cNvPr id="8" name="Picture 7" descr="title-P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716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057400"/>
            <a:ext cx="8229600" cy="4068763"/>
          </a:xfrm>
        </p:spPr>
        <p:txBody>
          <a:bodyPr/>
          <a:lstStyle>
            <a:lvl1pPr>
              <a:defRPr lang="en-US" sz="2800" kern="1200" dirty="0" smtClean="0">
                <a:solidFill>
                  <a:schemeClr val="tx1">
                    <a:lumMod val="65000"/>
                    <a:lumOff val="35000"/>
                  </a:schemeClr>
                </a:solidFill>
                <a:latin typeface="Arial" pitchFamily="34" charset="0"/>
                <a:ea typeface="+mn-ea"/>
                <a:cs typeface="Arial" pitchFamily="34" charset="0"/>
              </a:defRPr>
            </a:lvl1pPr>
            <a:lvl2pPr>
              <a:defRPr lang="en-US" sz="2400" kern="1200" dirty="0" smtClean="0">
                <a:solidFill>
                  <a:schemeClr val="tx1">
                    <a:lumMod val="65000"/>
                    <a:lumOff val="35000"/>
                  </a:schemeClr>
                </a:solidFill>
                <a:latin typeface="Arial" pitchFamily="34" charset="0"/>
                <a:ea typeface="+mn-ea"/>
                <a:cs typeface="Arial" pitchFamily="34" charset="0"/>
              </a:defRPr>
            </a:lvl2pPr>
            <a:lvl4pPr>
              <a:defRPr lang="en-US" sz="2000" kern="1200" dirty="0" smtClean="0">
                <a:solidFill>
                  <a:schemeClr val="tx1">
                    <a:lumMod val="50000"/>
                    <a:lumOff val="50000"/>
                  </a:schemeClr>
                </a:solidFill>
                <a:latin typeface="Arial" pitchFamily="34" charset="0"/>
                <a:ea typeface="+mn-ea"/>
                <a:cs typeface="Arial" pitchFamily="34" charset="0"/>
              </a:defRPr>
            </a:lvl4pPr>
            <a:lvl5pPr>
              <a:defRPr lang="en-US" sz="1800" kern="1200" dirty="0" smtClean="0">
                <a:solidFill>
                  <a:schemeClr val="tx1">
                    <a:lumMod val="50000"/>
                    <a:lumOff val="50000"/>
                  </a:schemeClr>
                </a:solidFill>
                <a:latin typeface="Arial" pitchFamily="34" charset="0"/>
                <a:ea typeface="+mn-ea"/>
                <a:cs typeface="Arial" pitchFamily="34" charset="0"/>
              </a:defRPr>
            </a:lvl5pPr>
          </a:lstStyle>
          <a:p>
            <a:pPr marL="342900" lvl="0" indent="-342900" algn="l" defTabSz="457200" rtl="0" eaLnBrk="1" latinLnBrk="0" hangingPunct="1">
              <a:spcBef>
                <a:spcPct val="20000"/>
              </a:spcBef>
              <a:buFont typeface="Arial"/>
              <a:buChar char="•"/>
            </a:pPr>
            <a:r>
              <a:rPr lang="en-US" smtClean="0"/>
              <a:t>Click to edit Master text styles</a:t>
            </a:r>
          </a:p>
          <a:p>
            <a:pPr marL="342900" lvl="1" indent="-342900" algn="l" defTabSz="457200" rtl="0" eaLnBrk="1" latinLnBrk="0" hangingPunct="1">
              <a:spcBef>
                <a:spcPct val="20000"/>
              </a:spcBef>
              <a:buFont typeface="Arial"/>
              <a:buChar char="•"/>
            </a:pPr>
            <a:r>
              <a:rPr lang="en-US" smtClean="0"/>
              <a:t>Second level</a:t>
            </a:r>
          </a:p>
          <a:p>
            <a:pPr marL="342900" lvl="2" indent="-342900" algn="l" defTabSz="457200" rtl="0" eaLnBrk="1" latinLnBrk="0" hangingPunct="1">
              <a:spcBef>
                <a:spcPct val="20000"/>
              </a:spcBef>
              <a:buFont typeface="Arial"/>
              <a:buChar char="•"/>
            </a:pPr>
            <a:r>
              <a:rPr lang="en-US" smtClean="0"/>
              <a:t>Third level</a:t>
            </a:r>
          </a:p>
          <a:p>
            <a:pPr marL="342900" lvl="3" indent="-342900" algn="l" defTabSz="457200" rtl="0" eaLnBrk="1" latinLnBrk="0" hangingPunct="1">
              <a:spcBef>
                <a:spcPct val="20000"/>
              </a:spcBef>
              <a:buFont typeface="Arial"/>
              <a:buChar char="•"/>
            </a:pPr>
            <a:r>
              <a:rPr lang="en-US" smtClean="0"/>
              <a:t>Fourth level</a:t>
            </a:r>
          </a:p>
          <a:p>
            <a:pPr marL="342900" lvl="4" indent="-342900" algn="l" defTabSz="457200" rtl="0" eaLnBrk="1" latinLnBrk="0" hangingPunct="1">
              <a:spcBef>
                <a:spcPct val="20000"/>
              </a:spcBef>
              <a:buFont typeface="Arial"/>
              <a:buChar char="•"/>
            </a:pPr>
            <a:r>
              <a:rPr lang="en-US" smtClean="0"/>
              <a:t>Fifth level</a:t>
            </a:r>
            <a:endParaRPr lang="en-US" dirty="0"/>
          </a:p>
        </p:txBody>
      </p:sp>
      <p:sp>
        <p:nvSpPr>
          <p:cNvPr id="4" name="Date Placeholder 3"/>
          <p:cNvSpPr>
            <a:spLocks noGrp="1"/>
          </p:cNvSpPr>
          <p:nvPr>
            <p:ph type="dt" sz="half" idx="10"/>
          </p:nvPr>
        </p:nvSpPr>
        <p:spPr/>
        <p:txBody>
          <a:bodyPr/>
          <a:lstStyle/>
          <a:p>
            <a:fld id="{18F18E77-3DB3-6C43-ADEE-C6FDEEF0C28B}" type="datetime1">
              <a:rPr lang="en-US" smtClean="0"/>
              <a:t>2/15/19</a:t>
            </a:fld>
            <a:endParaRPr lang="en-US" dirty="0"/>
          </a:p>
        </p:txBody>
      </p:sp>
      <p:sp>
        <p:nvSpPr>
          <p:cNvPr id="6" name="Slide Number Placeholder 5"/>
          <p:cNvSpPr>
            <a:spLocks noGrp="1"/>
          </p:cNvSpPr>
          <p:nvPr>
            <p:ph type="sldNum" sz="quarter" idx="12"/>
          </p:nvPr>
        </p:nvSpPr>
        <p:spPr/>
        <p:txBody>
          <a:bodyPr/>
          <a:lstStyle/>
          <a:p>
            <a:fld id="{D5FCF9B7-FB9B-46B7-B364-EF10DB67BB39}" type="slidenum">
              <a:rPr lang="en-US" smtClean="0"/>
              <a:pPr/>
              <a:t>‹#›</a:t>
            </a:fld>
            <a:endParaRPr lang="en-US"/>
          </a:p>
        </p:txBody>
      </p:sp>
      <p:pic>
        <p:nvPicPr>
          <p:cNvPr id="7" name="Picture 6"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1544"/>
            <a:ext cx="3361208" cy="5937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i="0" kern="1200" dirty="0" smtClean="0">
                <a:solidFill>
                  <a:schemeClr val="tx1">
                    <a:lumMod val="65000"/>
                    <a:lumOff val="35000"/>
                  </a:schemeClr>
                </a:solidFill>
                <a:latin typeface="Georgia"/>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A619A-6F43-884E-96CA-80A3BCCDC5C0}" type="datetime1">
              <a:rPr lang="en-US" smtClean="0"/>
              <a:t>2/15/19</a:t>
            </a:fld>
            <a:endParaRPr lang="en-US"/>
          </a:p>
        </p:txBody>
      </p:sp>
      <p:sp>
        <p:nvSpPr>
          <p:cNvPr id="6" name="Slide Number Placeholder 5"/>
          <p:cNvSpPr>
            <a:spLocks noGrp="1"/>
          </p:cNvSpPr>
          <p:nvPr>
            <p:ph type="sldNum" sz="quarter" idx="12"/>
          </p:nvPr>
        </p:nvSpPr>
        <p:spPr/>
        <p:txBody>
          <a:bodyPr/>
          <a:lstStyle/>
          <a:p>
            <a:fld id="{D5FCF9B7-FB9B-46B7-B364-EF10DB67BB39}" type="slidenum">
              <a:rPr lang="en-US" smtClean="0"/>
              <a:pPr/>
              <a:t>‹#›</a:t>
            </a:fld>
            <a:endParaRPr lang="en-US"/>
          </a:p>
        </p:txBody>
      </p:sp>
      <p:pic>
        <p:nvPicPr>
          <p:cNvPr id="8" name="Picture 7" descr="title-P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71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lang="en-US" sz="2400" kern="1200" dirty="0" smtClean="0">
                <a:solidFill>
                  <a:schemeClr val="tx1">
                    <a:lumMod val="65000"/>
                    <a:lumOff val="35000"/>
                  </a:schemeClr>
                </a:solidFill>
                <a:latin typeface="Arial" pitchFamily="34" charset="0"/>
                <a:ea typeface="+mn-ea"/>
                <a:cs typeface="Arial" pitchFamily="34" charset="0"/>
              </a:defRPr>
            </a:lvl2pPr>
            <a:lvl3pPr>
              <a:defRPr lang="en-US" sz="2400" kern="1200" dirty="0" smtClean="0">
                <a:solidFill>
                  <a:schemeClr val="tx1">
                    <a:lumMod val="65000"/>
                    <a:lumOff val="35000"/>
                  </a:schemeClr>
                </a:solidFill>
                <a:latin typeface="Arial" pitchFamily="34" charset="0"/>
                <a:ea typeface="+mn-ea"/>
                <a:cs typeface="Arial" pitchFamily="34" charset="0"/>
              </a:defRPr>
            </a:lvl3pPr>
            <a:lvl4pPr>
              <a:defRPr lang="en-US" sz="2000" kern="1200" dirty="0" smtClean="0">
                <a:solidFill>
                  <a:schemeClr val="tx1">
                    <a:lumMod val="50000"/>
                    <a:lumOff val="50000"/>
                  </a:schemeClr>
                </a:solidFill>
                <a:latin typeface="Arial" pitchFamily="34" charset="0"/>
                <a:ea typeface="+mn-ea"/>
                <a:cs typeface="Arial" pitchFamily="34" charset="0"/>
              </a:defRPr>
            </a:lvl4pPr>
            <a:lvl5pPr>
              <a:defRPr lang="en-US" sz="1800" kern="1200" dirty="0" smtClean="0">
                <a:solidFill>
                  <a:schemeClr val="tx1">
                    <a:lumMod val="50000"/>
                    <a:lumOff val="50000"/>
                  </a:schemeClr>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lang="en-US" sz="2400" kern="1200" dirty="0" smtClean="0">
                <a:solidFill>
                  <a:schemeClr val="tx1">
                    <a:lumMod val="65000"/>
                    <a:lumOff val="35000"/>
                  </a:schemeClr>
                </a:solidFill>
                <a:latin typeface="Arial" pitchFamily="34" charset="0"/>
                <a:ea typeface="+mn-ea"/>
                <a:cs typeface="Arial" pitchFamily="34" charset="0"/>
              </a:defRPr>
            </a:lvl2pPr>
            <a:lvl3pPr>
              <a:defRPr lang="en-US" sz="2400" kern="1200" dirty="0" smtClean="0">
                <a:solidFill>
                  <a:schemeClr val="tx1">
                    <a:lumMod val="65000"/>
                    <a:lumOff val="35000"/>
                  </a:schemeClr>
                </a:solidFill>
                <a:latin typeface="Arial" pitchFamily="34" charset="0"/>
                <a:ea typeface="+mn-ea"/>
                <a:cs typeface="Arial" pitchFamily="34" charset="0"/>
              </a:defRPr>
            </a:lvl3pPr>
            <a:lvl4pPr>
              <a:defRPr lang="en-US" sz="2000" kern="1200" dirty="0" smtClean="0">
                <a:solidFill>
                  <a:schemeClr val="tx1">
                    <a:lumMod val="50000"/>
                    <a:lumOff val="50000"/>
                  </a:schemeClr>
                </a:solidFill>
                <a:latin typeface="Arial" pitchFamily="34" charset="0"/>
                <a:ea typeface="+mn-ea"/>
                <a:cs typeface="Arial" pitchFamily="34" charset="0"/>
              </a:defRPr>
            </a:lvl4pPr>
            <a:lvl5pPr>
              <a:defRPr lang="en-US" sz="1800" kern="1200" dirty="0" smtClean="0">
                <a:solidFill>
                  <a:schemeClr val="tx1">
                    <a:lumMod val="50000"/>
                    <a:lumOff val="50000"/>
                  </a:schemeClr>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827034-F563-BB41-9C35-FF8B7AE3890B}" type="datetime1">
              <a:rPr lang="en-US" smtClean="0"/>
              <a:t>2/15/19</a:t>
            </a:fld>
            <a:endParaRPr lang="en-US"/>
          </a:p>
        </p:txBody>
      </p:sp>
      <p:sp>
        <p:nvSpPr>
          <p:cNvPr id="7" name="Slide Number Placeholder 6"/>
          <p:cNvSpPr>
            <a:spLocks noGrp="1"/>
          </p:cNvSpPr>
          <p:nvPr>
            <p:ph type="sldNum" sz="quarter" idx="12"/>
          </p:nvPr>
        </p:nvSpPr>
        <p:spPr/>
        <p:txBody>
          <a:bodyPr/>
          <a:lstStyle/>
          <a:p>
            <a:fld id="{D5FCF9B7-FB9B-46B7-B364-EF10DB67BB39}" type="slidenum">
              <a:rPr lang="en-US" smtClean="0"/>
              <a:pPr/>
              <a:t>‹#›</a:t>
            </a:fld>
            <a:endParaRPr lang="en-US"/>
          </a:p>
        </p:txBody>
      </p:sp>
      <p:pic>
        <p:nvPicPr>
          <p:cNvPr id="10" name="Picture 9"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0375" y="2057400"/>
            <a:ext cx="4040188" cy="868362"/>
          </a:xfrm>
        </p:spPr>
        <p:txBody>
          <a:bodyPr anchor="b">
            <a:normAutofit/>
          </a:bodyPr>
          <a:lstStyle>
            <a:lvl1pPr marL="0" indent="0" algn="l" defTabSz="914400" rtl="0" eaLnBrk="1" latinLnBrk="0" hangingPunct="1">
              <a:spcBef>
                <a:spcPct val="0"/>
              </a:spcBef>
              <a:buNone/>
              <a:defRPr lang="en-US" sz="2000" b="1" i="0" kern="1200" dirty="0" smtClean="0">
                <a:solidFill>
                  <a:schemeClr val="tx1">
                    <a:lumMod val="65000"/>
                    <a:lumOff val="35000"/>
                  </a:schemeClr>
                </a:solidFill>
                <a:latin typeface="Georgia"/>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41638"/>
            <a:ext cx="4040188" cy="3154362"/>
          </a:xfrm>
        </p:spPr>
        <p:txBody>
          <a:bodyPr/>
          <a:lstStyle>
            <a:lvl1pPr>
              <a:defRPr lang="en-US" sz="2400" kern="1200" dirty="0" smtClean="0">
                <a:solidFill>
                  <a:schemeClr val="tx1">
                    <a:lumMod val="65000"/>
                    <a:lumOff val="35000"/>
                  </a:schemeClr>
                </a:solidFill>
                <a:latin typeface="Arial" pitchFamily="34" charset="0"/>
                <a:ea typeface="+mn-ea"/>
                <a:cs typeface="Arial" pitchFamily="34" charset="0"/>
              </a:defRPr>
            </a:lvl1pPr>
            <a:lvl2pPr>
              <a:defRPr lang="en-US" sz="2000" kern="1200" dirty="0" smtClean="0">
                <a:solidFill>
                  <a:schemeClr val="tx1">
                    <a:lumMod val="65000"/>
                    <a:lumOff val="35000"/>
                  </a:schemeClr>
                </a:solidFill>
                <a:latin typeface="Arial" pitchFamily="34" charset="0"/>
                <a:ea typeface="+mn-ea"/>
                <a:cs typeface="Arial" pitchFamily="34" charset="0"/>
              </a:defRPr>
            </a:lvl2pPr>
            <a:lvl3pPr>
              <a:defRPr sz="2000"/>
            </a:lvl3pPr>
            <a:lvl4pPr>
              <a:defRPr lang="en-US" sz="1800" kern="1200" dirty="0" smtClean="0">
                <a:solidFill>
                  <a:schemeClr val="tx1">
                    <a:lumMod val="50000"/>
                    <a:lumOff val="50000"/>
                  </a:schemeClr>
                </a:solidFill>
                <a:latin typeface="Arial" pitchFamily="34" charset="0"/>
                <a:ea typeface="+mn-ea"/>
                <a:cs typeface="Arial" pitchFamily="34" charset="0"/>
              </a:defRPr>
            </a:lvl4pPr>
            <a:lvl5pPr>
              <a:defRPr lang="en-US" sz="1600" kern="1200" dirty="0" smtClean="0">
                <a:solidFill>
                  <a:schemeClr val="tx1">
                    <a:lumMod val="50000"/>
                    <a:lumOff val="50000"/>
                  </a:schemeClr>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Arial" pitchFamily="34" charset="0"/>
              <a:buChar char="•"/>
            </a:pPr>
            <a:r>
              <a:rPr lang="en-US" smtClean="0"/>
              <a:t>Click to edit Master text styles</a:t>
            </a:r>
          </a:p>
          <a:p>
            <a:pPr marL="342900" lvl="1" indent="-342900" algn="l" defTabSz="914400" rtl="0" eaLnBrk="1" latinLnBrk="0" hangingPunct="1">
              <a:spcBef>
                <a:spcPct val="20000"/>
              </a:spcBef>
              <a:buFont typeface="Arial" pitchFamily="34" charset="0"/>
              <a:buChar char="•"/>
            </a:pPr>
            <a:r>
              <a:rPr lang="en-US" smtClean="0"/>
              <a:t>Second level</a:t>
            </a:r>
          </a:p>
          <a:p>
            <a:pPr marL="342900" lvl="2" indent="-342900" algn="l" defTabSz="914400" rtl="0" eaLnBrk="1" latinLnBrk="0" hangingPunct="1">
              <a:spcBef>
                <a:spcPct val="20000"/>
              </a:spcBef>
              <a:buFont typeface="Arial" pitchFamily="34" charset="0"/>
              <a:buChar char="•"/>
            </a:pPr>
            <a:r>
              <a:rPr lang="en-US" smtClean="0"/>
              <a:t>Third level</a:t>
            </a:r>
          </a:p>
          <a:p>
            <a:pPr marL="342900" lvl="3" indent="-342900" algn="l" defTabSz="914400" rtl="0" eaLnBrk="1" latinLnBrk="0" hangingPunct="1">
              <a:spcBef>
                <a:spcPct val="20000"/>
              </a:spcBef>
              <a:buFont typeface="Arial" pitchFamily="34" charset="0"/>
              <a:buChar char="•"/>
            </a:pPr>
            <a:r>
              <a:rPr lang="en-US" smtClean="0"/>
              <a:t>Fourth level</a:t>
            </a:r>
          </a:p>
          <a:p>
            <a:pPr marL="342900" lvl="4" indent="-342900" algn="l" defTabSz="914400" rtl="0" eaLnBrk="1" latinLnBrk="0" hangingPunct="1">
              <a:spcBef>
                <a:spcPct val="20000"/>
              </a:spcBef>
              <a:buFont typeface="Arial" pitchFamily="34" charset="0"/>
              <a:buChar char="•"/>
            </a:pPr>
            <a:r>
              <a:rPr lang="en-US" smtClean="0"/>
              <a:t>Fifth level</a:t>
            </a:r>
            <a:endParaRPr lang="en-US" dirty="0"/>
          </a:p>
        </p:txBody>
      </p:sp>
      <p:sp>
        <p:nvSpPr>
          <p:cNvPr id="5" name="Text Placeholder 4"/>
          <p:cNvSpPr>
            <a:spLocks noGrp="1"/>
          </p:cNvSpPr>
          <p:nvPr>
            <p:ph type="body" sz="quarter" idx="3"/>
          </p:nvPr>
        </p:nvSpPr>
        <p:spPr>
          <a:xfrm>
            <a:off x="4648200" y="2057400"/>
            <a:ext cx="4041775" cy="868362"/>
          </a:xfrm>
        </p:spPr>
        <p:txBody>
          <a:bodyPr anchor="b">
            <a:normAutofit/>
          </a:bodyPr>
          <a:lstStyle>
            <a:lvl1pPr marL="0" indent="0">
              <a:buNone/>
              <a:defRPr lang="en-US" sz="2000" b="1" i="0" kern="1200" dirty="0" smtClean="0">
                <a:solidFill>
                  <a:schemeClr val="tx1">
                    <a:lumMod val="65000"/>
                    <a:lumOff val="35000"/>
                  </a:schemeClr>
                </a:solidFill>
                <a:latin typeface="Georgia"/>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645025" y="2941638"/>
            <a:ext cx="4041775" cy="3154362"/>
          </a:xfrm>
        </p:spPr>
        <p:txBody>
          <a:bodyPr/>
          <a:lstStyle>
            <a:lvl1pPr>
              <a:defRPr sz="2400"/>
            </a:lvl1pPr>
            <a:lvl2pPr>
              <a:defRPr lang="en-US" sz="2000" kern="1200" dirty="0" smtClean="0">
                <a:solidFill>
                  <a:schemeClr val="tx1">
                    <a:lumMod val="65000"/>
                    <a:lumOff val="35000"/>
                  </a:schemeClr>
                </a:solidFill>
                <a:latin typeface="Arial" pitchFamily="34" charset="0"/>
                <a:ea typeface="+mn-ea"/>
                <a:cs typeface="Arial" pitchFamily="34" charset="0"/>
              </a:defRPr>
            </a:lvl2pPr>
            <a:lvl3pPr>
              <a:defRPr lang="en-US" sz="2000" kern="1200" dirty="0" smtClean="0">
                <a:solidFill>
                  <a:schemeClr val="tx1">
                    <a:lumMod val="65000"/>
                    <a:lumOff val="35000"/>
                  </a:schemeClr>
                </a:solidFill>
                <a:latin typeface="Arial" pitchFamily="34" charset="0"/>
                <a:ea typeface="+mn-ea"/>
                <a:cs typeface="Arial" pitchFamily="34" charset="0"/>
              </a:defRPr>
            </a:lvl3pPr>
            <a:lvl4pPr>
              <a:defRPr lang="en-US" sz="1800" kern="1200" dirty="0" smtClean="0">
                <a:solidFill>
                  <a:schemeClr val="tx1">
                    <a:lumMod val="50000"/>
                    <a:lumOff val="50000"/>
                  </a:schemeClr>
                </a:solidFill>
                <a:latin typeface="Arial" pitchFamily="34" charset="0"/>
                <a:ea typeface="+mn-ea"/>
                <a:cs typeface="Arial" pitchFamily="34" charset="0"/>
              </a:defRPr>
            </a:lvl4pPr>
            <a:lvl5pPr>
              <a:defRPr lang="en-US" sz="1600" kern="1200" dirty="0" smtClean="0">
                <a:solidFill>
                  <a:schemeClr val="tx1">
                    <a:lumMod val="50000"/>
                    <a:lumOff val="50000"/>
                  </a:schemeClr>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9CA238-5A81-4242-BE73-9A53C3CBECD3}" type="datetime1">
              <a:rPr lang="en-US" smtClean="0"/>
              <a:t>2/15/19</a:t>
            </a:fld>
            <a:endParaRPr lang="en-US"/>
          </a:p>
        </p:txBody>
      </p:sp>
      <p:sp>
        <p:nvSpPr>
          <p:cNvPr id="9" name="Slide Number Placeholder 8"/>
          <p:cNvSpPr>
            <a:spLocks noGrp="1"/>
          </p:cNvSpPr>
          <p:nvPr>
            <p:ph type="sldNum" sz="quarter" idx="12"/>
          </p:nvPr>
        </p:nvSpPr>
        <p:spPr/>
        <p:txBody>
          <a:bodyPr/>
          <a:lstStyle/>
          <a:p>
            <a:fld id="{D5FCF9B7-FB9B-46B7-B364-EF10DB67BB39}" type="slidenum">
              <a:rPr lang="en-US" smtClean="0"/>
              <a:pPr/>
              <a:t>‹#›</a:t>
            </a:fld>
            <a:endParaRPr lang="en-US"/>
          </a:p>
        </p:txBody>
      </p:sp>
      <p:pic>
        <p:nvPicPr>
          <p:cNvPr id="12" name="Picture 11"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C5F304-2550-1A47-ACE4-448C826D3136}" type="datetime1">
              <a:rPr lang="en-US" smtClean="0"/>
              <a:t>2/15/19</a:t>
            </a:fld>
            <a:endParaRPr lang="en-US"/>
          </a:p>
        </p:txBody>
      </p:sp>
      <p:sp>
        <p:nvSpPr>
          <p:cNvPr id="5" name="Slide Number Placeholder 4"/>
          <p:cNvSpPr>
            <a:spLocks noGrp="1"/>
          </p:cNvSpPr>
          <p:nvPr>
            <p:ph type="sldNum" sz="quarter" idx="12"/>
          </p:nvPr>
        </p:nvSpPr>
        <p:spPr/>
        <p:txBody>
          <a:bodyPr/>
          <a:lstStyle/>
          <a:p>
            <a:fld id="{D5FCF9B7-FB9B-46B7-B364-EF10DB67BB39}" type="slidenum">
              <a:rPr lang="en-US" smtClean="0"/>
              <a:pPr/>
              <a:t>‹#›</a:t>
            </a:fld>
            <a:endParaRPr lang="en-US"/>
          </a:p>
        </p:txBody>
      </p:sp>
      <p:pic>
        <p:nvPicPr>
          <p:cNvPr id="8" name="Picture 7"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DBB0A-DCDE-B64C-8F6D-E33CBA15514F}" type="datetime1">
              <a:rPr lang="en-US" smtClean="0"/>
              <a:t>2/15/19</a:t>
            </a:fld>
            <a:endParaRPr lang="en-US"/>
          </a:p>
        </p:txBody>
      </p:sp>
      <p:sp>
        <p:nvSpPr>
          <p:cNvPr id="4" name="Slide Number Placeholder 3"/>
          <p:cNvSpPr>
            <a:spLocks noGrp="1"/>
          </p:cNvSpPr>
          <p:nvPr>
            <p:ph type="sldNum" sz="quarter" idx="12"/>
          </p:nvPr>
        </p:nvSpPr>
        <p:spPr/>
        <p:txBody>
          <a:bodyPr/>
          <a:lstStyle/>
          <a:p>
            <a:fld id="{D5FCF9B7-FB9B-46B7-B364-EF10DB67BB39}" type="slidenum">
              <a:rPr lang="en-US" smtClean="0"/>
              <a:pPr/>
              <a:t>‹#›</a:t>
            </a:fld>
            <a:endParaRPr lang="en-US"/>
          </a:p>
        </p:txBody>
      </p:sp>
      <p:pic>
        <p:nvPicPr>
          <p:cNvPr id="6" name="Picture 5"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762000"/>
            <a:ext cx="5111750" cy="5364163"/>
          </a:xfrm>
        </p:spPr>
        <p:txBody>
          <a:bodyPr/>
          <a:lstStyle>
            <a:lvl1pPr>
              <a:defRPr lang="en-US" sz="2800" kern="1200" dirty="0" smtClean="0">
                <a:solidFill>
                  <a:schemeClr val="tx1">
                    <a:lumMod val="65000"/>
                    <a:lumOff val="35000"/>
                  </a:schemeClr>
                </a:solidFill>
                <a:latin typeface="Arial" pitchFamily="34" charset="0"/>
                <a:ea typeface="+mn-ea"/>
                <a:cs typeface="Arial" pitchFamily="34" charset="0"/>
              </a:defRPr>
            </a:lvl1pPr>
            <a:lvl2pPr>
              <a:defRPr lang="en-US" sz="2400" kern="1200" dirty="0" smtClean="0">
                <a:solidFill>
                  <a:schemeClr val="tx1">
                    <a:lumMod val="65000"/>
                    <a:lumOff val="35000"/>
                  </a:schemeClr>
                </a:solidFill>
                <a:latin typeface="Arial" pitchFamily="34" charset="0"/>
                <a:ea typeface="+mn-ea"/>
                <a:cs typeface="Arial" pitchFamily="34" charset="0"/>
              </a:defRPr>
            </a:lvl2pPr>
            <a:lvl3pPr>
              <a:defRPr lang="en-US" sz="2400" kern="1200" dirty="0" smtClean="0">
                <a:solidFill>
                  <a:schemeClr val="tx1">
                    <a:lumMod val="65000"/>
                    <a:lumOff val="35000"/>
                  </a:schemeClr>
                </a:solidFill>
                <a:latin typeface="Arial" pitchFamily="34" charset="0"/>
                <a:ea typeface="+mn-ea"/>
                <a:cs typeface="Arial" pitchFamily="34" charset="0"/>
              </a:defRPr>
            </a:lvl3pPr>
            <a:lvl4pPr>
              <a:defRPr lang="en-US" sz="2000" kern="1200" dirty="0" smtClean="0">
                <a:solidFill>
                  <a:schemeClr val="tx1">
                    <a:lumMod val="50000"/>
                    <a:lumOff val="50000"/>
                  </a:schemeClr>
                </a:solidFill>
                <a:latin typeface="Arial" pitchFamily="34" charset="0"/>
                <a:ea typeface="+mn-ea"/>
                <a:cs typeface="Arial" pitchFamily="34" charset="0"/>
              </a:defRPr>
            </a:lvl4pPr>
            <a:lvl5pPr>
              <a:defRPr lang="en-US" sz="1800" kern="1200" dirty="0" smtClean="0">
                <a:solidFill>
                  <a:schemeClr val="tx1">
                    <a:lumMod val="50000"/>
                    <a:lumOff val="50000"/>
                  </a:schemeClr>
                </a:solidFill>
                <a:latin typeface="Arial" pitchFamily="34" charset="0"/>
                <a:ea typeface="+mn-ea"/>
                <a:cs typeface="Arial" pitchFamily="34" charset="0"/>
              </a:defRPr>
            </a:lvl5pPr>
            <a:lvl6pPr>
              <a:defRPr sz="2000"/>
            </a:lvl6pPr>
            <a:lvl7pPr>
              <a:defRPr sz="2000"/>
            </a:lvl7pPr>
            <a:lvl8pPr>
              <a:defRPr sz="2000"/>
            </a:lvl8pPr>
            <a:lvl9pPr>
              <a:defRPr sz="2000"/>
            </a:lvl9pPr>
          </a:lstStyle>
          <a:p>
            <a:pPr marL="342900" lvl="0" indent="-342900" algn="l" defTabSz="457200" rtl="0" eaLnBrk="1" latinLnBrk="0" hangingPunct="1">
              <a:spcBef>
                <a:spcPct val="20000"/>
              </a:spcBef>
              <a:buFont typeface="Arial"/>
              <a:buChar char="•"/>
            </a:pPr>
            <a:r>
              <a:rPr lang="en-US" smtClean="0"/>
              <a:t>Click to edit Master text styles</a:t>
            </a:r>
          </a:p>
          <a:p>
            <a:pPr marL="342900" lvl="1" indent="-342900" algn="l" defTabSz="457200" rtl="0" eaLnBrk="1" latinLnBrk="0" hangingPunct="1">
              <a:spcBef>
                <a:spcPct val="20000"/>
              </a:spcBef>
              <a:buFont typeface="Arial"/>
              <a:buChar char="•"/>
            </a:pPr>
            <a:r>
              <a:rPr lang="en-US" smtClean="0"/>
              <a:t>Second level</a:t>
            </a:r>
          </a:p>
          <a:p>
            <a:pPr marL="342900" lvl="2" indent="-342900" algn="l" defTabSz="457200" rtl="0" eaLnBrk="1" latinLnBrk="0" hangingPunct="1">
              <a:spcBef>
                <a:spcPct val="20000"/>
              </a:spcBef>
              <a:buFont typeface="Arial"/>
              <a:buChar char="•"/>
            </a:pPr>
            <a:r>
              <a:rPr lang="en-US" smtClean="0"/>
              <a:t>Third level</a:t>
            </a:r>
          </a:p>
          <a:p>
            <a:pPr marL="342900" lvl="3" indent="-342900" algn="l" defTabSz="457200" rtl="0" eaLnBrk="1" latinLnBrk="0" hangingPunct="1">
              <a:spcBef>
                <a:spcPct val="20000"/>
              </a:spcBef>
              <a:buFont typeface="Arial"/>
              <a:buChar char="•"/>
            </a:pPr>
            <a:r>
              <a:rPr lang="en-US" smtClean="0"/>
              <a:t>Fourth level</a:t>
            </a:r>
          </a:p>
          <a:p>
            <a:pPr marL="342900" lvl="4" indent="-342900" algn="l" defTabSz="457200" rtl="0" eaLnBrk="1" latinLnBrk="0" hangingPunct="1">
              <a:spcBef>
                <a:spcPct val="20000"/>
              </a:spcBef>
              <a:buFont typeface="Arial"/>
              <a:buChar char="•"/>
            </a:pPr>
            <a:r>
              <a:rPr lang="en-US"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65230-0B17-8A48-A1CC-86503401FC82}" type="datetime1">
              <a:rPr lang="en-US" smtClean="0"/>
              <a:t>2/15/19</a:t>
            </a:fld>
            <a:endParaRPr lang="en-US"/>
          </a:p>
        </p:txBody>
      </p:sp>
      <p:sp>
        <p:nvSpPr>
          <p:cNvPr id="7" name="Slide Number Placeholder 6"/>
          <p:cNvSpPr>
            <a:spLocks noGrp="1"/>
          </p:cNvSpPr>
          <p:nvPr>
            <p:ph type="sldNum" sz="quarter" idx="12"/>
          </p:nvPr>
        </p:nvSpPr>
        <p:spPr/>
        <p:txBody>
          <a:bodyPr/>
          <a:lstStyle/>
          <a:p>
            <a:fld id="{D5FCF9B7-FB9B-46B7-B364-EF10DB67BB39}" type="slidenum">
              <a:rPr lang="en-US" smtClean="0"/>
              <a:pPr/>
              <a:t>‹#›</a:t>
            </a:fld>
            <a:endParaRPr lang="en-US"/>
          </a:p>
        </p:txBody>
      </p:sp>
      <p:pic>
        <p:nvPicPr>
          <p:cNvPr id="10" name="Picture 9"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defTabSz="457200" rtl="0" eaLnBrk="1" latinLnBrk="0" hangingPunct="1">
              <a:spcBef>
                <a:spcPct val="0"/>
              </a:spcBef>
              <a:buNone/>
              <a:defRPr lang="en-US" sz="2000" b="1" kern="1200" dirty="0" smtClean="0">
                <a:solidFill>
                  <a:schemeClr val="tx1">
                    <a:lumMod val="75000"/>
                    <a:lumOff val="25000"/>
                  </a:schemeClr>
                </a:solidFill>
                <a:latin typeface="Georgia"/>
                <a:ea typeface="+mj-e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lang="en-US" sz="1400" kern="1200" dirty="0" smtClean="0">
                <a:solidFill>
                  <a:schemeClr val="tx1">
                    <a:lumMod val="65000"/>
                    <a:lumOff val="35000"/>
                  </a:schemeClr>
                </a:solidFill>
                <a:latin typeface="Arial" pitchFamily="34" charset="0"/>
                <a:ea typeface="+mn-ea"/>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457200" rtl="0" eaLnBrk="1" latinLnBrk="0" hangingPunct="1">
              <a:spcBef>
                <a:spcPct val="20000"/>
              </a:spcBef>
              <a:buFont typeface="Arial"/>
              <a:buNone/>
            </a:pPr>
            <a:r>
              <a:rPr lang="en-US" smtClean="0"/>
              <a:t>Click to edit Master text styles</a:t>
            </a:r>
          </a:p>
        </p:txBody>
      </p:sp>
      <p:sp>
        <p:nvSpPr>
          <p:cNvPr id="5" name="Date Placeholder 4"/>
          <p:cNvSpPr>
            <a:spLocks noGrp="1"/>
          </p:cNvSpPr>
          <p:nvPr>
            <p:ph type="dt" sz="half" idx="10"/>
          </p:nvPr>
        </p:nvSpPr>
        <p:spPr/>
        <p:txBody>
          <a:bodyPr/>
          <a:lstStyle/>
          <a:p>
            <a:fld id="{B008B9FB-F139-EA4F-87A0-4B6B838C43A7}" type="datetime1">
              <a:rPr lang="en-US" smtClean="0"/>
              <a:t>2/15/19</a:t>
            </a:fld>
            <a:endParaRPr lang="en-US"/>
          </a:p>
        </p:txBody>
      </p:sp>
      <p:sp>
        <p:nvSpPr>
          <p:cNvPr id="7" name="Slide Number Placeholder 6"/>
          <p:cNvSpPr>
            <a:spLocks noGrp="1"/>
          </p:cNvSpPr>
          <p:nvPr>
            <p:ph type="sldNum" sz="quarter" idx="12"/>
          </p:nvPr>
        </p:nvSpPr>
        <p:spPr/>
        <p:txBody>
          <a:bodyPr/>
          <a:lstStyle/>
          <a:p>
            <a:fld id="{D5FCF9B7-FB9B-46B7-B364-EF10DB67BB39}" type="slidenum">
              <a:rPr lang="en-US" smtClean="0"/>
              <a:pPr/>
              <a:t>‹#›</a:t>
            </a:fld>
            <a:endParaRPr lang="en-US"/>
          </a:p>
        </p:txBody>
      </p:sp>
      <p:pic>
        <p:nvPicPr>
          <p:cNvPr id="9" name="Picture 8" descr="om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3361208" cy="59372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33600"/>
            <a:ext cx="8229600" cy="39925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Arial"/>
              <a:buChar char="•"/>
            </a:pPr>
            <a:r>
              <a:rPr lang="en-US" smtClean="0"/>
              <a:t>Click to edit Master text styles</a:t>
            </a:r>
          </a:p>
          <a:p>
            <a:pPr marL="342900" lvl="1" indent="-342900" algn="l" defTabSz="457200" rtl="0" eaLnBrk="1" latinLnBrk="0" hangingPunct="1">
              <a:spcBef>
                <a:spcPct val="20000"/>
              </a:spcBef>
              <a:buFont typeface="Arial"/>
              <a:buChar char="•"/>
            </a:pPr>
            <a:r>
              <a:rPr lang="en-US" smtClean="0"/>
              <a:t>Second level</a:t>
            </a:r>
          </a:p>
          <a:p>
            <a:pPr marL="342900" lvl="2" indent="-342900" algn="l" defTabSz="457200" rtl="0" eaLnBrk="1" latinLnBrk="0" hangingPunct="1">
              <a:spcBef>
                <a:spcPct val="20000"/>
              </a:spcBef>
              <a:buFont typeface="Arial"/>
              <a:buChar char="•"/>
            </a:pPr>
            <a:r>
              <a:rPr lang="en-US" smtClean="0"/>
              <a:t>Third level</a:t>
            </a:r>
          </a:p>
          <a:p>
            <a:pPr marL="342900" lvl="3" indent="-342900" algn="l" defTabSz="457200" rtl="0" eaLnBrk="1" latinLnBrk="0" hangingPunct="1">
              <a:spcBef>
                <a:spcPct val="20000"/>
              </a:spcBef>
              <a:buFont typeface="Arial"/>
              <a:buChar char="•"/>
            </a:pPr>
            <a:r>
              <a:rPr lang="en-US" smtClean="0"/>
              <a:t>Fourth level</a:t>
            </a:r>
          </a:p>
          <a:p>
            <a:pPr marL="342900" lvl="4" indent="-342900" algn="l" defTabSz="457200" rtl="0" eaLnBrk="1" latinLnBrk="0" hangingPunct="1">
              <a:spcBef>
                <a:spcPct val="20000"/>
              </a:spcBef>
              <a:buFont typeface="Arial"/>
              <a:buChar char="•"/>
            </a:pPr>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BE508-E891-7145-8D2C-3407A22B4462}" type="datetime1">
              <a:rPr lang="en-US" smtClean="0"/>
              <a:t>2/15/19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rgbClr val="000000"/>
                </a:solidFill>
                <a:latin typeface="Arial Narrow"/>
                <a:cs typeface="Arial Narrow"/>
              </a:defRPr>
            </a:lvl1pPr>
          </a:lstStyle>
          <a:p>
            <a:fld id="{D5FCF9B7-FB9B-46B7-B364-EF10DB67BB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defTabSz="914400" rtl="0" eaLnBrk="1" latinLnBrk="0" hangingPunct="1">
        <a:spcBef>
          <a:spcPct val="0"/>
        </a:spcBef>
        <a:buNone/>
        <a:defRPr lang="en-US" sz="4800" b="1" i="0" kern="1200" dirty="0" smtClean="0">
          <a:solidFill>
            <a:schemeClr val="tx1">
              <a:lumMod val="65000"/>
              <a:lumOff val="35000"/>
            </a:schemeClr>
          </a:solidFill>
          <a:latin typeface="Arial Narrow"/>
          <a:ea typeface="+mj-ea"/>
          <a:cs typeface="Arial Narrow"/>
        </a:defRPr>
      </a:lvl1pPr>
    </p:titleStyle>
    <p:bodyStyle>
      <a:lvl1pPr marL="342900" indent="-342900" algn="l" defTabSz="914400" rtl="0" eaLnBrk="1" latinLnBrk="0" hangingPunct="1">
        <a:spcBef>
          <a:spcPct val="20000"/>
        </a:spcBef>
        <a:buFont typeface="Arial" pitchFamily="34" charset="0"/>
        <a:buChar char="•"/>
        <a:defRPr lang="en-CA" sz="3200" kern="1200" dirty="0" smtClean="0">
          <a:solidFill>
            <a:schemeClr val="tx1">
              <a:lumMod val="65000"/>
              <a:lumOff val="35000"/>
            </a:schemeClr>
          </a:solidFill>
          <a:latin typeface="Arial Narrow"/>
          <a:ea typeface="+mn-ea"/>
          <a:cs typeface="Arial Narrow"/>
        </a:defRPr>
      </a:lvl1pPr>
      <a:lvl2pPr marL="742950" indent="-285750" algn="l" defTabSz="914400" rtl="0" eaLnBrk="1" latinLnBrk="0" hangingPunct="1">
        <a:spcBef>
          <a:spcPct val="20000"/>
        </a:spcBef>
        <a:buFont typeface="Arial" pitchFamily="34" charset="0"/>
        <a:buChar char="–"/>
        <a:defRPr lang="en-CA" sz="2800" kern="1200" dirty="0" smtClean="0">
          <a:solidFill>
            <a:schemeClr val="tx1">
              <a:lumMod val="65000"/>
              <a:lumOff val="35000"/>
            </a:schemeClr>
          </a:solidFill>
          <a:latin typeface="Arial Narrow"/>
          <a:ea typeface="+mn-ea"/>
          <a:cs typeface="Arial Narrow"/>
        </a:defRPr>
      </a:lvl2pPr>
      <a:lvl3pPr marL="1143000" indent="-228600" algn="l" defTabSz="914400" rtl="0" eaLnBrk="1" latinLnBrk="0" hangingPunct="1">
        <a:spcBef>
          <a:spcPct val="20000"/>
        </a:spcBef>
        <a:buFont typeface="Arial" pitchFamily="34" charset="0"/>
        <a:buChar char="•"/>
        <a:defRPr lang="en-CA" sz="2800" kern="1200" dirty="0" smtClean="0">
          <a:solidFill>
            <a:schemeClr val="tx1">
              <a:lumMod val="65000"/>
              <a:lumOff val="35000"/>
            </a:schemeClr>
          </a:solidFill>
          <a:latin typeface="Arial Narrow"/>
          <a:ea typeface="+mn-ea"/>
          <a:cs typeface="Arial Narrow"/>
        </a:defRPr>
      </a:lvl3pPr>
      <a:lvl4pPr marL="1600200" indent="-228600" algn="l" defTabSz="914400" rtl="0" eaLnBrk="1" latinLnBrk="0" hangingPunct="1">
        <a:spcBef>
          <a:spcPct val="20000"/>
        </a:spcBef>
        <a:buFont typeface="Arial" pitchFamily="34" charset="0"/>
        <a:buChar char="–"/>
        <a:defRPr lang="en-CA" sz="2400" kern="1200" dirty="0" smtClean="0">
          <a:solidFill>
            <a:schemeClr val="tx1">
              <a:lumMod val="50000"/>
              <a:lumOff val="50000"/>
            </a:schemeClr>
          </a:solidFill>
          <a:latin typeface="Arial Narrow"/>
          <a:ea typeface="+mn-ea"/>
          <a:cs typeface="Arial Narrow"/>
        </a:defRPr>
      </a:lvl4pPr>
      <a:lvl5pPr marL="2057400" indent="-228600" algn="l" defTabSz="914400" rtl="0" eaLnBrk="1" latinLnBrk="0" hangingPunct="1">
        <a:spcBef>
          <a:spcPct val="20000"/>
        </a:spcBef>
        <a:buFont typeface="Arial" pitchFamily="34" charset="0"/>
        <a:buChar char="»"/>
        <a:defRPr lang="en-US" sz="2000" kern="1200" dirty="0">
          <a:solidFill>
            <a:schemeClr val="tx1">
              <a:lumMod val="50000"/>
              <a:lumOff val="50000"/>
            </a:schemeClr>
          </a:solidFill>
          <a:latin typeface="Arial Narrow"/>
          <a:ea typeface="+mn-ea"/>
          <a:cs typeface="Arial Narrow"/>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choosingwisely.org/clinician-lists/american-society-clinical-pathology-bleeding-time-test/"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www.choosingwisely.org/clinician-lists/ascp-testing-for-protein-c-protein-s-or-antithrombin-during-active-clotting-event/" TargetMode="External"/><Relationship Id="rId4" Type="http://schemas.openxmlformats.org/officeDocument/2006/relationships/hyperlink" Target="http://onlinelibrary.wiley.com/doi/10.1111/ijlh.12219/full" TargetMode="External"/><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www.choosingwisely.org/"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solidFill>
                  <a:srgbClr val="000000"/>
                </a:solidFill>
              </a:rPr>
              <a:t>Medical Laboratory Scientists Choose Wisely</a:t>
            </a:r>
            <a:endParaRPr lang="en-US" dirty="0">
              <a:solidFill>
                <a:srgbClr val="000000"/>
              </a:solidFill>
            </a:endParaRPr>
          </a:p>
        </p:txBody>
      </p:sp>
      <p:sp>
        <p:nvSpPr>
          <p:cNvPr id="7" name="Subtitle 6"/>
          <p:cNvSpPr>
            <a:spLocks noGrp="1"/>
          </p:cNvSpPr>
          <p:nvPr>
            <p:ph type="subTitle" idx="1"/>
          </p:nvPr>
        </p:nvSpPr>
        <p:spPr>
          <a:xfrm>
            <a:off x="533400" y="3962400"/>
            <a:ext cx="7924800" cy="2209800"/>
          </a:xfrm>
        </p:spPr>
        <p:txBody>
          <a:bodyPr>
            <a:normAutofit fontScale="92500" lnSpcReduction="20000"/>
          </a:bodyPr>
          <a:lstStyle/>
          <a:p>
            <a:pPr>
              <a:lnSpc>
                <a:spcPct val="110000"/>
              </a:lnSpc>
            </a:pPr>
            <a:r>
              <a:rPr lang="en-US" sz="4400" dirty="0" smtClean="0">
                <a:solidFill>
                  <a:schemeClr val="tx1"/>
                </a:solidFill>
                <a:latin typeface="Arial Narrow"/>
                <a:cs typeface="Arial Narrow"/>
              </a:rPr>
              <a:t>George A. Fritsma MS, MLS</a:t>
            </a:r>
            <a:br>
              <a:rPr lang="en-US" sz="4400" dirty="0" smtClean="0">
                <a:solidFill>
                  <a:schemeClr val="tx1"/>
                </a:solidFill>
                <a:latin typeface="Arial Narrow"/>
                <a:cs typeface="Arial Narrow"/>
              </a:rPr>
            </a:br>
            <a:r>
              <a:rPr lang="en-US" sz="4400" dirty="0" smtClean="0">
                <a:solidFill>
                  <a:schemeClr val="tx1"/>
                </a:solidFill>
                <a:latin typeface="Arial Narrow"/>
                <a:cs typeface="Arial Narrow"/>
              </a:rPr>
              <a:t>The ASCLS Choosing Wisely Task Force</a:t>
            </a:r>
          </a:p>
          <a:p>
            <a:pPr>
              <a:lnSpc>
                <a:spcPct val="110000"/>
              </a:lnSpc>
            </a:pPr>
            <a:r>
              <a:rPr lang="en-US" sz="2800" dirty="0" smtClean="0">
                <a:solidFill>
                  <a:schemeClr val="tx1"/>
                </a:solidFill>
                <a:latin typeface="Arial Narrow"/>
                <a:cs typeface="Arial Narrow"/>
              </a:rPr>
              <a:t>The Fritsma Factor, Your Interactive Hemostasis Resource</a:t>
            </a:r>
          </a:p>
          <a:p>
            <a:pPr>
              <a:lnSpc>
                <a:spcPct val="110000"/>
              </a:lnSpc>
            </a:pPr>
            <a:r>
              <a:rPr lang="en-US" sz="2800" dirty="0" smtClean="0">
                <a:solidFill>
                  <a:schemeClr val="tx1"/>
                </a:solidFill>
                <a:latin typeface="Arial Narrow"/>
                <a:cs typeface="Arial Narrow"/>
              </a:rPr>
              <a:t>george@fritsmafactor.com--</a:t>
            </a:r>
            <a:r>
              <a:rPr lang="en-US" sz="2800" dirty="0" err="1" smtClean="0">
                <a:solidFill>
                  <a:schemeClr val="tx1"/>
                </a:solidFill>
                <a:latin typeface="Arial Narrow"/>
                <a:cs typeface="Arial Narrow"/>
              </a:rPr>
              <a:t>fritsmafactor.com</a:t>
            </a:r>
            <a:endParaRPr lang="en-US" sz="2800" dirty="0">
              <a:solidFill>
                <a:schemeClr val="tx1"/>
              </a:solidFill>
              <a:latin typeface="Arial Narrow"/>
              <a:cs typeface="Arial Narrow"/>
            </a:endParaRPr>
          </a:p>
        </p:txBody>
      </p:sp>
      <p:sp>
        <p:nvSpPr>
          <p:cNvPr id="2" name="Slide Number Placeholder 1"/>
          <p:cNvSpPr>
            <a:spLocks noGrp="1"/>
          </p:cNvSpPr>
          <p:nvPr>
            <p:ph type="sldNum" sz="quarter" idx="12"/>
          </p:nvPr>
        </p:nvSpPr>
        <p:spPr/>
        <p:txBody>
          <a:bodyPr/>
          <a:lstStyle/>
          <a:p>
            <a:fld id="{D5FCF9B7-FB9B-46B7-B364-EF10DB67BB39}"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eaLnBrk="1" hangingPunct="1"/>
            <a:r>
              <a:rPr lang="en-US">
                <a:solidFill>
                  <a:srgbClr val="000000"/>
                </a:solidFill>
              </a:rPr>
              <a:t>False Positive, False Negative</a:t>
            </a:r>
          </a:p>
        </p:txBody>
      </p:sp>
      <p:sp>
        <p:nvSpPr>
          <p:cNvPr id="26626" name="Content Placeholder 2"/>
          <p:cNvSpPr>
            <a:spLocks noGrp="1"/>
          </p:cNvSpPr>
          <p:nvPr>
            <p:ph idx="1"/>
          </p:nvPr>
        </p:nvSpPr>
        <p:spPr/>
        <p:txBody>
          <a:bodyPr/>
          <a:lstStyle/>
          <a:p>
            <a:pPr eaLnBrk="1" hangingPunct="1"/>
            <a:r>
              <a:rPr lang="en-US" i="1" dirty="0">
                <a:solidFill>
                  <a:srgbClr val="000000"/>
                </a:solidFill>
                <a:latin typeface="Arial Narrow"/>
                <a:cs typeface="Arial Narrow"/>
              </a:rPr>
              <a:t>True positive</a:t>
            </a:r>
            <a:r>
              <a:rPr lang="en-US" dirty="0">
                <a:solidFill>
                  <a:srgbClr val="000000"/>
                </a:solidFill>
                <a:latin typeface="Arial Narrow"/>
                <a:cs typeface="Arial Narrow"/>
              </a:rPr>
              <a:t>: assay result correctly identifies those with a disease or condition</a:t>
            </a:r>
          </a:p>
          <a:p>
            <a:pPr eaLnBrk="1" hangingPunct="1"/>
            <a:r>
              <a:rPr lang="en-US" i="1" dirty="0">
                <a:solidFill>
                  <a:srgbClr val="000000"/>
                </a:solidFill>
                <a:latin typeface="Arial Narrow"/>
                <a:cs typeface="Arial Narrow"/>
              </a:rPr>
              <a:t>False positive</a:t>
            </a:r>
            <a:r>
              <a:rPr lang="en-US" dirty="0">
                <a:solidFill>
                  <a:srgbClr val="000000"/>
                </a:solidFill>
                <a:latin typeface="Arial Narrow"/>
                <a:cs typeface="Arial Narrow"/>
              </a:rPr>
              <a:t>: assay result incorrectly identifies disease where none is present (false alarm)</a:t>
            </a:r>
          </a:p>
          <a:p>
            <a:pPr eaLnBrk="1" hangingPunct="1"/>
            <a:r>
              <a:rPr lang="en-US" i="1" dirty="0">
                <a:solidFill>
                  <a:srgbClr val="000000"/>
                </a:solidFill>
                <a:latin typeface="Arial Narrow"/>
                <a:cs typeface="Arial Narrow"/>
              </a:rPr>
              <a:t>True negative</a:t>
            </a:r>
            <a:r>
              <a:rPr lang="en-US" dirty="0">
                <a:solidFill>
                  <a:srgbClr val="000000"/>
                </a:solidFill>
                <a:latin typeface="Arial Narrow"/>
                <a:cs typeface="Arial Narrow"/>
              </a:rPr>
              <a:t>: laboratory assay correctly identifies those without a disease or condition</a:t>
            </a:r>
          </a:p>
          <a:p>
            <a:pPr eaLnBrk="1" hangingPunct="1"/>
            <a:r>
              <a:rPr lang="en-US" i="1" dirty="0">
                <a:solidFill>
                  <a:srgbClr val="000000"/>
                </a:solidFill>
                <a:latin typeface="Arial Narrow"/>
                <a:cs typeface="Arial Narrow"/>
              </a:rPr>
              <a:t>False negative</a:t>
            </a:r>
            <a:r>
              <a:rPr lang="en-US" dirty="0">
                <a:solidFill>
                  <a:srgbClr val="000000"/>
                </a:solidFill>
                <a:latin typeface="Arial Narrow"/>
                <a:cs typeface="Arial Narrow"/>
              </a:rPr>
              <a:t>: assay result incorrectly rules out disease where it is present (miss)</a:t>
            </a:r>
          </a:p>
        </p:txBody>
      </p:sp>
      <p:sp>
        <p:nvSpPr>
          <p:cNvPr id="2" name="Slide Number Placeholder 1"/>
          <p:cNvSpPr>
            <a:spLocks noGrp="1"/>
          </p:cNvSpPr>
          <p:nvPr>
            <p:ph type="sldNum" sz="quarter" idx="12"/>
          </p:nvPr>
        </p:nvSpPr>
        <p:spPr/>
        <p:txBody>
          <a:bodyPr/>
          <a:lstStyle/>
          <a:p>
            <a:fld id="{D5FCF9B7-FB9B-46B7-B364-EF10DB67BB39}" type="slidenum">
              <a:rPr lang="en-US" smtClean="0"/>
              <a:pPr/>
              <a:t>10</a:t>
            </a:fld>
            <a:endParaRPr lang="en-US"/>
          </a:p>
        </p:txBody>
      </p:sp>
    </p:spTree>
    <p:extLst>
      <p:ext uri="{BB962C8B-B14F-4D97-AF65-F5344CB8AC3E}">
        <p14:creationId xmlns:p14="http://schemas.microsoft.com/office/powerpoint/2010/main" val="117087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2971800" y="457200"/>
            <a:ext cx="5867400" cy="914400"/>
          </a:xfrm>
        </p:spPr>
        <p:txBody>
          <a:bodyPr>
            <a:noAutofit/>
          </a:bodyPr>
          <a:lstStyle/>
          <a:p>
            <a:pPr eaLnBrk="1" hangingPunct="1"/>
            <a:r>
              <a:rPr lang="en-US" sz="3600" dirty="0" smtClean="0">
                <a:solidFill>
                  <a:schemeClr val="tx1"/>
                </a:solidFill>
                <a:latin typeface="Arial Narrow"/>
                <a:cs typeface="Arial Narrow"/>
              </a:rPr>
              <a:t>Prevalence Effect on the</a:t>
            </a:r>
            <a:br>
              <a:rPr lang="en-US" sz="3600" dirty="0" smtClean="0">
                <a:solidFill>
                  <a:schemeClr val="tx1"/>
                </a:solidFill>
                <a:latin typeface="Arial Narrow"/>
                <a:cs typeface="Arial Narrow"/>
              </a:rPr>
            </a:br>
            <a:r>
              <a:rPr lang="en-US" sz="3600" dirty="0" smtClean="0">
                <a:solidFill>
                  <a:schemeClr val="tx1"/>
                </a:solidFill>
                <a:latin typeface="Arial Narrow"/>
                <a:cs typeface="Arial Narrow"/>
              </a:rPr>
              <a:t>True </a:t>
            </a:r>
            <a:r>
              <a:rPr lang="en-US" sz="3600" dirty="0">
                <a:solidFill>
                  <a:schemeClr val="tx1"/>
                </a:solidFill>
                <a:latin typeface="Arial Narrow"/>
                <a:cs typeface="Arial Narrow"/>
              </a:rPr>
              <a:t>and False </a:t>
            </a:r>
            <a:r>
              <a:rPr lang="en-US" sz="3600" dirty="0" smtClean="0">
                <a:solidFill>
                  <a:schemeClr val="tx1"/>
                </a:solidFill>
                <a:latin typeface="Arial Narrow"/>
                <a:cs typeface="Arial Narrow"/>
              </a:rPr>
              <a:t>Positive Rates</a:t>
            </a:r>
            <a:endParaRPr lang="en-US" sz="3600" dirty="0">
              <a:solidFill>
                <a:schemeClr val="tx1"/>
              </a:solidFill>
              <a:latin typeface="Arial Narrow"/>
              <a:cs typeface="Arial Narrow"/>
            </a:endParaRPr>
          </a:p>
        </p:txBody>
      </p:sp>
      <p:graphicFrame>
        <p:nvGraphicFramePr>
          <p:cNvPr id="6" name="Table 5"/>
          <p:cNvGraphicFramePr>
            <a:graphicFrameLocks noGrp="1"/>
          </p:cNvGraphicFramePr>
          <p:nvPr>
            <p:extLst>
              <p:ext uri="{D42A27DB-BD31-4B8C-83A1-F6EECF244321}">
                <p14:modId xmlns:p14="http://schemas.microsoft.com/office/powerpoint/2010/main" val="469012343"/>
              </p:ext>
            </p:extLst>
          </p:nvPr>
        </p:nvGraphicFramePr>
        <p:xfrm>
          <a:off x="228600" y="1905000"/>
          <a:ext cx="8857414" cy="4314540"/>
        </p:xfrm>
        <a:graphic>
          <a:graphicData uri="http://schemas.openxmlformats.org/drawingml/2006/table">
            <a:tbl>
              <a:tblPr/>
              <a:tblGrid>
                <a:gridCol w="2867595"/>
                <a:gridCol w="1247205"/>
                <a:gridCol w="1313614"/>
                <a:gridCol w="1066800"/>
                <a:gridCol w="609600"/>
                <a:gridCol w="609600"/>
                <a:gridCol w="1143000"/>
              </a:tblGrid>
              <a:tr h="605448">
                <a:tc>
                  <a:txBody>
                    <a:bodyPr/>
                    <a:lstStyle/>
                    <a:p>
                      <a:pPr algn="l" fontAlgn="b"/>
                      <a:r>
                        <a:rPr lang="en-US" sz="2400" b="1" i="0" u="none" strike="noStrike" dirty="0">
                          <a:solidFill>
                            <a:srgbClr val="000000"/>
                          </a:solidFill>
                          <a:latin typeface="Arial Narrow" pitchFamily="34" charset="0"/>
                        </a:rPr>
                        <a:t>Total </a:t>
                      </a:r>
                      <a:r>
                        <a:rPr lang="en-US" sz="2400" b="1" i="0" u="none" strike="noStrike" dirty="0" smtClean="0">
                          <a:solidFill>
                            <a:srgbClr val="000000"/>
                          </a:solidFill>
                          <a:latin typeface="Arial Narrow" pitchFamily="34" charset="0"/>
                        </a:rPr>
                        <a:t>Sample: </a:t>
                      </a:r>
                      <a:r>
                        <a:rPr lang="en-US" sz="2400" b="1" i="0" u="none" strike="noStrike" dirty="0">
                          <a:solidFill>
                            <a:srgbClr val="000000"/>
                          </a:solidFill>
                          <a:latin typeface="Arial Narrow" pitchFamily="34" charset="0"/>
                        </a:rPr>
                        <a:t>10,000</a:t>
                      </a:r>
                    </a:p>
                  </a:txBody>
                  <a:tcPr marL="9467" marR="9467" marT="94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Sample Prevalence</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With</a:t>
                      </a:r>
                      <a:br>
                        <a:rPr lang="en-US" sz="2000" b="1" i="0" u="none" strike="noStrike" dirty="0" smtClean="0">
                          <a:solidFill>
                            <a:srgbClr val="000000"/>
                          </a:solidFill>
                          <a:latin typeface="Arial Narrow" pitchFamily="34" charset="0"/>
                        </a:rPr>
                      </a:br>
                      <a:r>
                        <a:rPr lang="en-US" sz="2000" b="1" i="0" u="none" strike="noStrike" dirty="0" smtClean="0">
                          <a:solidFill>
                            <a:srgbClr val="000000"/>
                          </a:solidFill>
                          <a:latin typeface="Arial Narrow" pitchFamily="34" charset="0"/>
                        </a:rPr>
                        <a:t>Disease</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Without</a:t>
                      </a:r>
                      <a:br>
                        <a:rPr lang="en-US" sz="2000" b="1" i="0" u="none" strike="noStrike" dirty="0" smtClean="0">
                          <a:solidFill>
                            <a:srgbClr val="000000"/>
                          </a:solidFill>
                          <a:latin typeface="Arial Narrow" pitchFamily="34" charset="0"/>
                        </a:rPr>
                      </a:br>
                      <a:r>
                        <a:rPr lang="en-US" sz="2000" b="1" i="0" u="none" strike="noStrike" dirty="0" smtClean="0">
                          <a:solidFill>
                            <a:srgbClr val="000000"/>
                          </a:solidFill>
                          <a:latin typeface="Arial Narrow" pitchFamily="34" charset="0"/>
                        </a:rPr>
                        <a:t>Disease</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TP</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FP</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Arial Narrow" pitchFamily="34" charset="0"/>
                        </a:rPr>
                        <a:t>FP/TP</a:t>
                      </a:r>
                      <a:br>
                        <a:rPr lang="en-US" sz="2000" b="1" i="0" u="none" strike="noStrike" dirty="0" smtClean="0">
                          <a:solidFill>
                            <a:srgbClr val="000000"/>
                          </a:solidFill>
                          <a:latin typeface="Arial Narrow" pitchFamily="34" charset="0"/>
                        </a:rPr>
                      </a:br>
                      <a:r>
                        <a:rPr lang="en-US" sz="2000" b="1" i="0" u="none" strike="noStrike" dirty="0" smtClean="0">
                          <a:solidFill>
                            <a:srgbClr val="000000"/>
                          </a:solidFill>
                          <a:latin typeface="Arial Narrow" pitchFamily="34" charset="0"/>
                        </a:rPr>
                        <a:t>Ratio</a:t>
                      </a:r>
                      <a:endParaRPr lang="en-US" sz="2000" b="1"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354">
                <a:tc>
                  <a:txBody>
                    <a:bodyPr/>
                    <a:lstStyle/>
                    <a:p>
                      <a:pPr algn="l" fontAlgn="b"/>
                      <a:r>
                        <a:rPr lang="en-US" sz="2400" b="1" i="0" u="none" strike="noStrike" dirty="0" smtClean="0">
                          <a:solidFill>
                            <a:srgbClr val="000000"/>
                          </a:solidFill>
                          <a:latin typeface="Arial Narrow" pitchFamily="34" charset="0"/>
                        </a:rPr>
                        <a:t>Selected sample</a:t>
                      </a:r>
                      <a:endParaRPr lang="en-US" sz="2400" b="1"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10%</a:t>
                      </a:r>
                      <a:endParaRPr lang="en-US" sz="2400" b="0"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Narrow" pitchFamily="34" charset="0"/>
                        </a:rPr>
                        <a:t>1000</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a:solidFill>
                            <a:srgbClr val="000000"/>
                          </a:solidFill>
                          <a:latin typeface="Arial Narrow" pitchFamily="34" charset="0"/>
                        </a:rPr>
                        <a:t>9000</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1000</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180</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0.18</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3354">
                <a:tc>
                  <a:txBody>
                    <a:bodyPr/>
                    <a:lstStyle/>
                    <a:p>
                      <a:pPr algn="l" fontAlgn="b"/>
                      <a:r>
                        <a:rPr lang="en-US" sz="2400" b="1" i="0" u="none" strike="noStrike" dirty="0" smtClean="0">
                          <a:solidFill>
                            <a:srgbClr val="000000"/>
                          </a:solidFill>
                          <a:latin typeface="Arial Narrow" pitchFamily="34" charset="0"/>
                        </a:rPr>
                        <a:t>Unselected/common</a:t>
                      </a:r>
                      <a:endParaRPr lang="en-US" sz="2400" b="1"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a:t>
                      </a:r>
                      <a:endParaRPr lang="en-US" sz="2400" b="0"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a:solidFill>
                            <a:srgbClr val="000000"/>
                          </a:solidFill>
                          <a:latin typeface="Arial Narrow" pitchFamily="34" charset="0"/>
                        </a:rPr>
                        <a:t>100</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Narrow" pitchFamily="34" charset="0"/>
                        </a:rPr>
                        <a:t>9900</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100</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198</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1.98</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3354">
                <a:tc>
                  <a:txBody>
                    <a:bodyPr/>
                    <a:lstStyle/>
                    <a:p>
                      <a:pPr algn="l" fontAlgn="b"/>
                      <a:r>
                        <a:rPr lang="en-US" sz="2400" b="1" i="0" u="none" strike="noStrike" dirty="0" smtClean="0">
                          <a:solidFill>
                            <a:srgbClr val="000000"/>
                          </a:solidFill>
                          <a:latin typeface="Arial Narrow" pitchFamily="34" charset="0"/>
                        </a:rPr>
                        <a:t>Unselected/rare</a:t>
                      </a:r>
                      <a:endParaRPr lang="en-US" sz="2400" b="1"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a:solidFill>
                            <a:srgbClr val="000000"/>
                          </a:solidFill>
                          <a:latin typeface="Arial Narrow" pitchFamily="34" charset="0"/>
                        </a:rPr>
                        <a:t>0.01%</a:t>
                      </a:r>
                    </a:p>
                  </a:txBody>
                  <a:tcPr marL="9467" marR="9467" marT="94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Narrow" pitchFamily="34" charset="0"/>
                        </a:rPr>
                        <a:t>1</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Narrow" pitchFamily="34" charset="0"/>
                        </a:rPr>
                        <a:t>9999</a:t>
                      </a: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1</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200</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smtClean="0">
                          <a:solidFill>
                            <a:srgbClr val="000000"/>
                          </a:solidFill>
                          <a:latin typeface="Arial Narrow" pitchFamily="34" charset="0"/>
                        </a:rPr>
                        <a:t>200.0</a:t>
                      </a:r>
                      <a:endParaRPr lang="en-US" sz="2400" b="0" i="0" u="none" strike="noStrike" dirty="0">
                        <a:solidFill>
                          <a:srgbClr val="000000"/>
                        </a:solidFill>
                        <a:latin typeface="Arial Narrow" pitchFamily="34" charset="0"/>
                      </a:endParaRPr>
                    </a:p>
                  </a:txBody>
                  <a:tcPr marL="9467" marR="9467" marT="94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6708">
                <a:tc gridSpan="7">
                  <a:txBody>
                    <a:bodyPr/>
                    <a:lstStyle/>
                    <a:p>
                      <a:pPr marL="454025" indent="-225425" algn="l" fontAlgn="b">
                        <a:buFont typeface="Arial" pitchFamily="34" charset="0"/>
                        <a:buChar char="•"/>
                      </a:pPr>
                      <a:r>
                        <a:rPr lang="en-US" sz="2400" b="0" i="0" u="none" strike="noStrike" dirty="0">
                          <a:solidFill>
                            <a:srgbClr val="000000"/>
                          </a:solidFill>
                          <a:latin typeface="Arial Narrow" pitchFamily="34" charset="0"/>
                        </a:rPr>
                        <a:t>False positive </a:t>
                      </a:r>
                      <a:r>
                        <a:rPr lang="en-US" sz="2400" b="0" i="0" u="none" strike="noStrike" dirty="0" smtClean="0">
                          <a:solidFill>
                            <a:srgbClr val="000000"/>
                          </a:solidFill>
                          <a:latin typeface="Arial Narrow" pitchFamily="34" charset="0"/>
                        </a:rPr>
                        <a:t>rate is </a:t>
                      </a:r>
                      <a:r>
                        <a:rPr lang="en-US" sz="2400" b="0" i="0" u="none" strike="noStrike" dirty="0">
                          <a:solidFill>
                            <a:srgbClr val="000000"/>
                          </a:solidFill>
                          <a:latin typeface="Arial Narrow" pitchFamily="34" charset="0"/>
                        </a:rPr>
                        <a:t>2.0</a:t>
                      </a:r>
                      <a:r>
                        <a:rPr lang="en-US" sz="2400" b="0" i="0" u="none" strike="noStrike" dirty="0" smtClean="0">
                          <a:solidFill>
                            <a:srgbClr val="000000"/>
                          </a:solidFill>
                          <a:latin typeface="Arial Narrow" pitchFamily="34" charset="0"/>
                        </a:rPr>
                        <a:t>%; The assay classifies</a:t>
                      </a:r>
                      <a:br>
                        <a:rPr lang="en-US" sz="2400" b="0" i="0" u="none" strike="noStrike" dirty="0" smtClean="0">
                          <a:solidFill>
                            <a:srgbClr val="000000"/>
                          </a:solidFill>
                          <a:latin typeface="Arial Narrow" pitchFamily="34" charset="0"/>
                        </a:rPr>
                      </a:br>
                      <a:r>
                        <a:rPr lang="en-US" sz="2400" b="0" i="0" u="none" strike="noStrike" dirty="0" smtClean="0">
                          <a:solidFill>
                            <a:srgbClr val="000000"/>
                          </a:solidFill>
                          <a:latin typeface="Arial Narrow" pitchFamily="34" charset="0"/>
                        </a:rPr>
                        <a:t>a constant 2% of subjects without</a:t>
                      </a:r>
                      <a:r>
                        <a:rPr lang="en-US" sz="2400" b="0" i="0" u="none" strike="noStrike" baseline="0" dirty="0" smtClean="0">
                          <a:solidFill>
                            <a:srgbClr val="000000"/>
                          </a:solidFill>
                          <a:latin typeface="Arial Narrow" pitchFamily="34" charset="0"/>
                        </a:rPr>
                        <a:t> disease as</a:t>
                      </a:r>
                      <a:br>
                        <a:rPr lang="en-US" sz="2400" b="0" i="0" u="none" strike="noStrike" baseline="0" dirty="0" smtClean="0">
                          <a:solidFill>
                            <a:srgbClr val="000000"/>
                          </a:solidFill>
                          <a:latin typeface="Arial Narrow" pitchFamily="34" charset="0"/>
                        </a:rPr>
                      </a:br>
                      <a:r>
                        <a:rPr lang="en-US" sz="2400" b="0" i="0" u="none" strike="noStrike" baseline="0" dirty="0" smtClean="0">
                          <a:solidFill>
                            <a:srgbClr val="000000"/>
                          </a:solidFill>
                          <a:latin typeface="Arial Narrow" pitchFamily="34" charset="0"/>
                        </a:rPr>
                        <a:t>positive for the disease. </a:t>
                      </a:r>
                      <a:r>
                        <a:rPr lang="en-US" sz="2400" b="0" i="0" u="none" strike="noStrike" dirty="0" smtClean="0">
                          <a:solidFill>
                            <a:srgbClr val="000000"/>
                          </a:solidFill>
                          <a:latin typeface="Arial Narrow" pitchFamily="34" charset="0"/>
                        </a:rPr>
                        <a:t>98% </a:t>
                      </a:r>
                      <a:r>
                        <a:rPr lang="en-US" sz="2400" b="0" i="0" u="none" strike="noStrike" dirty="0">
                          <a:solidFill>
                            <a:srgbClr val="000000"/>
                          </a:solidFill>
                          <a:latin typeface="Arial Narrow" pitchFamily="34" charset="0"/>
                        </a:rPr>
                        <a:t>of subjects </a:t>
                      </a:r>
                      <a:r>
                        <a:rPr lang="en-US" sz="2400" b="0" i="0" u="none" strike="noStrike" dirty="0" smtClean="0">
                          <a:solidFill>
                            <a:srgbClr val="000000"/>
                          </a:solidFill>
                          <a:latin typeface="Arial Narrow" pitchFamily="34" charset="0"/>
                        </a:rPr>
                        <a:t>with</a:t>
                      </a:r>
                      <a:br>
                        <a:rPr lang="en-US" sz="2400" b="0" i="0" u="none" strike="noStrike" dirty="0" smtClean="0">
                          <a:solidFill>
                            <a:srgbClr val="000000"/>
                          </a:solidFill>
                          <a:latin typeface="Arial Narrow" pitchFamily="34" charset="0"/>
                        </a:rPr>
                      </a:br>
                      <a:r>
                        <a:rPr lang="en-US" sz="2400" b="0" i="0" u="none" strike="noStrike" dirty="0" smtClean="0">
                          <a:solidFill>
                            <a:srgbClr val="000000"/>
                          </a:solidFill>
                          <a:latin typeface="Arial Narrow" pitchFamily="34" charset="0"/>
                        </a:rPr>
                        <a:t>disease are correctly</a:t>
                      </a:r>
                      <a:r>
                        <a:rPr lang="en-US" sz="2400" b="0" i="0" u="none" strike="noStrike" baseline="0" dirty="0" smtClean="0">
                          <a:solidFill>
                            <a:srgbClr val="000000"/>
                          </a:solidFill>
                          <a:latin typeface="Arial Narrow" pitchFamily="34" charset="0"/>
                        </a:rPr>
                        <a:t> c</a:t>
                      </a:r>
                      <a:r>
                        <a:rPr lang="en-US" sz="2400" b="0" i="0" u="none" strike="noStrike" dirty="0" smtClean="0">
                          <a:solidFill>
                            <a:srgbClr val="000000"/>
                          </a:solidFill>
                          <a:latin typeface="Arial Narrow" pitchFamily="34" charset="0"/>
                        </a:rPr>
                        <a:t>lassified.</a:t>
                      </a:r>
                    </a:p>
                    <a:p>
                      <a:pPr marL="454025" indent="-225425" algn="l" fontAlgn="b">
                        <a:buFont typeface="Arial" pitchFamily="34" charset="0"/>
                        <a:buChar char="•"/>
                      </a:pPr>
                      <a:r>
                        <a:rPr lang="en-US" sz="2400" b="0" i="0" u="none" strike="noStrike" dirty="0" smtClean="0">
                          <a:solidFill>
                            <a:srgbClr val="000000"/>
                          </a:solidFill>
                          <a:latin typeface="Arial Narrow" pitchFamily="34" charset="0"/>
                        </a:rPr>
                        <a:t>At a prevalence of 1/10,000, an assay</a:t>
                      </a:r>
                      <a:br>
                        <a:rPr lang="en-US" sz="2400" b="0" i="0" u="none" strike="noStrike" dirty="0" smtClean="0">
                          <a:solidFill>
                            <a:srgbClr val="000000"/>
                          </a:solidFill>
                          <a:latin typeface="Arial Narrow" pitchFamily="34" charset="0"/>
                        </a:rPr>
                      </a:br>
                      <a:r>
                        <a:rPr lang="en-US" sz="2400" b="0" i="0" u="none" strike="noStrike" dirty="0" smtClean="0">
                          <a:solidFill>
                            <a:srgbClr val="000000"/>
                          </a:solidFill>
                          <a:latin typeface="Arial Narrow" pitchFamily="34" charset="0"/>
                        </a:rPr>
                        <a:t>with a 2% false positive rate identifies</a:t>
                      </a:r>
                      <a:br>
                        <a:rPr lang="en-US" sz="2400" b="0" i="0" u="none" strike="noStrike" dirty="0" smtClean="0">
                          <a:solidFill>
                            <a:srgbClr val="000000"/>
                          </a:solidFill>
                          <a:latin typeface="Arial Narrow" pitchFamily="34" charset="0"/>
                        </a:rPr>
                      </a:br>
                      <a:r>
                        <a:rPr lang="en-US" sz="2400" b="0" i="0" u="none" strike="noStrike" dirty="0" smtClean="0">
                          <a:solidFill>
                            <a:srgbClr val="000000"/>
                          </a:solidFill>
                          <a:latin typeface="Arial Narrow" pitchFamily="34" charset="0"/>
                        </a:rPr>
                        <a:t>200 false positive results for every true positive result</a:t>
                      </a:r>
                      <a:endParaRPr lang="en-US" sz="2400" b="0"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latin typeface="Arial Narrow" pitchFamily="34" charset="0"/>
                      </a:endParaRPr>
                    </a:p>
                  </a:txBody>
                  <a:tcPr marL="9466" marR="9466" marT="94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latin typeface="Arial Narrow" pitchFamily="34" charset="0"/>
                      </a:endParaRPr>
                    </a:p>
                  </a:txBody>
                  <a:tcPr marL="9466" marR="9466" marT="94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latin typeface="Arial Narrow" pitchFamily="34" charset="0"/>
                      </a:endParaRPr>
                    </a:p>
                  </a:txBody>
                  <a:tcPr marL="9466" marR="9466" marT="94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latin typeface="Arial Narrow" pitchFamily="34" charset="0"/>
                      </a:endParaRPr>
                    </a:p>
                  </a:txBody>
                  <a:tcPr marL="9466" marR="9466" marT="94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latin typeface="Arial Narrow" pitchFamily="34" charset="0"/>
                      </a:endParaRPr>
                    </a:p>
                  </a:txBody>
                  <a:tcPr marL="9466" marR="9466" marT="94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225425" indent="-225425" algn="l" fontAlgn="b">
                        <a:buFont typeface="Arial" pitchFamily="34" charset="0"/>
                        <a:buChar char="•"/>
                      </a:pPr>
                      <a:endParaRPr lang="en-US" sz="2400" b="0" i="0" u="none" strike="noStrike" dirty="0">
                        <a:solidFill>
                          <a:srgbClr val="000000"/>
                        </a:solidFill>
                        <a:latin typeface="Arial Narrow" pitchFamily="34" charset="0"/>
                      </a:endParaRPr>
                    </a:p>
                  </a:txBody>
                  <a:tcPr marL="9467" marR="9467" marT="94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3"/>
          <a:stretch>
            <a:fillRect/>
          </a:stretch>
        </p:blipFill>
        <p:spPr>
          <a:xfrm>
            <a:off x="6781801" y="3657600"/>
            <a:ext cx="1981200" cy="2497537"/>
          </a:xfrm>
          <a:prstGeom prst="rect">
            <a:avLst/>
          </a:prstGeom>
        </p:spPr>
      </p:pic>
      <p:sp>
        <p:nvSpPr>
          <p:cNvPr id="3" name="Slide Number Placeholder 2"/>
          <p:cNvSpPr>
            <a:spLocks noGrp="1"/>
          </p:cNvSpPr>
          <p:nvPr>
            <p:ph type="sldNum" sz="quarter" idx="12"/>
          </p:nvPr>
        </p:nvSpPr>
        <p:spPr/>
        <p:txBody>
          <a:bodyPr/>
          <a:lstStyle/>
          <a:p>
            <a:fld id="{D5FCF9B7-FB9B-46B7-B364-EF10DB67BB39}" type="slidenum">
              <a:rPr lang="en-US" smtClean="0"/>
              <a:pPr/>
              <a:t>11</a:t>
            </a:fld>
            <a:endParaRPr lang="en-US"/>
          </a:p>
        </p:txBody>
      </p:sp>
    </p:spTree>
    <p:extLst>
      <p:ext uri="{BB962C8B-B14F-4D97-AF65-F5344CB8AC3E}">
        <p14:creationId xmlns:p14="http://schemas.microsoft.com/office/powerpoint/2010/main" val="2803367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4"/>
          <p:cNvSpPr>
            <a:spLocks noGrp="1"/>
          </p:cNvSpPr>
          <p:nvPr>
            <p:ph type="title"/>
          </p:nvPr>
        </p:nvSpPr>
        <p:spPr>
          <a:xfrm>
            <a:off x="304800" y="762000"/>
            <a:ext cx="8458200" cy="1524000"/>
          </a:xfrm>
        </p:spPr>
        <p:txBody>
          <a:bodyPr>
            <a:normAutofit/>
          </a:bodyPr>
          <a:lstStyle/>
          <a:p>
            <a:pPr eaLnBrk="1" hangingPunct="1"/>
            <a:r>
              <a:rPr lang="en-US" sz="4000" dirty="0" smtClean="0">
                <a:solidFill>
                  <a:srgbClr val="000000"/>
                </a:solidFill>
              </a:rPr>
              <a:t>Receiver-Operating Characteristic Curve</a:t>
            </a:r>
            <a:br>
              <a:rPr lang="en-US" sz="4000" dirty="0" smtClean="0">
                <a:solidFill>
                  <a:srgbClr val="000000"/>
                </a:solidFill>
              </a:rPr>
            </a:br>
            <a:r>
              <a:rPr lang="en-US" sz="4000" dirty="0" smtClean="0">
                <a:solidFill>
                  <a:srgbClr val="000000"/>
                </a:solidFill>
              </a:rPr>
              <a:t>(ROC): TP V FP Rate For Each Limit</a:t>
            </a:r>
            <a:endParaRPr lang="en-US" sz="4000" dirty="0">
              <a:solidFill>
                <a:srgbClr val="000000"/>
              </a:solidFill>
            </a:endParaRPr>
          </a:p>
        </p:txBody>
      </p:sp>
      <p:grpSp>
        <p:nvGrpSpPr>
          <p:cNvPr id="2" name="Group 1"/>
          <p:cNvGrpSpPr/>
          <p:nvPr/>
        </p:nvGrpSpPr>
        <p:grpSpPr>
          <a:xfrm>
            <a:off x="381000" y="2286000"/>
            <a:ext cx="3200400" cy="3048000"/>
            <a:chOff x="381000" y="2286000"/>
            <a:chExt cx="4114800" cy="3886200"/>
          </a:xfrm>
        </p:grpSpPr>
        <p:graphicFrame>
          <p:nvGraphicFramePr>
            <p:cNvPr id="8" name="Chart 7"/>
            <p:cNvGraphicFramePr/>
            <p:nvPr>
              <p:extLst>
                <p:ext uri="{D42A27DB-BD31-4B8C-83A1-F6EECF244321}">
                  <p14:modId xmlns:p14="http://schemas.microsoft.com/office/powerpoint/2010/main" val="2883561385"/>
                </p:ext>
              </p:extLst>
            </p:nvPr>
          </p:nvGraphicFramePr>
          <p:xfrm>
            <a:off x="381000" y="2286000"/>
            <a:ext cx="41148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8970" name="Text Box 7"/>
            <p:cNvSpPr txBox="1">
              <a:spLocks noChangeArrowheads="1"/>
            </p:cNvSpPr>
            <p:nvPr/>
          </p:nvSpPr>
          <p:spPr bwMode="auto">
            <a:xfrm>
              <a:off x="1828799" y="3505200"/>
              <a:ext cx="1883228"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smtClean="0">
                  <a:latin typeface="Arial Narrow"/>
                  <a:cs typeface="Arial Narrow"/>
                </a:rPr>
                <a:t>AUC ~</a:t>
              </a:r>
              <a:r>
                <a:rPr lang="en-US" sz="1800" b="1" dirty="0">
                  <a:latin typeface="Arial Narrow"/>
                  <a:cs typeface="Arial Narrow"/>
                </a:rPr>
                <a:t>0.85</a:t>
              </a:r>
            </a:p>
          </p:txBody>
        </p:sp>
      </p:grpSp>
      <p:grpSp>
        <p:nvGrpSpPr>
          <p:cNvPr id="9" name="Group 8"/>
          <p:cNvGrpSpPr/>
          <p:nvPr/>
        </p:nvGrpSpPr>
        <p:grpSpPr>
          <a:xfrm>
            <a:off x="3124200" y="2819400"/>
            <a:ext cx="3276600" cy="2971800"/>
            <a:chOff x="4267200" y="1524000"/>
            <a:chExt cx="4038600" cy="3505200"/>
          </a:xfrm>
        </p:grpSpPr>
        <p:graphicFrame>
          <p:nvGraphicFramePr>
            <p:cNvPr id="10" name="Chart 9"/>
            <p:cNvGraphicFramePr/>
            <p:nvPr>
              <p:extLst>
                <p:ext uri="{D42A27DB-BD31-4B8C-83A1-F6EECF244321}">
                  <p14:modId xmlns:p14="http://schemas.microsoft.com/office/powerpoint/2010/main" val="97823731"/>
                </p:ext>
              </p:extLst>
            </p:nvPr>
          </p:nvGraphicFramePr>
          <p:xfrm>
            <a:off x="4267200" y="1524000"/>
            <a:ext cx="40386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7"/>
            <p:cNvSpPr txBox="1">
              <a:spLocks noChangeArrowheads="1"/>
            </p:cNvSpPr>
            <p:nvPr/>
          </p:nvSpPr>
          <p:spPr bwMode="auto">
            <a:xfrm>
              <a:off x="6096000" y="3240088"/>
              <a:ext cx="1371601" cy="4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latin typeface="Arial Narrow"/>
                  <a:cs typeface="Arial Narrow"/>
                </a:rPr>
                <a:t>AUC ~0.70</a:t>
              </a:r>
            </a:p>
          </p:txBody>
        </p:sp>
      </p:grpSp>
      <p:grpSp>
        <p:nvGrpSpPr>
          <p:cNvPr id="12" name="Group 11"/>
          <p:cNvGrpSpPr/>
          <p:nvPr/>
        </p:nvGrpSpPr>
        <p:grpSpPr>
          <a:xfrm>
            <a:off x="6019800" y="3581400"/>
            <a:ext cx="2895600" cy="3048000"/>
            <a:chOff x="4267200" y="1447800"/>
            <a:chExt cx="3962400" cy="4038600"/>
          </a:xfrm>
        </p:grpSpPr>
        <p:graphicFrame>
          <p:nvGraphicFramePr>
            <p:cNvPr id="13" name="Chart 12"/>
            <p:cNvGraphicFramePr/>
            <p:nvPr>
              <p:extLst>
                <p:ext uri="{D42A27DB-BD31-4B8C-83A1-F6EECF244321}">
                  <p14:modId xmlns:p14="http://schemas.microsoft.com/office/powerpoint/2010/main" val="2901519944"/>
                </p:ext>
              </p:extLst>
            </p:nvPr>
          </p:nvGraphicFramePr>
          <p:xfrm>
            <a:off x="4267200" y="1447800"/>
            <a:ext cx="3962400" cy="403860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Box 7"/>
            <p:cNvSpPr txBox="1">
              <a:spLocks noChangeArrowheads="1"/>
            </p:cNvSpPr>
            <p:nvPr/>
          </p:nvSpPr>
          <p:spPr bwMode="auto">
            <a:xfrm>
              <a:off x="6096000" y="3164205"/>
              <a:ext cx="1925052"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latin typeface="Arial Narrow"/>
                  <a:cs typeface="Arial Narrow"/>
                </a:rPr>
                <a:t>AUC ~0.50</a:t>
              </a:r>
            </a:p>
          </p:txBody>
        </p:sp>
      </p:grpSp>
      <p:sp>
        <p:nvSpPr>
          <p:cNvPr id="15" name="Rectangular Callout 14"/>
          <p:cNvSpPr/>
          <p:nvPr/>
        </p:nvSpPr>
        <p:spPr>
          <a:xfrm>
            <a:off x="609600" y="5410200"/>
            <a:ext cx="1676400" cy="838200"/>
          </a:xfrm>
          <a:prstGeom prst="wedgeRectCallout">
            <a:avLst>
              <a:gd name="adj1" fmla="val 54395"/>
              <a:gd name="adj2" fmla="val -26796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latin typeface="Arial Narrow"/>
                <a:cs typeface="Arial Narrow"/>
              </a:rPr>
              <a:t>Good</a:t>
            </a:r>
            <a:endParaRPr lang="en-US" sz="3200" dirty="0">
              <a:solidFill>
                <a:srgbClr val="000000"/>
              </a:solidFill>
              <a:latin typeface="Arial Narrow"/>
              <a:cs typeface="Arial Narrow"/>
            </a:endParaRPr>
          </a:p>
        </p:txBody>
      </p:sp>
      <p:sp>
        <p:nvSpPr>
          <p:cNvPr id="16" name="Rectangular Callout 15"/>
          <p:cNvSpPr/>
          <p:nvPr/>
        </p:nvSpPr>
        <p:spPr>
          <a:xfrm>
            <a:off x="3733800" y="5867400"/>
            <a:ext cx="1981200" cy="838200"/>
          </a:xfrm>
          <a:prstGeom prst="wedgeRectCallout">
            <a:avLst>
              <a:gd name="adj1" fmla="val 30577"/>
              <a:gd name="adj2" fmla="val -203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latin typeface="Arial Narrow"/>
                <a:cs typeface="Arial Narrow"/>
              </a:rPr>
              <a:t>Mediocre</a:t>
            </a:r>
            <a:endParaRPr lang="en-US" sz="3200" dirty="0">
              <a:solidFill>
                <a:srgbClr val="000000"/>
              </a:solidFill>
              <a:latin typeface="Arial Narrow"/>
              <a:cs typeface="Arial Narrow"/>
            </a:endParaRPr>
          </a:p>
        </p:txBody>
      </p:sp>
      <p:sp>
        <p:nvSpPr>
          <p:cNvPr id="17" name="Rectangular Callout 16"/>
          <p:cNvSpPr/>
          <p:nvPr/>
        </p:nvSpPr>
        <p:spPr>
          <a:xfrm>
            <a:off x="6781800" y="2590800"/>
            <a:ext cx="1676400" cy="838200"/>
          </a:xfrm>
          <a:prstGeom prst="wedgeRectCallout">
            <a:avLst>
              <a:gd name="adj1" fmla="val 24246"/>
              <a:gd name="adj2" fmla="val 20257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latin typeface="Arial Narrow"/>
                <a:cs typeface="Arial Narrow"/>
              </a:rPr>
              <a:t>Useless</a:t>
            </a:r>
            <a:endParaRPr lang="en-US" sz="3200" dirty="0">
              <a:solidFill>
                <a:srgbClr val="000000"/>
              </a:solidFill>
              <a:latin typeface="Arial Narrow"/>
              <a:cs typeface="Arial Narrow"/>
            </a:endParaRPr>
          </a:p>
        </p:txBody>
      </p:sp>
      <p:sp>
        <p:nvSpPr>
          <p:cNvPr id="3" name="Slide Number Placeholder 2"/>
          <p:cNvSpPr>
            <a:spLocks noGrp="1"/>
          </p:cNvSpPr>
          <p:nvPr>
            <p:ph type="sldNum" sz="quarter" idx="12"/>
          </p:nvPr>
        </p:nvSpPr>
        <p:spPr/>
        <p:txBody>
          <a:bodyPr/>
          <a:lstStyle/>
          <a:p>
            <a:fld id="{D5FCF9B7-FB9B-46B7-B364-EF10DB67BB39}" type="slidenum">
              <a:rPr lang="en-US" smtClean="0"/>
              <a:pPr/>
              <a:t>12</a:t>
            </a:fld>
            <a:endParaRPr lang="en-US"/>
          </a:p>
        </p:txBody>
      </p:sp>
    </p:spTree>
    <p:extLst>
      <p:ext uri="{BB962C8B-B14F-4D97-AF65-F5344CB8AC3E}">
        <p14:creationId xmlns:p14="http://schemas.microsoft.com/office/powerpoint/2010/main" val="237901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dirty="0" smtClean="0">
                <a:solidFill>
                  <a:srgbClr val="000000"/>
                </a:solidFill>
              </a:rPr>
              <a:t>Bleeding Time Efficacy</a:t>
            </a:r>
            <a:endParaRPr lang="en-US" dirty="0">
              <a:solidFill>
                <a:srgbClr val="000000"/>
              </a:solidFill>
            </a:endParaRPr>
          </a:p>
        </p:txBody>
      </p:sp>
      <p:sp>
        <p:nvSpPr>
          <p:cNvPr id="3" name="Content Placeholder 2"/>
          <p:cNvSpPr>
            <a:spLocks noGrp="1"/>
          </p:cNvSpPr>
          <p:nvPr>
            <p:ph idx="1"/>
          </p:nvPr>
        </p:nvSpPr>
        <p:spPr>
          <a:xfrm>
            <a:off x="533400" y="1676400"/>
            <a:ext cx="8610600" cy="3124200"/>
          </a:xfrm>
        </p:spPr>
        <p:txBody>
          <a:bodyPr>
            <a:noAutofit/>
          </a:bodyPr>
          <a:lstStyle/>
          <a:p>
            <a:pPr>
              <a:lnSpc>
                <a:spcPct val="90000"/>
              </a:lnSpc>
            </a:pPr>
            <a:r>
              <a:rPr lang="en-US" sz="3200" dirty="0" smtClean="0">
                <a:solidFill>
                  <a:srgbClr val="000000"/>
                </a:solidFill>
                <a:latin typeface="Arial Narrow"/>
                <a:cs typeface="Arial Narrow"/>
              </a:rPr>
              <a:t>Standardization did not enhance the BT PPV or NPV.</a:t>
            </a:r>
          </a:p>
          <a:p>
            <a:pPr>
              <a:lnSpc>
                <a:spcPct val="90000"/>
              </a:lnSpc>
            </a:pPr>
            <a:r>
              <a:rPr lang="en-US" sz="3200" dirty="0" smtClean="0">
                <a:solidFill>
                  <a:srgbClr val="000000"/>
                </a:solidFill>
                <a:latin typeface="Arial Narrow"/>
                <a:cs typeface="Arial Narrow"/>
              </a:rPr>
              <a:t>The BT is not a specific indicator of platelet function.</a:t>
            </a:r>
          </a:p>
          <a:p>
            <a:pPr>
              <a:lnSpc>
                <a:spcPct val="90000"/>
              </a:lnSpc>
            </a:pPr>
            <a:r>
              <a:rPr lang="en-US" sz="3200" dirty="0" smtClean="0">
                <a:solidFill>
                  <a:srgbClr val="000000"/>
                </a:solidFill>
                <a:latin typeface="Arial Narrow"/>
                <a:cs typeface="Arial Narrow"/>
              </a:rPr>
              <a:t>The BT does not predict the risk of hemorrhage in invasive. procedures or anticoagulant therapy.</a:t>
            </a:r>
          </a:p>
          <a:p>
            <a:pPr>
              <a:lnSpc>
                <a:spcPct val="90000"/>
              </a:lnSpc>
            </a:pPr>
            <a:r>
              <a:rPr lang="en-US" sz="3200" dirty="0" smtClean="0">
                <a:solidFill>
                  <a:srgbClr val="000000"/>
                </a:solidFill>
                <a:latin typeface="Arial Narrow"/>
                <a:cs typeface="Arial Narrow"/>
              </a:rPr>
              <a:t>BT doesn’t prolong ahead of actual bleeding.</a:t>
            </a:r>
          </a:p>
          <a:p>
            <a:pPr>
              <a:lnSpc>
                <a:spcPct val="90000"/>
              </a:lnSpc>
            </a:pPr>
            <a:r>
              <a:rPr lang="en-US" sz="3200" dirty="0" smtClean="0">
                <a:solidFill>
                  <a:srgbClr val="000000"/>
                </a:solidFill>
                <a:latin typeface="Arial Narrow"/>
                <a:cs typeface="Arial Narrow"/>
              </a:rPr>
              <a:t>BT does not measure therapeutic efficacy.</a:t>
            </a:r>
            <a:endParaRPr lang="en-US" sz="32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13</a:t>
            </a:fld>
            <a:endParaRPr lang="en-US"/>
          </a:p>
        </p:txBody>
      </p:sp>
      <p:sp>
        <p:nvSpPr>
          <p:cNvPr id="6" name="TextBox 5"/>
          <p:cNvSpPr txBox="1"/>
          <p:nvPr/>
        </p:nvSpPr>
        <p:spPr>
          <a:xfrm>
            <a:off x="609600" y="5874603"/>
            <a:ext cx="8305800" cy="830997"/>
          </a:xfrm>
          <a:prstGeom prst="rect">
            <a:avLst/>
          </a:prstGeom>
          <a:noFill/>
        </p:spPr>
        <p:txBody>
          <a:bodyPr wrap="square" rtlCol="0">
            <a:spAutoFit/>
          </a:bodyPr>
          <a:lstStyle/>
          <a:p>
            <a:r>
              <a:rPr lang="en-US" sz="2400" dirty="0" smtClean="0">
                <a:latin typeface="Arial Narrow"/>
                <a:cs typeface="Arial Narrow"/>
              </a:rPr>
              <a:t>Channing-Rodgers RP, Levin J. A critical reappraisal of the bleeding time. </a:t>
            </a:r>
            <a:r>
              <a:rPr lang="en-US" sz="2400" dirty="0" err="1" smtClean="0">
                <a:latin typeface="Arial Narrow"/>
                <a:cs typeface="Arial Narrow"/>
              </a:rPr>
              <a:t>Sem</a:t>
            </a:r>
            <a:r>
              <a:rPr lang="en-US" sz="2400" dirty="0" smtClean="0">
                <a:latin typeface="Arial Narrow"/>
                <a:cs typeface="Arial Narrow"/>
              </a:rPr>
              <a:t> Thromb Hemostasis 1990;16:1–19.</a:t>
            </a:r>
          </a:p>
        </p:txBody>
      </p:sp>
      <p:sp>
        <p:nvSpPr>
          <p:cNvPr id="5" name="Rounded Rectangular Callout 4"/>
          <p:cNvSpPr/>
          <p:nvPr/>
        </p:nvSpPr>
        <p:spPr>
          <a:xfrm>
            <a:off x="838200" y="4800600"/>
            <a:ext cx="4038600" cy="990600"/>
          </a:xfrm>
          <a:prstGeom prst="wedgeRoundRectCallou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800000"/>
                </a:solidFill>
                <a:latin typeface="Arial Narrow"/>
                <a:cs typeface="Arial Narrow"/>
              </a:rPr>
              <a:t>Ironically, Channing-Rodgers developed the Surgicutt in 1990</a:t>
            </a:r>
            <a:endParaRPr lang="en-US" sz="2400" dirty="0">
              <a:solidFill>
                <a:srgbClr val="800000"/>
              </a:solidFill>
              <a:latin typeface="Arial Narrow"/>
              <a:cs typeface="Arial Narrow"/>
            </a:endParaRPr>
          </a:p>
        </p:txBody>
      </p:sp>
    </p:spTree>
    <p:extLst>
      <p:ext uri="{BB962C8B-B14F-4D97-AF65-F5344CB8AC3E}">
        <p14:creationId xmlns:p14="http://schemas.microsoft.com/office/powerpoint/2010/main" val="363069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smtClean="0">
                <a:solidFill>
                  <a:srgbClr val="000000"/>
                </a:solidFill>
              </a:rPr>
              <a:t>Choosing Wisely Recommendation</a:t>
            </a:r>
            <a:endParaRPr lang="en-US" dirty="0">
              <a:solidFill>
                <a:srgbClr val="000000"/>
              </a:solidFill>
            </a:endParaRPr>
          </a:p>
        </p:txBody>
      </p:sp>
      <p:sp>
        <p:nvSpPr>
          <p:cNvPr id="4" name="Slide Number Placeholder 3"/>
          <p:cNvSpPr>
            <a:spLocks noGrp="1"/>
          </p:cNvSpPr>
          <p:nvPr>
            <p:ph type="sldNum" sz="quarter" idx="12"/>
          </p:nvPr>
        </p:nvSpPr>
        <p:spPr>
          <a:xfrm>
            <a:off x="8153400" y="6248400"/>
            <a:ext cx="609600" cy="320675"/>
          </a:xfrm>
        </p:spPr>
        <p:txBody>
          <a:bodyPr/>
          <a:lstStyle/>
          <a:p>
            <a:fld id="{D5FCF9B7-FB9B-46B7-B364-EF10DB67BB39}" type="slidenum">
              <a:rPr lang="en-US" smtClean="0"/>
              <a:pPr/>
              <a:t>14</a:t>
            </a:fld>
            <a:endParaRPr lang="en-US"/>
          </a:p>
        </p:txBody>
      </p:sp>
      <p:sp>
        <p:nvSpPr>
          <p:cNvPr id="5" name="Content Placeholder 4"/>
          <p:cNvSpPr>
            <a:spLocks noGrp="1"/>
          </p:cNvSpPr>
          <p:nvPr>
            <p:ph idx="1"/>
          </p:nvPr>
        </p:nvSpPr>
        <p:spPr>
          <a:xfrm>
            <a:off x="457200" y="2057401"/>
            <a:ext cx="8229600" cy="3352799"/>
          </a:xfrm>
        </p:spPr>
        <p:txBody>
          <a:bodyPr>
            <a:normAutofit lnSpcReduction="10000"/>
          </a:bodyPr>
          <a:lstStyle/>
          <a:p>
            <a:pPr marL="0" indent="0" algn="ctr">
              <a:buNone/>
            </a:pPr>
            <a:r>
              <a:rPr lang="en-US" b="1" dirty="0">
                <a:solidFill>
                  <a:srgbClr val="000000"/>
                </a:solidFill>
                <a:latin typeface="Arial Narrow"/>
                <a:cs typeface="Arial Narrow"/>
              </a:rPr>
              <a:t>Don’t use </a:t>
            </a:r>
            <a:r>
              <a:rPr lang="en-US" b="1" dirty="0" smtClean="0">
                <a:solidFill>
                  <a:srgbClr val="000000"/>
                </a:solidFill>
                <a:latin typeface="Arial Narrow"/>
                <a:cs typeface="Arial Narrow"/>
              </a:rPr>
              <a:t>the bleeding </a:t>
            </a:r>
            <a:r>
              <a:rPr lang="en-US" b="1" dirty="0">
                <a:solidFill>
                  <a:srgbClr val="000000"/>
                </a:solidFill>
                <a:latin typeface="Arial Narrow"/>
                <a:cs typeface="Arial Narrow"/>
              </a:rPr>
              <a:t>time test to guide patient care.</a:t>
            </a:r>
            <a:endParaRPr lang="en-US" b="1" dirty="0">
              <a:solidFill>
                <a:srgbClr val="000000"/>
              </a:solidFill>
              <a:latin typeface="Arial Narrow"/>
              <a:cs typeface="Arial Narrow"/>
              <a:hlinkClick r:id="rId3"/>
            </a:endParaRPr>
          </a:p>
          <a:p>
            <a:pPr marL="0" indent="0">
              <a:buNone/>
            </a:pPr>
            <a:r>
              <a:rPr lang="en-US" dirty="0">
                <a:solidFill>
                  <a:srgbClr val="000000"/>
                </a:solidFill>
                <a:latin typeface="Arial Narrow"/>
                <a:cs typeface="Arial Narrow"/>
              </a:rPr>
              <a:t>The bleeding time test is an </a:t>
            </a:r>
            <a:r>
              <a:rPr lang="en-US" dirty="0" smtClean="0">
                <a:solidFill>
                  <a:srgbClr val="000000"/>
                </a:solidFill>
                <a:latin typeface="Arial Narrow"/>
                <a:cs typeface="Arial Narrow"/>
              </a:rPr>
              <a:t>old </a:t>
            </a:r>
            <a:r>
              <a:rPr lang="en-US" dirty="0">
                <a:solidFill>
                  <a:srgbClr val="000000"/>
                </a:solidFill>
                <a:latin typeface="Arial Narrow"/>
                <a:cs typeface="Arial Narrow"/>
              </a:rPr>
              <a:t>assay that has been replaced by alternative coagulation tests. The relationship between the bleeding time test and the risk of a patient’s actually bleeding has not been established. Further, the test leaves a scar on the forearm. There are other reliable tests of coagulation available to evaluate the risks of bleeding in appropriate patient </a:t>
            </a:r>
            <a:r>
              <a:rPr lang="en-US" dirty="0" smtClean="0">
                <a:solidFill>
                  <a:srgbClr val="000000"/>
                </a:solidFill>
                <a:latin typeface="Arial Narrow"/>
                <a:cs typeface="Arial Narrow"/>
              </a:rPr>
              <a:t>populations (2013).</a:t>
            </a:r>
            <a:endParaRPr lang="en-US" dirty="0">
              <a:solidFill>
                <a:srgbClr val="000000"/>
              </a:solidFill>
              <a:latin typeface="Arial Narrow"/>
              <a:cs typeface="Arial Narrow"/>
            </a:endParaRPr>
          </a:p>
          <a:p>
            <a:endParaRPr lang="en-US" dirty="0">
              <a:solidFill>
                <a:srgbClr val="000000"/>
              </a:solidFill>
              <a:latin typeface="Arial Narrow"/>
              <a:cs typeface="Arial Narrow"/>
            </a:endParaRPr>
          </a:p>
        </p:txBody>
      </p:sp>
      <p:pic>
        <p:nvPicPr>
          <p:cNvPr id="7" name="Picture 6"/>
          <p:cNvPicPr>
            <a:picLocks noChangeAspect="1"/>
          </p:cNvPicPr>
          <p:nvPr/>
        </p:nvPicPr>
        <p:blipFill>
          <a:blip r:embed="rId4"/>
          <a:stretch>
            <a:fillRect/>
          </a:stretch>
        </p:blipFill>
        <p:spPr>
          <a:xfrm>
            <a:off x="2438400" y="5410200"/>
            <a:ext cx="3429000" cy="1143000"/>
          </a:xfrm>
          <a:prstGeom prst="rect">
            <a:avLst/>
          </a:prstGeom>
        </p:spPr>
      </p:pic>
    </p:spTree>
    <p:extLst>
      <p:ext uri="{BB962C8B-B14F-4D97-AF65-F5344CB8AC3E}">
        <p14:creationId xmlns:p14="http://schemas.microsoft.com/office/powerpoint/2010/main" val="142481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sz="4000" dirty="0" smtClean="0">
                <a:solidFill>
                  <a:srgbClr val="000000"/>
                </a:solidFill>
              </a:rPr>
              <a:t>Inherited Thrombosis Risk Factors</a:t>
            </a:r>
            <a:br>
              <a:rPr lang="en-US" sz="4000" dirty="0" smtClean="0">
                <a:solidFill>
                  <a:srgbClr val="000000"/>
                </a:solidFill>
              </a:rPr>
            </a:br>
            <a:r>
              <a:rPr lang="en-US" sz="4000" dirty="0" smtClean="0">
                <a:solidFill>
                  <a:srgbClr val="000000"/>
                </a:solidFill>
              </a:rPr>
              <a:t>(“Hypercoagulability,” Thrombophilia)</a:t>
            </a:r>
            <a:endParaRPr lang="en-US" sz="4000" dirty="0">
              <a:solidFill>
                <a:srgbClr val="000000"/>
              </a:solidFill>
            </a:endParaRPr>
          </a:p>
        </p:txBody>
      </p:sp>
      <p:sp>
        <p:nvSpPr>
          <p:cNvPr id="3" name="Content Placeholder 2"/>
          <p:cNvSpPr>
            <a:spLocks noGrp="1"/>
          </p:cNvSpPr>
          <p:nvPr>
            <p:ph idx="1"/>
          </p:nvPr>
        </p:nvSpPr>
        <p:spPr>
          <a:xfrm>
            <a:off x="152400" y="2514600"/>
            <a:ext cx="8839200" cy="3505200"/>
          </a:xfrm>
        </p:spPr>
        <p:txBody>
          <a:bodyPr>
            <a:noAutofit/>
          </a:bodyPr>
          <a:lstStyle/>
          <a:p>
            <a:r>
              <a:rPr lang="en-US" sz="3200" dirty="0" smtClean="0">
                <a:solidFill>
                  <a:srgbClr val="000000"/>
                </a:solidFill>
                <a:latin typeface="Arial Narrow"/>
                <a:cs typeface="Arial Narrow"/>
              </a:rPr>
              <a:t>Antithrombin (antithrombin III, AT, ATIII) 1965 (Egeberg)</a:t>
            </a:r>
          </a:p>
          <a:p>
            <a:r>
              <a:rPr lang="en-US" sz="3200" dirty="0" smtClean="0">
                <a:solidFill>
                  <a:srgbClr val="000000"/>
                </a:solidFill>
                <a:latin typeface="Arial Narrow"/>
                <a:cs typeface="Arial Narrow"/>
              </a:rPr>
              <a:t>Protein C (PC, 1984) and protein S (PS): 1986 (Comp)</a:t>
            </a:r>
          </a:p>
          <a:p>
            <a:r>
              <a:rPr lang="en-US" sz="3200" dirty="0" smtClean="0">
                <a:solidFill>
                  <a:srgbClr val="000000"/>
                </a:solidFill>
                <a:latin typeface="Arial Narrow"/>
                <a:cs typeface="Arial Narrow"/>
              </a:rPr>
              <a:t>Activated protein C resistance (APCR), 1993 (Dahlbach)</a:t>
            </a:r>
          </a:p>
          <a:p>
            <a:pPr lvl="1"/>
            <a:r>
              <a:rPr lang="en-US" dirty="0" smtClean="0">
                <a:solidFill>
                  <a:srgbClr val="000000"/>
                </a:solidFill>
                <a:latin typeface="Arial Narrow"/>
                <a:cs typeface="Arial Narrow"/>
              </a:rPr>
              <a:t>Factor V Leiden (FVL) mutation: 1994 (Bertina)</a:t>
            </a:r>
          </a:p>
          <a:p>
            <a:r>
              <a:rPr lang="en-US" sz="3200" dirty="0" smtClean="0">
                <a:solidFill>
                  <a:srgbClr val="000000"/>
                </a:solidFill>
                <a:latin typeface="Arial Narrow"/>
                <a:cs typeface="Arial Narrow"/>
              </a:rPr>
              <a:t>Prothrombin G20210A mutation: 1996 (</a:t>
            </a:r>
            <a:r>
              <a:rPr lang="en-US" sz="3200" dirty="0" err="1" smtClean="0">
                <a:solidFill>
                  <a:srgbClr val="000000"/>
                </a:solidFill>
                <a:latin typeface="Arial Narrow"/>
                <a:cs typeface="Arial Narrow"/>
              </a:rPr>
              <a:t>Poort</a:t>
            </a:r>
            <a:r>
              <a:rPr lang="en-US" sz="3200" dirty="0" smtClean="0">
                <a:solidFill>
                  <a:srgbClr val="000000"/>
                </a:solidFill>
                <a:latin typeface="Arial Narrow"/>
                <a:cs typeface="Arial Narrow"/>
              </a:rPr>
              <a:t>)</a:t>
            </a:r>
          </a:p>
          <a:p>
            <a:r>
              <a:rPr lang="en-US" sz="3200" dirty="0">
                <a:solidFill>
                  <a:srgbClr val="000000"/>
                </a:solidFill>
                <a:latin typeface="Arial Narrow"/>
                <a:cs typeface="Arial Narrow"/>
              </a:rPr>
              <a:t>F</a:t>
            </a:r>
            <a:r>
              <a:rPr lang="en-US" sz="3200" dirty="0" smtClean="0">
                <a:solidFill>
                  <a:srgbClr val="000000"/>
                </a:solidFill>
                <a:latin typeface="Arial Narrow"/>
                <a:cs typeface="Arial Narrow"/>
              </a:rPr>
              <a:t>actor VIII, homocysteinemia, MTHFR polymorphisms</a:t>
            </a:r>
          </a:p>
        </p:txBody>
      </p:sp>
      <p:sp>
        <p:nvSpPr>
          <p:cNvPr id="4" name="Slide Number Placeholder 3"/>
          <p:cNvSpPr>
            <a:spLocks noGrp="1"/>
          </p:cNvSpPr>
          <p:nvPr>
            <p:ph type="sldNum" sz="quarter" idx="12"/>
          </p:nvPr>
        </p:nvSpPr>
        <p:spPr/>
        <p:txBody>
          <a:bodyPr/>
          <a:lstStyle/>
          <a:p>
            <a:fld id="{D5FCF9B7-FB9B-46B7-B364-EF10DB67BB39}" type="slidenum">
              <a:rPr lang="en-US" smtClean="0"/>
              <a:pPr/>
              <a:t>15</a:t>
            </a:fld>
            <a:endParaRPr lang="en-US"/>
          </a:p>
        </p:txBody>
      </p:sp>
    </p:spTree>
    <p:extLst>
      <p:ext uri="{BB962C8B-B14F-4D97-AF65-F5344CB8AC3E}">
        <p14:creationId xmlns:p14="http://schemas.microsoft.com/office/powerpoint/2010/main" val="149273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838200"/>
          </a:xfrm>
        </p:spPr>
        <p:txBody>
          <a:bodyPr/>
          <a:lstStyle/>
          <a:p>
            <a:r>
              <a:rPr lang="en-US" dirty="0" smtClean="0">
                <a:solidFill>
                  <a:schemeClr val="tx1"/>
                </a:solidFill>
              </a:rPr>
              <a:t>The </a:t>
            </a:r>
            <a:r>
              <a:rPr lang="en-US" dirty="0" err="1" smtClean="0">
                <a:solidFill>
                  <a:schemeClr val="tx1"/>
                </a:solidFill>
              </a:rPr>
              <a:t>Dupont</a:t>
            </a:r>
            <a:r>
              <a:rPr lang="en-US" dirty="0" smtClean="0">
                <a:solidFill>
                  <a:schemeClr val="tx1"/>
                </a:solidFill>
              </a:rPr>
              <a:t> ACA—1983</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16</a:t>
            </a:fld>
            <a:endParaRPr lang="en-US"/>
          </a:p>
        </p:txBody>
      </p:sp>
      <p:pic>
        <p:nvPicPr>
          <p:cNvPr id="6" name="Picture 5"/>
          <p:cNvPicPr>
            <a:picLocks noChangeAspect="1"/>
          </p:cNvPicPr>
          <p:nvPr/>
        </p:nvPicPr>
        <p:blipFill>
          <a:blip r:embed="rId3"/>
          <a:stretch>
            <a:fillRect/>
          </a:stretch>
        </p:blipFill>
        <p:spPr>
          <a:xfrm>
            <a:off x="4953000" y="1727200"/>
            <a:ext cx="3429000" cy="4572000"/>
          </a:xfrm>
          <a:prstGeom prst="rect">
            <a:avLst/>
          </a:prstGeom>
        </p:spPr>
      </p:pic>
      <p:pic>
        <p:nvPicPr>
          <p:cNvPr id="7" name="Picture 6"/>
          <p:cNvPicPr>
            <a:picLocks noChangeAspect="1"/>
          </p:cNvPicPr>
          <p:nvPr/>
        </p:nvPicPr>
        <p:blipFill>
          <a:blip r:embed="rId4"/>
          <a:stretch>
            <a:fillRect/>
          </a:stretch>
        </p:blipFill>
        <p:spPr>
          <a:xfrm>
            <a:off x="533400" y="1905000"/>
            <a:ext cx="3801438" cy="2819400"/>
          </a:xfrm>
          <a:prstGeom prst="rect">
            <a:avLst/>
          </a:prstGeom>
        </p:spPr>
      </p:pic>
      <p:cxnSp>
        <p:nvCxnSpPr>
          <p:cNvPr id="9" name="Straight Arrow Connector 8"/>
          <p:cNvCxnSpPr>
            <a:stCxn id="7" idx="3"/>
          </p:cNvCxnSpPr>
          <p:nvPr/>
        </p:nvCxnSpPr>
        <p:spPr>
          <a:xfrm>
            <a:off x="4334838" y="3314700"/>
            <a:ext cx="2675562" cy="952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5"/>
          <a:stretch>
            <a:fillRect/>
          </a:stretch>
        </p:blipFill>
        <p:spPr>
          <a:xfrm>
            <a:off x="990600" y="5069490"/>
            <a:ext cx="2895600" cy="1331310"/>
          </a:xfrm>
          <a:prstGeom prst="rect">
            <a:avLst/>
          </a:prstGeom>
        </p:spPr>
      </p:pic>
    </p:spTree>
    <p:extLst>
      <p:ext uri="{BB962C8B-B14F-4D97-AF65-F5344CB8AC3E}">
        <p14:creationId xmlns:p14="http://schemas.microsoft.com/office/powerpoint/2010/main" val="4143960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050"/>
          <p:cNvSpPr>
            <a:spLocks noGrp="1" noChangeArrowheads="1"/>
          </p:cNvSpPr>
          <p:nvPr>
            <p:ph type="title"/>
          </p:nvPr>
        </p:nvSpPr>
        <p:spPr>
          <a:xfrm>
            <a:off x="457200" y="685800"/>
            <a:ext cx="8229600" cy="1143000"/>
          </a:xfrm>
        </p:spPr>
        <p:txBody>
          <a:bodyPr>
            <a:noAutofit/>
          </a:bodyPr>
          <a:lstStyle/>
          <a:p>
            <a:r>
              <a:rPr lang="en-US" sz="3200" dirty="0" smtClean="0">
                <a:solidFill>
                  <a:srgbClr val="000000"/>
                </a:solidFill>
              </a:rPr>
              <a:t>Prevalence of Inherited Risk Factors in Unselected Populations and in Thrombotic Disease</a:t>
            </a:r>
          </a:p>
        </p:txBody>
      </p:sp>
      <p:graphicFrame>
        <p:nvGraphicFramePr>
          <p:cNvPr id="599140" name="Group 2148"/>
          <p:cNvGraphicFramePr>
            <a:graphicFrameLocks noGrp="1"/>
          </p:cNvGraphicFramePr>
          <p:nvPr>
            <p:ph idx="1"/>
            <p:extLst>
              <p:ext uri="{D42A27DB-BD31-4B8C-83A1-F6EECF244321}">
                <p14:modId xmlns:p14="http://schemas.microsoft.com/office/powerpoint/2010/main" val="2616151464"/>
              </p:ext>
            </p:extLst>
          </p:nvPr>
        </p:nvGraphicFramePr>
        <p:xfrm>
          <a:off x="457200" y="1752600"/>
          <a:ext cx="8228888" cy="4949951"/>
        </p:xfrm>
        <a:graphic>
          <a:graphicData uri="http://schemas.openxmlformats.org/drawingml/2006/table">
            <a:tbl>
              <a:tblPr>
                <a:tableStyleId>{3C2FFA5D-87B4-456A-9821-1D502468CF0F}</a:tableStyleId>
              </a:tblPr>
              <a:tblGrid>
                <a:gridCol w="3868089"/>
                <a:gridCol w="1992879"/>
                <a:gridCol w="2367920"/>
              </a:tblGrid>
              <a:tr h="282575">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b="1" u="none" strike="noStrike" cap="none" normalizeH="0" baseline="0" dirty="0" smtClean="0">
                          <a:ln>
                            <a:noFill/>
                          </a:ln>
                          <a:effectLst/>
                          <a:latin typeface="Arial Narrow"/>
                          <a:cs typeface="Arial Narrow"/>
                        </a:rPr>
                        <a:t>Factor</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b="1" u="none" strike="noStrike" cap="none" normalizeH="0" baseline="0" dirty="0" smtClean="0">
                          <a:ln>
                            <a:noFill/>
                          </a:ln>
                          <a:effectLst/>
                          <a:latin typeface="Arial Narrow"/>
                          <a:cs typeface="Arial Narrow"/>
                        </a:rPr>
                        <a:t>Random</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b="1" u="none" strike="noStrike" cap="none" normalizeH="0" baseline="0" dirty="0" smtClean="0">
                          <a:ln>
                            <a:noFill/>
                          </a:ln>
                          <a:effectLst/>
                          <a:latin typeface="Arial Narrow"/>
                          <a:cs typeface="Arial Narrow"/>
                        </a:rPr>
                        <a:t>Thrombosis*</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2575">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APCR (FVL)</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3–8%**</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20–25%</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0988">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Prothrombin G20210A</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2–3%**</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4–8%</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2575">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AT deficiency</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0.02–0.05%</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1–1.8%</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2575">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Protein C deficiency</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1 in 300</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2.5–5%</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2575">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Protein S deficiency</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1%</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2.8–5%</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0988">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smtClean="0">
                          <a:ln>
                            <a:noFill/>
                          </a:ln>
                          <a:effectLst/>
                          <a:latin typeface="Arial Narrow"/>
                          <a:cs typeface="Arial Narrow"/>
                        </a:rPr>
                        <a:t>Homocysteinemia</a:t>
                      </a:r>
                      <a:br>
                        <a:rPr kumimoji="0" lang="en-US" sz="2800" u="none" strike="noStrike" cap="none" normalizeH="0" baseline="0" smtClean="0">
                          <a:ln>
                            <a:noFill/>
                          </a:ln>
                          <a:effectLst/>
                          <a:latin typeface="Arial Narrow"/>
                          <a:cs typeface="Arial Narrow"/>
                        </a:rPr>
                      </a:br>
                      <a:r>
                        <a:rPr kumimoji="0" lang="en-US" sz="2800" u="none" strike="noStrike" cap="none" normalizeH="0" baseline="0" smtClean="0">
                          <a:ln>
                            <a:noFill/>
                          </a:ln>
                          <a:effectLst/>
                          <a:latin typeface="Arial Narrow"/>
                          <a:cs typeface="Arial Narrow"/>
                        </a:rPr>
                        <a:t>( MTHFR 667 mutation)</a:t>
                      </a:r>
                      <a:endParaRPr kumimoji="0" lang="en-US" sz="2800" b="1" i="0" u="none" strike="noStrike" cap="none" normalizeH="0" baseline="0" smtClean="0">
                        <a:ln>
                          <a:noFill/>
                        </a:ln>
                        <a:solidFill>
                          <a:schemeClr val="tx1"/>
                        </a:solidFill>
                        <a:effectLst/>
                        <a:latin typeface="Arial Narrow"/>
                        <a:cs typeface="Arial Narrow"/>
                      </a:endParaRP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11%</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r>
                        <a:rPr kumimoji="0" lang="en-US" sz="2800" u="none" strike="noStrike" cap="none" normalizeH="0" baseline="0" dirty="0" smtClean="0">
                          <a:ln>
                            <a:noFill/>
                          </a:ln>
                          <a:effectLst/>
                          <a:latin typeface="Arial Narrow"/>
                          <a:cs typeface="Arial Narrow"/>
                        </a:rPr>
                        <a:t>13.1–26.7%</a:t>
                      </a:r>
                      <a:endParaRPr kumimoji="0" lang="en-US" sz="2800" b="1" i="0" u="none" strike="noStrike" cap="none" normalizeH="0" baseline="0" dirty="0" smtClean="0">
                        <a:ln>
                          <a:noFill/>
                        </a:ln>
                        <a:solidFill>
                          <a:schemeClr val="tx1"/>
                        </a:solidFill>
                        <a:effectLst/>
                        <a:latin typeface="Arial Narrow"/>
                        <a:cs typeface="Arial Narrow"/>
                      </a:endParaRPr>
                    </a:p>
                  </a:txBody>
                  <a:tcPr marL="102381" marR="102381"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80988">
                <a:tc gridSpan="3">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Tx/>
                        <a:buNone/>
                        <a:tabLst/>
                      </a:pPr>
                      <a:r>
                        <a:rPr kumimoji="0" lang="en-US" sz="2400" b="0" i="1" u="none" strike="noStrike" cap="none" normalizeH="0" baseline="0" dirty="0" smtClean="0">
                          <a:ln>
                            <a:noFill/>
                          </a:ln>
                          <a:solidFill>
                            <a:schemeClr val="tx1"/>
                          </a:solidFill>
                          <a:effectLst/>
                          <a:latin typeface="Arial Narrow"/>
                          <a:cs typeface="Arial Narrow"/>
                        </a:rPr>
                        <a:t>* </a:t>
                      </a:r>
                      <a:r>
                        <a:rPr kumimoji="0" lang="en-US" sz="2400" b="0" i="0" u="none" strike="noStrike" cap="none" normalizeH="0" baseline="0" dirty="0" smtClean="0">
                          <a:ln>
                            <a:noFill/>
                          </a:ln>
                          <a:solidFill>
                            <a:schemeClr val="tx1"/>
                          </a:solidFill>
                          <a:effectLst/>
                          <a:latin typeface="Arial Narrow"/>
                          <a:cs typeface="Arial Narrow"/>
                        </a:rPr>
                        <a:t>Subjects with at least one thrombotic event</a:t>
                      </a:r>
                    </a:p>
                    <a:p>
                      <a:pPr marL="0" marR="0" lvl="0" indent="0" algn="l" defTabSz="914400" rtl="0" eaLnBrk="0" fontAlgn="base" latinLnBrk="0" hangingPunct="0">
                        <a:lnSpc>
                          <a:spcPct val="100000"/>
                        </a:lnSpc>
                        <a:spcBef>
                          <a:spcPct val="20000"/>
                        </a:spcBef>
                        <a:spcAft>
                          <a:spcPct val="0"/>
                        </a:spcAft>
                        <a:buClr>
                          <a:schemeClr val="tx1"/>
                        </a:buClr>
                        <a:buSzPct val="100000"/>
                        <a:buFontTx/>
                        <a:buNone/>
                        <a:tabLst/>
                      </a:pPr>
                      <a:r>
                        <a:rPr kumimoji="0" lang="en-US" sz="2400" b="0" i="0" u="none" strike="noStrike" cap="none" normalizeH="0" baseline="0" dirty="0" smtClean="0">
                          <a:ln>
                            <a:noFill/>
                          </a:ln>
                          <a:solidFill>
                            <a:schemeClr val="tx1"/>
                          </a:solidFill>
                          <a:effectLst/>
                          <a:latin typeface="Arial Narrow"/>
                          <a:cs typeface="Arial Narrow"/>
                        </a:rPr>
                        <a:t>** Caucasians, Arabs, Hispanics, absent from Africans and Asians</a:t>
                      </a:r>
                    </a:p>
                  </a:txBody>
                  <a:tcPr marL="102381" marR="10238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endParaRPr kumimoji="0" lang="en-US" sz="2400" b="1" i="0" u="none" strike="noStrike" cap="none" normalizeH="0" baseline="0" dirty="0" smtClean="0">
                        <a:ln>
                          <a:noFill/>
                        </a:ln>
                        <a:solidFill>
                          <a:schemeClr val="tx1"/>
                        </a:solidFill>
                        <a:effectLst/>
                        <a:latin typeface="Arial Narrow" pitchFamily="34" charset="0"/>
                      </a:endParaRPr>
                    </a:p>
                  </a:txBody>
                  <a:tcPr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Tx/>
                        <a:buNone/>
                        <a:tabLst/>
                      </a:pPr>
                      <a:endParaRPr kumimoji="0" lang="en-US" sz="2400" b="1" i="0" u="none" strike="noStrike" cap="none" normalizeH="0" baseline="0" dirty="0" smtClean="0">
                        <a:ln>
                          <a:noFill/>
                        </a:ln>
                        <a:solidFill>
                          <a:schemeClr val="tx1"/>
                        </a:solidFill>
                        <a:effectLst/>
                        <a:latin typeface="Arial Narrow" pitchFamily="34" charset="0"/>
                      </a:endParaRPr>
                    </a:p>
                  </a:txBody>
                  <a:tcPr horzOverflow="overflow"/>
                </a:tc>
              </a:tr>
            </a:tbl>
          </a:graphicData>
        </a:graphic>
      </p:graphicFrame>
      <p:sp>
        <p:nvSpPr>
          <p:cNvPr id="17412" name="Slide Number Placeholder 5"/>
          <p:cNvSpPr>
            <a:spLocks noGrp="1"/>
          </p:cNvSpPr>
          <p:nvPr>
            <p:ph type="sldNum" sz="quarter" idx="12"/>
          </p:nvPr>
        </p:nvSpPr>
        <p:spPr>
          <a:noFill/>
        </p:spPr>
        <p:txBody>
          <a:bodyPr/>
          <a:lstStyle/>
          <a:p>
            <a:fld id="{BF82D36D-A4FE-4B0C-A5C6-75054B63F443}" type="slidenum">
              <a:rPr lang="en-US"/>
              <a:pPr/>
              <a:t>17</a:t>
            </a:fld>
            <a:endParaRPr lang="en-US"/>
          </a:p>
        </p:txBody>
      </p:sp>
    </p:spTree>
    <p:extLst>
      <p:ext uri="{BB962C8B-B14F-4D97-AF65-F5344CB8AC3E}">
        <p14:creationId xmlns:p14="http://schemas.microsoft.com/office/powerpoint/2010/main" val="3257145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sz="4000" dirty="0" smtClean="0">
                <a:solidFill>
                  <a:srgbClr val="000000"/>
                </a:solidFill>
              </a:rPr>
              <a:t>Thrombophilia Testing Limitations</a:t>
            </a:r>
            <a:endParaRPr lang="en-US" sz="4000" dirty="0">
              <a:solidFill>
                <a:srgbClr val="000000"/>
              </a:solidFill>
            </a:endParaRPr>
          </a:p>
        </p:txBody>
      </p:sp>
      <p:sp>
        <p:nvSpPr>
          <p:cNvPr id="3" name="Content Placeholder 2"/>
          <p:cNvSpPr>
            <a:spLocks noGrp="1"/>
          </p:cNvSpPr>
          <p:nvPr>
            <p:ph idx="1"/>
          </p:nvPr>
        </p:nvSpPr>
        <p:spPr>
          <a:xfrm>
            <a:off x="228600" y="1828800"/>
            <a:ext cx="8686800" cy="4419600"/>
          </a:xfrm>
        </p:spPr>
        <p:txBody>
          <a:bodyPr>
            <a:noAutofit/>
          </a:bodyPr>
          <a:lstStyle/>
          <a:p>
            <a:r>
              <a:rPr lang="en-US" sz="3200" dirty="0" smtClean="0">
                <a:solidFill>
                  <a:srgbClr val="000000"/>
                </a:solidFill>
                <a:latin typeface="Arial Narrow"/>
                <a:cs typeface="Arial Narrow"/>
              </a:rPr>
              <a:t>Antithrombin</a:t>
            </a:r>
          </a:p>
          <a:p>
            <a:pPr lvl="1"/>
            <a:r>
              <a:rPr lang="en-US" dirty="0" smtClean="0">
                <a:solidFill>
                  <a:srgbClr val="000000"/>
                </a:solidFill>
                <a:latin typeface="Arial Narrow"/>
                <a:cs typeface="Arial Narrow"/>
              </a:rPr>
              <a:t>Acute phase reactant rises in acute inflammation</a:t>
            </a:r>
          </a:p>
          <a:p>
            <a:r>
              <a:rPr lang="en-US" dirty="0" smtClean="0">
                <a:solidFill>
                  <a:srgbClr val="000000"/>
                </a:solidFill>
                <a:latin typeface="Arial Narrow"/>
                <a:cs typeface="Arial Narrow"/>
              </a:rPr>
              <a:t>Proteins C and S</a:t>
            </a:r>
          </a:p>
          <a:p>
            <a:pPr lvl="1"/>
            <a:r>
              <a:rPr lang="en-US" dirty="0" smtClean="0">
                <a:solidFill>
                  <a:srgbClr val="000000"/>
                </a:solidFill>
                <a:latin typeface="Arial Narrow"/>
                <a:cs typeface="Arial Narrow"/>
              </a:rPr>
              <a:t>Activity of both falls in acute inflammation following a clotting episode</a:t>
            </a:r>
          </a:p>
          <a:p>
            <a:pPr lvl="1"/>
            <a:r>
              <a:rPr lang="en-US" dirty="0" smtClean="0">
                <a:solidFill>
                  <a:srgbClr val="000000"/>
                </a:solidFill>
                <a:latin typeface="Arial Narrow"/>
                <a:cs typeface="Arial Narrow"/>
              </a:rPr>
              <a:t>Vitamin K dependent, activity of both falls in Coumadin therapy</a:t>
            </a:r>
          </a:p>
          <a:p>
            <a:r>
              <a:rPr lang="en-US" dirty="0" smtClean="0">
                <a:solidFill>
                  <a:srgbClr val="000000"/>
                </a:solidFill>
                <a:latin typeface="Arial Narrow"/>
                <a:cs typeface="Arial Narrow"/>
              </a:rPr>
              <a:t>All three: high false positive rate</a:t>
            </a:r>
          </a:p>
          <a:p>
            <a:pPr lvl="1"/>
            <a:r>
              <a:rPr lang="en-US" dirty="0" smtClean="0">
                <a:solidFill>
                  <a:srgbClr val="000000"/>
                </a:solidFill>
                <a:latin typeface="Arial Narrow"/>
                <a:cs typeface="Arial Narrow"/>
              </a:rPr>
              <a:t>Reference interval is 60–140% of the mean</a:t>
            </a:r>
          </a:p>
          <a:p>
            <a:pPr lvl="1"/>
            <a:r>
              <a:rPr lang="en-US" dirty="0" smtClean="0">
                <a:solidFill>
                  <a:srgbClr val="000000"/>
                </a:solidFill>
                <a:latin typeface="Arial Narrow"/>
                <a:cs typeface="Arial Narrow"/>
              </a:rPr>
              <a:t>False positives are low values in apparently healthy people or during inflammation or Coumadin therapy</a:t>
            </a:r>
          </a:p>
        </p:txBody>
      </p:sp>
      <p:sp>
        <p:nvSpPr>
          <p:cNvPr id="4" name="Slide Number Placeholder 3"/>
          <p:cNvSpPr>
            <a:spLocks noGrp="1"/>
          </p:cNvSpPr>
          <p:nvPr>
            <p:ph type="sldNum" sz="quarter" idx="12"/>
          </p:nvPr>
        </p:nvSpPr>
        <p:spPr/>
        <p:txBody>
          <a:bodyPr/>
          <a:lstStyle/>
          <a:p>
            <a:fld id="{D5FCF9B7-FB9B-46B7-B364-EF10DB67BB39}" type="slidenum">
              <a:rPr lang="en-US" smtClean="0"/>
              <a:pPr/>
              <a:t>18</a:t>
            </a:fld>
            <a:endParaRPr lang="en-US"/>
          </a:p>
        </p:txBody>
      </p:sp>
    </p:spTree>
    <p:extLst>
      <p:ext uri="{BB962C8B-B14F-4D97-AF65-F5344CB8AC3E}">
        <p14:creationId xmlns:p14="http://schemas.microsoft.com/office/powerpoint/2010/main" val="769815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normAutofit fontScale="90000"/>
          </a:bodyPr>
          <a:lstStyle/>
          <a:p>
            <a:r>
              <a:rPr lang="en-US" sz="4000" dirty="0" smtClean="0">
                <a:solidFill>
                  <a:srgbClr val="000000"/>
                </a:solidFill>
              </a:rPr>
              <a:t>Appropriate Thrombophilia</a:t>
            </a:r>
            <a:br>
              <a:rPr lang="en-US" sz="4000" dirty="0" smtClean="0">
                <a:solidFill>
                  <a:srgbClr val="000000"/>
                </a:solidFill>
              </a:rPr>
            </a:br>
            <a:r>
              <a:rPr lang="en-US" sz="4000" dirty="0" smtClean="0">
                <a:solidFill>
                  <a:srgbClr val="000000"/>
                </a:solidFill>
              </a:rPr>
              <a:t>Testing Profile Indications</a:t>
            </a:r>
            <a:endParaRPr lang="en-US" sz="4000" dirty="0">
              <a:solidFill>
                <a:srgbClr val="000000"/>
              </a:solidFill>
            </a:endParaRPr>
          </a:p>
        </p:txBody>
      </p:sp>
      <p:sp>
        <p:nvSpPr>
          <p:cNvPr id="3" name="Content Placeholder 2"/>
          <p:cNvSpPr>
            <a:spLocks noGrp="1"/>
          </p:cNvSpPr>
          <p:nvPr>
            <p:ph idx="1"/>
          </p:nvPr>
        </p:nvSpPr>
        <p:spPr>
          <a:xfrm>
            <a:off x="304800" y="1905000"/>
            <a:ext cx="8686800" cy="3200400"/>
          </a:xfrm>
        </p:spPr>
        <p:txBody>
          <a:bodyPr>
            <a:noAutofit/>
          </a:bodyPr>
          <a:lstStyle/>
          <a:p>
            <a:pPr marL="0" indent="0">
              <a:buNone/>
            </a:pPr>
            <a:r>
              <a:rPr lang="en-US" dirty="0" smtClean="0">
                <a:solidFill>
                  <a:srgbClr val="000000"/>
                </a:solidFill>
                <a:latin typeface="Arial Narrow"/>
                <a:cs typeface="Arial Narrow"/>
              </a:rPr>
              <a:t>Retrospective observational study of consecutive unselected patients undergoing thrombophilia testing in 2009</a:t>
            </a:r>
          </a:p>
          <a:p>
            <a:pPr>
              <a:lnSpc>
                <a:spcPct val="90000"/>
              </a:lnSpc>
            </a:pPr>
            <a:r>
              <a:rPr lang="en-US" dirty="0" smtClean="0">
                <a:solidFill>
                  <a:srgbClr val="000000"/>
                </a:solidFill>
                <a:latin typeface="Arial Narrow"/>
                <a:cs typeface="Arial Narrow"/>
              </a:rPr>
              <a:t>Pregnancy morbidity: pre-eclampsia, intrauterine growth retardation</a:t>
            </a:r>
          </a:p>
          <a:p>
            <a:pPr>
              <a:lnSpc>
                <a:spcPct val="90000"/>
              </a:lnSpc>
            </a:pPr>
            <a:r>
              <a:rPr lang="en-US" dirty="0" smtClean="0">
                <a:solidFill>
                  <a:srgbClr val="000000"/>
                </a:solidFill>
                <a:latin typeface="Arial Narrow"/>
                <a:cs typeface="Arial Narrow"/>
              </a:rPr>
              <a:t>Recurrent pregnancy loss, three or more instances</a:t>
            </a:r>
          </a:p>
          <a:p>
            <a:pPr>
              <a:lnSpc>
                <a:spcPct val="90000"/>
              </a:lnSpc>
            </a:pPr>
            <a:r>
              <a:rPr lang="en-US" dirty="0" smtClean="0">
                <a:solidFill>
                  <a:srgbClr val="000000"/>
                </a:solidFill>
                <a:latin typeface="Arial Narrow"/>
                <a:cs typeface="Arial Narrow"/>
              </a:rPr>
              <a:t>Unprovoked arterial thrombosis</a:t>
            </a:r>
          </a:p>
          <a:p>
            <a:pPr>
              <a:lnSpc>
                <a:spcPct val="90000"/>
              </a:lnSpc>
            </a:pPr>
            <a:r>
              <a:rPr lang="en-US" dirty="0" smtClean="0">
                <a:solidFill>
                  <a:srgbClr val="000000"/>
                </a:solidFill>
                <a:latin typeface="Arial Narrow"/>
                <a:cs typeface="Arial Narrow"/>
              </a:rPr>
              <a:t>Unprovoked venous thrombosis</a:t>
            </a:r>
          </a:p>
        </p:txBody>
      </p:sp>
      <p:sp>
        <p:nvSpPr>
          <p:cNvPr id="4" name="Slide Number Placeholder 3"/>
          <p:cNvSpPr>
            <a:spLocks noGrp="1"/>
          </p:cNvSpPr>
          <p:nvPr>
            <p:ph type="sldNum" sz="quarter" idx="12"/>
          </p:nvPr>
        </p:nvSpPr>
        <p:spPr/>
        <p:txBody>
          <a:bodyPr/>
          <a:lstStyle/>
          <a:p>
            <a:fld id="{D5FCF9B7-FB9B-46B7-B364-EF10DB67BB39}" type="slidenum">
              <a:rPr lang="en-US" smtClean="0"/>
              <a:pPr/>
              <a:t>19</a:t>
            </a:fld>
            <a:endParaRPr lang="en-US"/>
          </a:p>
        </p:txBody>
      </p:sp>
      <p:sp>
        <p:nvSpPr>
          <p:cNvPr id="5" name="TextBox 4"/>
          <p:cNvSpPr txBox="1"/>
          <p:nvPr/>
        </p:nvSpPr>
        <p:spPr>
          <a:xfrm>
            <a:off x="152400" y="5334000"/>
            <a:ext cx="8839200" cy="1261884"/>
          </a:xfrm>
          <a:prstGeom prst="rect">
            <a:avLst/>
          </a:prstGeom>
          <a:noFill/>
        </p:spPr>
        <p:txBody>
          <a:bodyPr wrap="square" rtlCol="0">
            <a:spAutoFit/>
          </a:bodyPr>
          <a:lstStyle/>
          <a:p>
            <a:pPr marL="342900" indent="-342900">
              <a:buFont typeface="Arial"/>
              <a:buChar char="•"/>
            </a:pPr>
            <a:r>
              <a:rPr lang="en-US" sz="1900" dirty="0">
                <a:latin typeface="Arial Narrow"/>
                <a:cs typeface="Arial Narrow"/>
              </a:rPr>
              <a:t>Department of Pathology, University of Texas Southwestern Medical Center, Dallas</a:t>
            </a:r>
            <a:r>
              <a:rPr lang="en-US" sz="1900" dirty="0" smtClean="0">
                <a:latin typeface="Arial Narrow"/>
                <a:cs typeface="Arial Narrow"/>
              </a:rPr>
              <a:t>, TX, </a:t>
            </a:r>
          </a:p>
          <a:p>
            <a:pPr marL="342900" indent="-342900">
              <a:buFont typeface="Arial"/>
              <a:buChar char="•"/>
            </a:pPr>
            <a:r>
              <a:rPr lang="en-US" sz="1900" dirty="0" err="1" smtClean="0">
                <a:latin typeface="Arial Narrow"/>
                <a:cs typeface="Arial Narrow"/>
              </a:rPr>
              <a:t>Shen</a:t>
            </a:r>
            <a:r>
              <a:rPr lang="en-US" sz="1900" dirty="0" smtClean="0">
                <a:latin typeface="Arial Narrow"/>
                <a:cs typeface="Arial Narrow"/>
              </a:rPr>
              <a:t> </a:t>
            </a:r>
            <a:r>
              <a:rPr lang="en-US" sz="1900" dirty="0">
                <a:latin typeface="Arial Narrow"/>
                <a:cs typeface="Arial Narrow"/>
              </a:rPr>
              <a:t>YM, Tsai J, </a:t>
            </a:r>
            <a:r>
              <a:rPr lang="en-US" sz="1900" dirty="0" err="1">
                <a:latin typeface="Arial Narrow"/>
                <a:cs typeface="Arial Narrow"/>
              </a:rPr>
              <a:t>Taiwo</a:t>
            </a:r>
            <a:r>
              <a:rPr lang="en-US" sz="1900" dirty="0">
                <a:latin typeface="Arial Narrow"/>
                <a:cs typeface="Arial Narrow"/>
              </a:rPr>
              <a:t> E, et al. Analysis of thrombophilia test ordering practices at an academic center: a proposal for appropriate testing to reduce harm and cost. </a:t>
            </a:r>
            <a:r>
              <a:rPr lang="en-US" sz="1900" dirty="0" err="1" smtClean="0">
                <a:latin typeface="Arial Narrow"/>
                <a:cs typeface="Arial Narrow"/>
              </a:rPr>
              <a:t>Plos</a:t>
            </a:r>
            <a:r>
              <a:rPr lang="en-US" sz="1900" dirty="0" smtClean="0">
                <a:latin typeface="Arial Narrow"/>
                <a:cs typeface="Arial Narrow"/>
              </a:rPr>
              <a:t> </a:t>
            </a:r>
            <a:r>
              <a:rPr lang="en-US" sz="1900" dirty="0">
                <a:latin typeface="Arial Narrow"/>
                <a:cs typeface="Arial Narrow"/>
              </a:rPr>
              <a:t>ONE 11: e0155326. doi:10.1371/journal.pone.0155326</a:t>
            </a:r>
          </a:p>
        </p:txBody>
      </p:sp>
    </p:spTree>
    <p:extLst>
      <p:ext uri="{BB962C8B-B14F-4D97-AF65-F5344CB8AC3E}">
        <p14:creationId xmlns:p14="http://schemas.microsoft.com/office/powerpoint/2010/main" val="355427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447800"/>
          </a:xfrm>
        </p:spPr>
        <p:txBody>
          <a:bodyPr>
            <a:normAutofit fontScale="90000"/>
          </a:bodyPr>
          <a:lstStyle/>
          <a:p>
            <a:r>
              <a:rPr lang="en-US" dirty="0" smtClean="0">
                <a:solidFill>
                  <a:srgbClr val="000000"/>
                </a:solidFill>
              </a:rPr>
              <a:t>American Board of Internal Medicine Foundation and </a:t>
            </a:r>
            <a:r>
              <a:rPr lang="en-US" i="1" dirty="0" smtClean="0">
                <a:solidFill>
                  <a:srgbClr val="000000"/>
                </a:solidFill>
              </a:rPr>
              <a:t>Consumer Reports</a:t>
            </a:r>
            <a:endParaRPr lang="en-US" i="1" dirty="0">
              <a:solidFill>
                <a:srgbClr val="000000"/>
              </a:solidFill>
            </a:endParaRPr>
          </a:p>
        </p:txBody>
      </p:sp>
      <p:pic>
        <p:nvPicPr>
          <p:cNvPr id="4" name="Picture 3"/>
          <p:cNvPicPr>
            <a:picLocks noChangeAspect="1"/>
          </p:cNvPicPr>
          <p:nvPr/>
        </p:nvPicPr>
        <p:blipFill>
          <a:blip r:embed="rId3"/>
          <a:stretch>
            <a:fillRect/>
          </a:stretch>
        </p:blipFill>
        <p:spPr>
          <a:xfrm>
            <a:off x="5257800" y="4750450"/>
            <a:ext cx="2819400" cy="1855503"/>
          </a:xfrm>
          <a:prstGeom prst="rect">
            <a:avLst/>
          </a:prstGeom>
        </p:spPr>
      </p:pic>
      <p:sp>
        <p:nvSpPr>
          <p:cNvPr id="5" name="Slide Number Placeholder 4"/>
          <p:cNvSpPr>
            <a:spLocks noGrp="1"/>
          </p:cNvSpPr>
          <p:nvPr>
            <p:ph type="sldNum" sz="quarter" idx="12"/>
          </p:nvPr>
        </p:nvSpPr>
        <p:spPr>
          <a:xfrm>
            <a:off x="8153400" y="6324600"/>
            <a:ext cx="533400" cy="396875"/>
          </a:xfrm>
        </p:spPr>
        <p:txBody>
          <a:bodyPr/>
          <a:lstStyle/>
          <a:p>
            <a:fld id="{D5FCF9B7-FB9B-46B7-B364-EF10DB67BB39}" type="slidenum">
              <a:rPr lang="en-US" sz="2000" smtClean="0">
                <a:solidFill>
                  <a:srgbClr val="000000"/>
                </a:solidFill>
                <a:latin typeface="Arial Narrow"/>
                <a:cs typeface="Arial Narrow"/>
              </a:rPr>
              <a:pPr/>
              <a:t>2</a:t>
            </a:fld>
            <a:endParaRPr lang="en-US" sz="2000">
              <a:solidFill>
                <a:srgbClr val="000000"/>
              </a:solidFill>
              <a:latin typeface="Arial Narrow"/>
              <a:cs typeface="Arial Narrow"/>
            </a:endParaRPr>
          </a:p>
        </p:txBody>
      </p:sp>
      <p:sp>
        <p:nvSpPr>
          <p:cNvPr id="6" name="Content Placeholder 5"/>
          <p:cNvSpPr>
            <a:spLocks noGrp="1"/>
          </p:cNvSpPr>
          <p:nvPr>
            <p:ph idx="1"/>
          </p:nvPr>
        </p:nvSpPr>
        <p:spPr>
          <a:xfrm>
            <a:off x="228600" y="2209800"/>
            <a:ext cx="8763000" cy="2057400"/>
          </a:xfrm>
        </p:spPr>
        <p:txBody>
          <a:bodyPr>
            <a:noAutofit/>
          </a:bodyPr>
          <a:lstStyle/>
          <a:p>
            <a:pPr marL="0" indent="0">
              <a:buNone/>
            </a:pPr>
            <a:r>
              <a:rPr lang="en-US" sz="2600" dirty="0">
                <a:solidFill>
                  <a:srgbClr val="000000"/>
                </a:solidFill>
                <a:latin typeface="Arial Narrow"/>
                <a:cs typeface="Arial Narrow"/>
              </a:rPr>
              <a:t>Beginning in 2012, national organizations representing medical specialists have asked </a:t>
            </a:r>
            <a:r>
              <a:rPr lang="en-US" sz="2600" dirty="0" smtClean="0">
                <a:solidFill>
                  <a:srgbClr val="000000"/>
                </a:solidFill>
                <a:latin typeface="Arial Narrow"/>
                <a:cs typeface="Arial Narrow"/>
              </a:rPr>
              <a:t>members </a:t>
            </a:r>
            <a:r>
              <a:rPr lang="en-US" sz="2600" dirty="0">
                <a:solidFill>
                  <a:srgbClr val="000000"/>
                </a:solidFill>
                <a:latin typeface="Arial Narrow"/>
                <a:cs typeface="Arial Narrow"/>
              </a:rPr>
              <a:t>to identify tests or procedures commonly used in their field whose necessity should be questioned and discussed. This call to action has resulted in specialty-specific lists of  “Things Providers and Patients Should Question.</a:t>
            </a:r>
            <a:r>
              <a:rPr lang="en-US" sz="2600" dirty="0" smtClean="0">
                <a:solidFill>
                  <a:srgbClr val="000000"/>
                </a:solidFill>
                <a:latin typeface="Arial Narrow"/>
                <a:cs typeface="Arial Narrow"/>
              </a:rPr>
              <a:t>”</a:t>
            </a:r>
          </a:p>
        </p:txBody>
      </p:sp>
      <p:sp>
        <p:nvSpPr>
          <p:cNvPr id="7" name="TextBox 6"/>
          <p:cNvSpPr txBox="1"/>
          <p:nvPr/>
        </p:nvSpPr>
        <p:spPr>
          <a:xfrm>
            <a:off x="381000" y="4584918"/>
            <a:ext cx="4572000" cy="1815882"/>
          </a:xfrm>
          <a:prstGeom prst="rect">
            <a:avLst/>
          </a:prstGeom>
          <a:noFill/>
        </p:spPr>
        <p:txBody>
          <a:bodyPr wrap="square" rtlCol="0">
            <a:spAutoFit/>
          </a:bodyPr>
          <a:lstStyle/>
          <a:p>
            <a:r>
              <a:rPr lang="en-US" sz="2800" dirty="0" smtClean="0">
                <a:solidFill>
                  <a:srgbClr val="800000"/>
                </a:solidFill>
                <a:latin typeface="Arial Narrow"/>
                <a:cs typeface="Arial Narrow"/>
              </a:rPr>
              <a:t>Example, ASCP, 2/21/13: </a:t>
            </a:r>
            <a:r>
              <a:rPr lang="en-US" sz="2800" dirty="0">
                <a:solidFill>
                  <a:srgbClr val="800000"/>
                </a:solidFill>
                <a:latin typeface="Arial Narrow"/>
                <a:cs typeface="Arial Narrow"/>
              </a:rPr>
              <a:t>“Avoid routine preoperative testing for low risk surgeries without a clinical </a:t>
            </a:r>
            <a:r>
              <a:rPr lang="en-US" sz="2800" dirty="0" smtClean="0">
                <a:solidFill>
                  <a:srgbClr val="800000"/>
                </a:solidFill>
                <a:latin typeface="Arial Narrow"/>
                <a:cs typeface="Arial Narrow"/>
              </a:rPr>
              <a:t>indication.”</a:t>
            </a:r>
            <a:endParaRPr lang="en-US" sz="2800" dirty="0">
              <a:solidFill>
                <a:srgbClr val="800000"/>
              </a:solidFill>
              <a:latin typeface="Arial Narrow"/>
              <a:cs typeface="Arial Narrow"/>
            </a:endParaRPr>
          </a:p>
        </p:txBody>
      </p:sp>
    </p:spTree>
    <p:extLst>
      <p:ext uri="{BB962C8B-B14F-4D97-AF65-F5344CB8AC3E}">
        <p14:creationId xmlns:p14="http://schemas.microsoft.com/office/powerpoint/2010/main" val="4526585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sz="4000" dirty="0" smtClean="0">
                <a:solidFill>
                  <a:srgbClr val="000000"/>
                </a:solidFill>
              </a:rPr>
              <a:t>Thrombophilia Testing Non-Indications</a:t>
            </a:r>
            <a:endParaRPr lang="en-US" sz="4000" dirty="0">
              <a:solidFill>
                <a:srgbClr val="000000"/>
              </a:solidFill>
            </a:endParaRPr>
          </a:p>
        </p:txBody>
      </p:sp>
      <p:sp>
        <p:nvSpPr>
          <p:cNvPr id="3" name="Content Placeholder 2"/>
          <p:cNvSpPr>
            <a:spLocks noGrp="1"/>
          </p:cNvSpPr>
          <p:nvPr>
            <p:ph idx="1"/>
          </p:nvPr>
        </p:nvSpPr>
        <p:spPr>
          <a:xfrm>
            <a:off x="228600" y="1676400"/>
            <a:ext cx="8686800" cy="3352800"/>
          </a:xfrm>
        </p:spPr>
        <p:txBody>
          <a:bodyPr>
            <a:noAutofit/>
          </a:bodyPr>
          <a:lstStyle/>
          <a:p>
            <a:r>
              <a:rPr lang="en-US" dirty="0" smtClean="0">
                <a:solidFill>
                  <a:srgbClr val="000000"/>
                </a:solidFill>
                <a:latin typeface="Arial Narrow"/>
                <a:cs typeface="Arial Narrow"/>
              </a:rPr>
              <a:t>One or two pregnancy losses</a:t>
            </a:r>
          </a:p>
          <a:p>
            <a:r>
              <a:rPr lang="en-US" i="1" dirty="0" smtClean="0">
                <a:solidFill>
                  <a:srgbClr val="000000"/>
                </a:solidFill>
                <a:latin typeface="Arial Narrow"/>
                <a:cs typeface="Arial Narrow"/>
              </a:rPr>
              <a:t>Provoked</a:t>
            </a:r>
            <a:r>
              <a:rPr lang="en-US" dirty="0" smtClean="0">
                <a:solidFill>
                  <a:srgbClr val="000000"/>
                </a:solidFill>
                <a:latin typeface="Arial Narrow"/>
                <a:cs typeface="Arial Narrow"/>
              </a:rPr>
              <a:t> </a:t>
            </a:r>
            <a:r>
              <a:rPr lang="en-US" dirty="0">
                <a:solidFill>
                  <a:srgbClr val="000000"/>
                </a:solidFill>
                <a:latin typeface="Arial Narrow"/>
                <a:cs typeface="Arial Narrow"/>
              </a:rPr>
              <a:t>venous </a:t>
            </a:r>
            <a:r>
              <a:rPr lang="en-US" dirty="0" smtClean="0">
                <a:solidFill>
                  <a:srgbClr val="000000"/>
                </a:solidFill>
                <a:latin typeface="Arial Narrow"/>
                <a:cs typeface="Arial Narrow"/>
              </a:rPr>
              <a:t>thrombosis: immobilization</a:t>
            </a:r>
            <a:r>
              <a:rPr lang="en-US" dirty="0">
                <a:solidFill>
                  <a:srgbClr val="000000"/>
                </a:solidFill>
                <a:latin typeface="Arial Narrow"/>
                <a:cs typeface="Arial Narrow"/>
              </a:rPr>
              <a:t>, surgery, trauma</a:t>
            </a:r>
            <a:r>
              <a:rPr lang="en-US" dirty="0" smtClean="0">
                <a:solidFill>
                  <a:srgbClr val="000000"/>
                </a:solidFill>
                <a:latin typeface="Arial Narrow"/>
                <a:cs typeface="Arial Narrow"/>
              </a:rPr>
              <a:t>, and </a:t>
            </a:r>
            <a:r>
              <a:rPr lang="en-US" dirty="0">
                <a:solidFill>
                  <a:srgbClr val="000000"/>
                </a:solidFill>
                <a:latin typeface="Arial Narrow"/>
                <a:cs typeface="Arial Narrow"/>
              </a:rPr>
              <a:t>malignancy prior to or at the time of the </a:t>
            </a:r>
            <a:r>
              <a:rPr lang="en-US" dirty="0" smtClean="0">
                <a:solidFill>
                  <a:srgbClr val="000000"/>
                </a:solidFill>
                <a:latin typeface="Arial Narrow"/>
                <a:cs typeface="Arial Narrow"/>
              </a:rPr>
              <a:t>event</a:t>
            </a:r>
          </a:p>
          <a:p>
            <a:r>
              <a:rPr lang="en-US" i="1" dirty="0" smtClean="0">
                <a:solidFill>
                  <a:srgbClr val="000000"/>
                </a:solidFill>
                <a:latin typeface="Arial Narrow"/>
                <a:cs typeface="Arial Narrow"/>
              </a:rPr>
              <a:t>Provoked</a:t>
            </a:r>
            <a:r>
              <a:rPr lang="en-US" dirty="0" smtClean="0">
                <a:solidFill>
                  <a:srgbClr val="000000"/>
                </a:solidFill>
                <a:latin typeface="Arial Narrow"/>
                <a:cs typeface="Arial Narrow"/>
              </a:rPr>
              <a:t> </a:t>
            </a:r>
            <a:r>
              <a:rPr lang="en-US" dirty="0">
                <a:solidFill>
                  <a:srgbClr val="000000"/>
                </a:solidFill>
                <a:latin typeface="Arial Narrow"/>
                <a:cs typeface="Arial Narrow"/>
              </a:rPr>
              <a:t>arterial </a:t>
            </a:r>
            <a:r>
              <a:rPr lang="en-US" dirty="0" smtClean="0">
                <a:solidFill>
                  <a:srgbClr val="000000"/>
                </a:solidFill>
                <a:latin typeface="Arial Narrow"/>
                <a:cs typeface="Arial Narrow"/>
              </a:rPr>
              <a:t>thrombosis: hypertension</a:t>
            </a:r>
            <a:r>
              <a:rPr lang="en-US" dirty="0">
                <a:solidFill>
                  <a:srgbClr val="000000"/>
                </a:solidFill>
                <a:latin typeface="Arial Narrow"/>
                <a:cs typeface="Arial Narrow"/>
              </a:rPr>
              <a:t>, dyslipidemia, diabetes mellitus, </a:t>
            </a:r>
            <a:r>
              <a:rPr lang="en-US" dirty="0" smtClean="0">
                <a:solidFill>
                  <a:srgbClr val="000000"/>
                </a:solidFill>
                <a:latin typeface="Arial Narrow"/>
                <a:cs typeface="Arial Narrow"/>
              </a:rPr>
              <a:t>atherosclerotic disease</a:t>
            </a:r>
          </a:p>
          <a:p>
            <a:r>
              <a:rPr lang="en-US" dirty="0" smtClean="0">
                <a:solidFill>
                  <a:srgbClr val="000000"/>
                </a:solidFill>
                <a:latin typeface="Arial Narrow"/>
                <a:cs typeface="Arial Narrow"/>
              </a:rPr>
              <a:t>Testing without </a:t>
            </a:r>
            <a:r>
              <a:rPr lang="en-US" dirty="0">
                <a:solidFill>
                  <a:srgbClr val="000000"/>
                </a:solidFill>
                <a:latin typeface="Arial Narrow"/>
                <a:cs typeface="Arial Narrow"/>
              </a:rPr>
              <a:t>a </a:t>
            </a:r>
            <a:r>
              <a:rPr lang="en-US" dirty="0" smtClean="0">
                <a:solidFill>
                  <a:srgbClr val="000000"/>
                </a:solidFill>
                <a:latin typeface="Arial Narrow"/>
                <a:cs typeface="Arial Narrow"/>
              </a:rPr>
              <a:t>prior</a:t>
            </a:r>
            <a:br>
              <a:rPr lang="en-US" dirty="0" smtClean="0">
                <a:solidFill>
                  <a:srgbClr val="000000"/>
                </a:solidFill>
                <a:latin typeface="Arial Narrow"/>
                <a:cs typeface="Arial Narrow"/>
              </a:rPr>
            </a:br>
            <a:r>
              <a:rPr lang="en-US" dirty="0" smtClean="0">
                <a:solidFill>
                  <a:srgbClr val="000000"/>
                </a:solidFill>
                <a:latin typeface="Arial Narrow"/>
                <a:cs typeface="Arial Narrow"/>
              </a:rPr>
              <a:t>thrombotic </a:t>
            </a:r>
            <a:r>
              <a:rPr lang="en-US" dirty="0">
                <a:solidFill>
                  <a:srgbClr val="000000"/>
                </a:solidFill>
                <a:latin typeface="Arial Narrow"/>
                <a:cs typeface="Arial Narrow"/>
              </a:rPr>
              <a:t>event </a:t>
            </a:r>
            <a:r>
              <a:rPr lang="en-US" dirty="0" smtClean="0">
                <a:solidFill>
                  <a:srgbClr val="000000"/>
                </a:solidFill>
                <a:latin typeface="Arial Narrow"/>
                <a:cs typeface="Arial Narrow"/>
              </a:rPr>
              <a:t>or</a:t>
            </a:r>
            <a:br>
              <a:rPr lang="en-US" dirty="0" smtClean="0">
                <a:solidFill>
                  <a:srgbClr val="000000"/>
                </a:solidFill>
                <a:latin typeface="Arial Narrow"/>
                <a:cs typeface="Arial Narrow"/>
              </a:rPr>
            </a:br>
            <a:r>
              <a:rPr lang="en-US" dirty="0" smtClean="0">
                <a:solidFill>
                  <a:srgbClr val="000000"/>
                </a:solidFill>
                <a:latin typeface="Arial Narrow"/>
                <a:cs typeface="Arial Narrow"/>
              </a:rPr>
              <a:t>adverse </a:t>
            </a:r>
            <a:r>
              <a:rPr lang="en-US" dirty="0">
                <a:solidFill>
                  <a:srgbClr val="000000"/>
                </a:solidFill>
                <a:latin typeface="Arial Narrow"/>
                <a:cs typeface="Arial Narrow"/>
              </a:rPr>
              <a:t>pregnancy </a:t>
            </a:r>
            <a:r>
              <a:rPr lang="en-US" dirty="0" smtClean="0">
                <a:solidFill>
                  <a:srgbClr val="000000"/>
                </a:solidFill>
                <a:latin typeface="Arial Narrow"/>
                <a:cs typeface="Arial Narrow"/>
              </a:rPr>
              <a:t>outcome (screen)</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20</a:t>
            </a:fld>
            <a:endParaRPr lang="en-US"/>
          </a:p>
        </p:txBody>
      </p:sp>
      <p:pic>
        <p:nvPicPr>
          <p:cNvPr id="5" name="Picture 4"/>
          <p:cNvPicPr>
            <a:picLocks noChangeAspect="1"/>
          </p:cNvPicPr>
          <p:nvPr/>
        </p:nvPicPr>
        <p:blipFill>
          <a:blip r:embed="rId3"/>
          <a:stretch>
            <a:fillRect/>
          </a:stretch>
        </p:blipFill>
        <p:spPr>
          <a:xfrm>
            <a:off x="4419600" y="4038600"/>
            <a:ext cx="3845388" cy="2584030"/>
          </a:xfrm>
          <a:prstGeom prst="rect">
            <a:avLst/>
          </a:prstGeom>
        </p:spPr>
      </p:pic>
    </p:spTree>
    <p:extLst>
      <p:ext uri="{BB962C8B-B14F-4D97-AF65-F5344CB8AC3E}">
        <p14:creationId xmlns:p14="http://schemas.microsoft.com/office/powerpoint/2010/main" val="199376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143000"/>
          </a:xfrm>
        </p:spPr>
        <p:txBody>
          <a:bodyPr>
            <a:normAutofit fontScale="90000"/>
          </a:bodyPr>
          <a:lstStyle/>
          <a:p>
            <a:r>
              <a:rPr lang="en-US" sz="4000" dirty="0">
                <a:solidFill>
                  <a:schemeClr val="tx1"/>
                </a:solidFill>
              </a:rPr>
              <a:t>University of Texas </a:t>
            </a:r>
            <a:r>
              <a:rPr lang="en-US" sz="4000" dirty="0" smtClean="0">
                <a:solidFill>
                  <a:schemeClr val="tx1"/>
                </a:solidFill>
              </a:rPr>
              <a:t>Southwestern</a:t>
            </a:r>
            <a:br>
              <a:rPr lang="en-US" sz="4000" dirty="0" smtClean="0">
                <a:solidFill>
                  <a:schemeClr val="tx1"/>
                </a:solidFill>
              </a:rPr>
            </a:br>
            <a:r>
              <a:rPr lang="en-US" sz="4000" dirty="0" smtClean="0">
                <a:solidFill>
                  <a:schemeClr val="tx1"/>
                </a:solidFill>
              </a:rPr>
              <a:t>Medical Center Patient Results</a:t>
            </a:r>
            <a:endParaRPr lang="en-US" sz="4000" dirty="0">
              <a:solidFill>
                <a:schemeClr val="tx1"/>
              </a:solidFill>
            </a:endParaRPr>
          </a:p>
        </p:txBody>
      </p:sp>
      <p:sp>
        <p:nvSpPr>
          <p:cNvPr id="3" name="Content Placeholder 2"/>
          <p:cNvSpPr>
            <a:spLocks noGrp="1"/>
          </p:cNvSpPr>
          <p:nvPr>
            <p:ph idx="1"/>
          </p:nvPr>
        </p:nvSpPr>
        <p:spPr>
          <a:xfrm>
            <a:off x="228600" y="2133600"/>
            <a:ext cx="8686800" cy="4267200"/>
          </a:xfrm>
        </p:spPr>
        <p:txBody>
          <a:bodyPr>
            <a:noAutofit/>
          </a:bodyPr>
          <a:lstStyle/>
          <a:p>
            <a:r>
              <a:rPr lang="en-US" dirty="0" smtClean="0">
                <a:solidFill>
                  <a:srgbClr val="000000"/>
                </a:solidFill>
                <a:latin typeface="Arial Narrow"/>
                <a:cs typeface="Arial Narrow"/>
              </a:rPr>
              <a:t>69% had suffered a current thrombotic event or </a:t>
            </a:r>
            <a:r>
              <a:rPr lang="en-US" dirty="0" err="1" smtClean="0">
                <a:solidFill>
                  <a:srgbClr val="000000"/>
                </a:solidFill>
                <a:latin typeface="Arial Narrow"/>
                <a:cs typeface="Arial Narrow"/>
              </a:rPr>
              <a:t>preg</a:t>
            </a:r>
            <a:r>
              <a:rPr lang="en-US" dirty="0" smtClean="0">
                <a:solidFill>
                  <a:srgbClr val="000000"/>
                </a:solidFill>
                <a:latin typeface="Arial Narrow"/>
                <a:cs typeface="Arial Narrow"/>
              </a:rPr>
              <a:t> loss.</a:t>
            </a:r>
          </a:p>
          <a:p>
            <a:r>
              <a:rPr lang="en-US" dirty="0" smtClean="0">
                <a:solidFill>
                  <a:srgbClr val="000000"/>
                </a:solidFill>
                <a:latin typeface="Arial Narrow"/>
                <a:cs typeface="Arial Narrow"/>
              </a:rPr>
              <a:t>29% had </a:t>
            </a:r>
            <a:r>
              <a:rPr lang="en-US" dirty="0">
                <a:solidFill>
                  <a:srgbClr val="000000"/>
                </a:solidFill>
                <a:latin typeface="Arial Narrow"/>
                <a:cs typeface="Arial Narrow"/>
              </a:rPr>
              <a:t>testing performed without a documented thrombotic event or pregnancy morbidity</a:t>
            </a:r>
            <a:r>
              <a:rPr lang="en-US" dirty="0" smtClean="0">
                <a:solidFill>
                  <a:srgbClr val="000000"/>
                </a:solidFill>
                <a:latin typeface="Arial Narrow"/>
                <a:cs typeface="Arial Narrow"/>
              </a:rPr>
              <a:t>.</a:t>
            </a:r>
          </a:p>
          <a:p>
            <a:pPr lvl="1"/>
            <a:r>
              <a:rPr lang="en-US" dirty="0" smtClean="0">
                <a:solidFill>
                  <a:srgbClr val="000000"/>
                </a:solidFill>
                <a:latin typeface="Arial Narrow"/>
                <a:cs typeface="Arial Narrow"/>
              </a:rPr>
              <a:t>80% of these had connective tissue or autoimmune disorders.</a:t>
            </a:r>
          </a:p>
          <a:p>
            <a:r>
              <a:rPr lang="en-US" dirty="0" smtClean="0">
                <a:solidFill>
                  <a:srgbClr val="000000"/>
                </a:solidFill>
                <a:latin typeface="Arial Narrow"/>
                <a:cs typeface="Arial Narrow"/>
              </a:rPr>
              <a:t>34% possessed an appropriate indication, but...</a:t>
            </a:r>
          </a:p>
          <a:p>
            <a:pPr lvl="1"/>
            <a:r>
              <a:rPr lang="en-US" dirty="0" smtClean="0">
                <a:solidFill>
                  <a:srgbClr val="000000"/>
                </a:solidFill>
                <a:latin typeface="Arial Narrow"/>
                <a:cs typeface="Arial Narrow"/>
              </a:rPr>
              <a:t>146 patients had incomplete workups</a:t>
            </a:r>
          </a:p>
          <a:p>
            <a:pPr lvl="1"/>
            <a:r>
              <a:rPr lang="en-US" dirty="0" smtClean="0">
                <a:solidFill>
                  <a:srgbClr val="000000"/>
                </a:solidFill>
                <a:latin typeface="Arial Narrow"/>
                <a:cs typeface="Arial Narrow"/>
              </a:rPr>
              <a:t>136 patients had no follow-up tests</a:t>
            </a:r>
          </a:p>
          <a:p>
            <a:pPr lvl="1"/>
            <a:r>
              <a:rPr lang="en-US" dirty="0" smtClean="0">
                <a:solidFill>
                  <a:srgbClr val="000000"/>
                </a:solidFill>
                <a:latin typeface="Arial Narrow"/>
                <a:cs typeface="Arial Narrow"/>
              </a:rPr>
              <a:t>59 patients were on anticoagulant</a:t>
            </a:r>
          </a:p>
          <a:p>
            <a:r>
              <a:rPr lang="en-US" dirty="0" smtClean="0">
                <a:solidFill>
                  <a:srgbClr val="000000"/>
                </a:solidFill>
                <a:latin typeface="Arial Narrow"/>
                <a:cs typeface="Arial Narrow"/>
              </a:rPr>
              <a:t>Altogether, 85% of thrombosis risk orders were inappropriate</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21</a:t>
            </a:fld>
            <a:endParaRPr lang="en-US"/>
          </a:p>
        </p:txBody>
      </p:sp>
    </p:spTree>
    <p:extLst>
      <p:ext uri="{BB962C8B-B14F-4D97-AF65-F5344CB8AC3E}">
        <p14:creationId xmlns:p14="http://schemas.microsoft.com/office/powerpoint/2010/main" val="278405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normAutofit/>
          </a:bodyPr>
          <a:lstStyle/>
          <a:p>
            <a:r>
              <a:rPr lang="en-US" sz="4000" dirty="0" smtClean="0">
                <a:solidFill>
                  <a:srgbClr val="000000"/>
                </a:solidFill>
              </a:rPr>
              <a:t>The Dallas Intervention</a:t>
            </a:r>
            <a:endParaRPr lang="en-US" sz="4000" dirty="0">
              <a:solidFill>
                <a:srgbClr val="000000"/>
              </a:solidFill>
            </a:endParaRPr>
          </a:p>
        </p:txBody>
      </p:sp>
      <p:sp>
        <p:nvSpPr>
          <p:cNvPr id="3" name="Content Placeholder 2"/>
          <p:cNvSpPr>
            <a:spLocks noGrp="1"/>
          </p:cNvSpPr>
          <p:nvPr>
            <p:ph idx="1"/>
          </p:nvPr>
        </p:nvSpPr>
        <p:spPr>
          <a:xfrm>
            <a:off x="228600" y="1524000"/>
            <a:ext cx="8686800" cy="4800600"/>
          </a:xfrm>
        </p:spPr>
        <p:txBody>
          <a:bodyPr>
            <a:noAutofit/>
          </a:bodyPr>
          <a:lstStyle/>
          <a:p>
            <a:r>
              <a:rPr lang="en-US" dirty="0" smtClean="0">
                <a:solidFill>
                  <a:srgbClr val="000000"/>
                </a:solidFill>
                <a:latin typeface="Arial Narrow"/>
                <a:cs typeface="Arial Narrow"/>
              </a:rPr>
              <a:t>Lab advisory committee (LAC), “</a:t>
            </a:r>
            <a:r>
              <a:rPr lang="en-US" dirty="0">
                <a:solidFill>
                  <a:srgbClr val="000000"/>
                </a:solidFill>
                <a:latin typeface="Arial Narrow"/>
                <a:cs typeface="Arial Narrow"/>
              </a:rPr>
              <a:t>do not </a:t>
            </a:r>
            <a:r>
              <a:rPr lang="en-US" dirty="0" smtClean="0">
                <a:solidFill>
                  <a:srgbClr val="000000"/>
                </a:solidFill>
                <a:latin typeface="Arial Narrow"/>
                <a:cs typeface="Arial Narrow"/>
              </a:rPr>
              <a:t>perform thrombophilia </a:t>
            </a:r>
            <a:r>
              <a:rPr lang="en-US" dirty="0">
                <a:solidFill>
                  <a:srgbClr val="000000"/>
                </a:solidFill>
                <a:latin typeface="Arial Narrow"/>
                <a:cs typeface="Arial Narrow"/>
              </a:rPr>
              <a:t>testing of patients admitted with an acute VTE, arterial thrombosis, or </a:t>
            </a:r>
            <a:r>
              <a:rPr lang="en-US" dirty="0" smtClean="0">
                <a:solidFill>
                  <a:srgbClr val="000000"/>
                </a:solidFill>
                <a:latin typeface="Arial Narrow"/>
                <a:cs typeface="Arial Narrow"/>
              </a:rPr>
              <a:t>patients diagnosed </a:t>
            </a:r>
            <a:r>
              <a:rPr lang="en-US" dirty="0">
                <a:solidFill>
                  <a:srgbClr val="000000"/>
                </a:solidFill>
                <a:latin typeface="Arial Narrow"/>
                <a:cs typeface="Arial Narrow"/>
              </a:rPr>
              <a:t>with a thrombotic event during their hospital </a:t>
            </a:r>
            <a:r>
              <a:rPr lang="en-US" dirty="0" smtClean="0">
                <a:solidFill>
                  <a:srgbClr val="000000"/>
                </a:solidFill>
                <a:latin typeface="Arial Narrow"/>
                <a:cs typeface="Arial Narrow"/>
              </a:rPr>
              <a:t>stay,”</a:t>
            </a:r>
          </a:p>
          <a:p>
            <a:r>
              <a:rPr lang="en-US" dirty="0" smtClean="0">
                <a:solidFill>
                  <a:srgbClr val="000000"/>
                </a:solidFill>
                <a:latin typeface="Arial Narrow"/>
                <a:cs typeface="Arial Narrow"/>
              </a:rPr>
              <a:t>Investigate as outpatients if </a:t>
            </a:r>
            <a:r>
              <a:rPr lang="en-US" dirty="0">
                <a:solidFill>
                  <a:srgbClr val="000000"/>
                </a:solidFill>
                <a:latin typeface="Arial Narrow"/>
                <a:cs typeface="Arial Narrow"/>
              </a:rPr>
              <a:t>they met </a:t>
            </a:r>
            <a:r>
              <a:rPr lang="en-US" dirty="0" smtClean="0">
                <a:solidFill>
                  <a:srgbClr val="000000"/>
                </a:solidFill>
                <a:latin typeface="Arial Narrow"/>
                <a:cs typeface="Arial Narrow"/>
              </a:rPr>
              <a:t>the criteria (young age, </a:t>
            </a:r>
            <a:r>
              <a:rPr lang="en-US" dirty="0">
                <a:solidFill>
                  <a:srgbClr val="000000"/>
                </a:solidFill>
                <a:latin typeface="Arial Narrow"/>
                <a:cs typeface="Arial Narrow"/>
              </a:rPr>
              <a:t>unprovoked </a:t>
            </a:r>
            <a:r>
              <a:rPr lang="en-US" dirty="0" smtClean="0">
                <a:solidFill>
                  <a:srgbClr val="000000"/>
                </a:solidFill>
                <a:latin typeface="Arial Narrow"/>
                <a:cs typeface="Arial Narrow"/>
              </a:rPr>
              <a:t>event) ≥2 weeks </a:t>
            </a:r>
            <a:r>
              <a:rPr lang="en-US" dirty="0">
                <a:solidFill>
                  <a:srgbClr val="000000"/>
                </a:solidFill>
                <a:latin typeface="Arial Narrow"/>
                <a:cs typeface="Arial Narrow"/>
              </a:rPr>
              <a:t>following </a:t>
            </a:r>
            <a:r>
              <a:rPr lang="en-US" dirty="0" smtClean="0">
                <a:solidFill>
                  <a:srgbClr val="000000"/>
                </a:solidFill>
                <a:latin typeface="Arial Narrow"/>
                <a:cs typeface="Arial Narrow"/>
              </a:rPr>
              <a:t>D/C of anticoagulation.</a:t>
            </a:r>
          </a:p>
          <a:p>
            <a:r>
              <a:rPr lang="en-US" dirty="0" smtClean="0">
                <a:solidFill>
                  <a:srgbClr val="000000"/>
                </a:solidFill>
                <a:latin typeface="Arial Narrow"/>
                <a:cs typeface="Arial Narrow"/>
              </a:rPr>
              <a:t>Hemostasis </a:t>
            </a:r>
            <a:r>
              <a:rPr lang="en-US" dirty="0">
                <a:solidFill>
                  <a:srgbClr val="000000"/>
                </a:solidFill>
                <a:latin typeface="Arial Narrow"/>
                <a:cs typeface="Arial Narrow"/>
              </a:rPr>
              <a:t>service </a:t>
            </a:r>
            <a:r>
              <a:rPr lang="en-US" dirty="0" smtClean="0">
                <a:solidFill>
                  <a:srgbClr val="000000"/>
                </a:solidFill>
                <a:latin typeface="Arial Narrow"/>
                <a:cs typeface="Arial Narrow"/>
              </a:rPr>
              <a:t>communicated with clinicians to </a:t>
            </a:r>
            <a:r>
              <a:rPr lang="en-US" dirty="0">
                <a:solidFill>
                  <a:srgbClr val="000000"/>
                </a:solidFill>
                <a:latin typeface="Arial Narrow"/>
                <a:cs typeface="Arial Narrow"/>
              </a:rPr>
              <a:t>cancel testing </a:t>
            </a:r>
            <a:r>
              <a:rPr lang="en-US" dirty="0" smtClean="0">
                <a:solidFill>
                  <a:srgbClr val="000000"/>
                </a:solidFill>
                <a:latin typeface="Arial Narrow"/>
                <a:cs typeface="Arial Narrow"/>
              </a:rPr>
              <a:t>that was </a:t>
            </a:r>
            <a:r>
              <a:rPr lang="en-US" dirty="0">
                <a:solidFill>
                  <a:srgbClr val="000000"/>
                </a:solidFill>
                <a:latin typeface="Arial Narrow"/>
                <a:cs typeface="Arial Narrow"/>
              </a:rPr>
              <a:t>deemed inappropriate</a:t>
            </a:r>
            <a:r>
              <a:rPr lang="en-US" dirty="0" smtClean="0">
                <a:solidFill>
                  <a:srgbClr val="000000"/>
                </a:solidFill>
                <a:latin typeface="Arial Narrow"/>
                <a:cs typeface="Arial Narrow"/>
              </a:rPr>
              <a:t>.</a:t>
            </a:r>
          </a:p>
          <a:p>
            <a:r>
              <a:rPr lang="en-US" dirty="0" smtClean="0">
                <a:solidFill>
                  <a:srgbClr val="000000"/>
                </a:solidFill>
                <a:latin typeface="Arial Narrow"/>
                <a:cs typeface="Arial Narrow"/>
              </a:rPr>
              <a:t>Intervention reduced total orders</a:t>
            </a:r>
            <a:br>
              <a:rPr lang="en-US" dirty="0" smtClean="0">
                <a:solidFill>
                  <a:srgbClr val="000000"/>
                </a:solidFill>
                <a:latin typeface="Arial Narrow"/>
                <a:cs typeface="Arial Narrow"/>
              </a:rPr>
            </a:br>
            <a:r>
              <a:rPr lang="en-US" dirty="0" smtClean="0">
                <a:solidFill>
                  <a:srgbClr val="000000"/>
                </a:solidFill>
                <a:latin typeface="Arial Narrow"/>
                <a:cs typeface="Arial Narrow"/>
              </a:rPr>
              <a:t>from 87/m to 5/m.</a:t>
            </a:r>
          </a:p>
          <a:p>
            <a:pPr lvl="1"/>
            <a:r>
              <a:rPr lang="en-US" dirty="0" smtClean="0">
                <a:solidFill>
                  <a:srgbClr val="000000"/>
                </a:solidFill>
                <a:latin typeface="Arial Narrow"/>
                <a:cs typeface="Arial Narrow"/>
              </a:rPr>
              <a:t>Reduced inpatient orders by 90%</a:t>
            </a:r>
          </a:p>
        </p:txBody>
      </p:sp>
      <p:pic>
        <p:nvPicPr>
          <p:cNvPr id="5" name="Picture 4"/>
          <p:cNvPicPr>
            <a:picLocks noChangeAspect="1"/>
          </p:cNvPicPr>
          <p:nvPr/>
        </p:nvPicPr>
        <p:blipFill>
          <a:blip r:embed="rId3"/>
          <a:stretch>
            <a:fillRect/>
          </a:stretch>
        </p:blipFill>
        <p:spPr>
          <a:xfrm>
            <a:off x="5782958" y="4953000"/>
            <a:ext cx="3208642" cy="1808044"/>
          </a:xfrm>
          <a:prstGeom prst="rect">
            <a:avLst/>
          </a:prstGeom>
        </p:spPr>
      </p:pic>
      <p:sp>
        <p:nvSpPr>
          <p:cNvPr id="4" name="Slide Number Placeholder 3"/>
          <p:cNvSpPr>
            <a:spLocks noGrp="1"/>
          </p:cNvSpPr>
          <p:nvPr>
            <p:ph type="sldNum" sz="quarter" idx="12"/>
          </p:nvPr>
        </p:nvSpPr>
        <p:spPr/>
        <p:txBody>
          <a:bodyPr/>
          <a:lstStyle/>
          <a:p>
            <a:fld id="{D5FCF9B7-FB9B-46B7-B364-EF10DB67BB39}" type="slidenum">
              <a:rPr lang="en-US" smtClean="0"/>
              <a:pPr/>
              <a:t>22</a:t>
            </a:fld>
            <a:endParaRPr lang="en-US"/>
          </a:p>
        </p:txBody>
      </p:sp>
    </p:spTree>
    <p:extLst>
      <p:ext uri="{BB962C8B-B14F-4D97-AF65-F5344CB8AC3E}">
        <p14:creationId xmlns:p14="http://schemas.microsoft.com/office/powerpoint/2010/main" val="246806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p>
            <a:r>
              <a:rPr lang="en-US" sz="4000" dirty="0" smtClean="0">
                <a:solidFill>
                  <a:srgbClr val="000000"/>
                </a:solidFill>
              </a:rPr>
              <a:t>Choosing Wisely Recommendation</a:t>
            </a:r>
            <a:endParaRPr lang="en-US" sz="4000" dirty="0">
              <a:solidFill>
                <a:srgbClr val="000000"/>
              </a:solidFill>
            </a:endParaRPr>
          </a:p>
        </p:txBody>
      </p:sp>
      <p:sp>
        <p:nvSpPr>
          <p:cNvPr id="3" name="Content Placeholder 2"/>
          <p:cNvSpPr>
            <a:spLocks noGrp="1"/>
          </p:cNvSpPr>
          <p:nvPr>
            <p:ph idx="1"/>
          </p:nvPr>
        </p:nvSpPr>
        <p:spPr>
          <a:xfrm>
            <a:off x="228600" y="2057400"/>
            <a:ext cx="8763000" cy="4267200"/>
          </a:xfrm>
        </p:spPr>
        <p:txBody>
          <a:bodyPr>
            <a:noAutofit/>
          </a:bodyPr>
          <a:lstStyle/>
          <a:p>
            <a:pPr marL="0" indent="0">
              <a:buNone/>
            </a:pPr>
            <a:r>
              <a:rPr lang="en-US" sz="2400" b="1" dirty="0">
                <a:solidFill>
                  <a:srgbClr val="000000"/>
                </a:solidFill>
                <a:latin typeface="Arial Narrow"/>
                <a:cs typeface="Arial Narrow"/>
              </a:rPr>
              <a:t>Don’t test for thrombophilia in adult patients with venous thromboembolism (VTE) occurring in the setting of major transient risk factors (surgery, trauma or prolonged immobility)</a:t>
            </a:r>
            <a:r>
              <a:rPr lang="en-US" sz="2400" b="1" dirty="0" smtClean="0">
                <a:solidFill>
                  <a:srgbClr val="000000"/>
                </a:solidFill>
                <a:latin typeface="Arial Narrow"/>
                <a:cs typeface="Arial Narrow"/>
              </a:rPr>
              <a:t>.</a:t>
            </a:r>
            <a:endParaRPr lang="en-US" sz="2400" dirty="0">
              <a:solidFill>
                <a:srgbClr val="000000"/>
              </a:solidFill>
              <a:latin typeface="Arial Narrow"/>
              <a:cs typeface="Arial Narrow"/>
            </a:endParaRPr>
          </a:p>
          <a:p>
            <a:pPr marL="0" indent="0">
              <a:buNone/>
            </a:pPr>
            <a:r>
              <a:rPr lang="en-US" sz="2400" dirty="0">
                <a:solidFill>
                  <a:srgbClr val="000000"/>
                </a:solidFill>
                <a:latin typeface="Arial Narrow"/>
                <a:cs typeface="Arial Narrow"/>
              </a:rPr>
              <a:t>Thrombophilia testing is costly and can result in harm to patients if the duration of anticoagulation is inappropriately prolonged or if patients are incorrectly labeled as thrombophilic. Thrombophilia testing does not change the management of VTEs occurring in the setting of major transient VTE risk factors. When VTE occurs in the setting of pregnancy or hormonal therapy, or when there is a strong family history plus a major transient risk factor, the role of thrombophilia testing is complex and patients and clinicians are advised to seek guidance from an expert in VTE.</a:t>
            </a:r>
          </a:p>
          <a:p>
            <a:pPr marL="0" indent="0">
              <a:buNone/>
            </a:pP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23</a:t>
            </a:fld>
            <a:endParaRPr lang="en-US"/>
          </a:p>
        </p:txBody>
      </p:sp>
      <p:pic>
        <p:nvPicPr>
          <p:cNvPr id="5" name="Picture 4"/>
          <p:cNvPicPr>
            <a:picLocks noChangeAspect="1"/>
          </p:cNvPicPr>
          <p:nvPr/>
        </p:nvPicPr>
        <p:blipFill>
          <a:blip r:embed="rId3"/>
          <a:stretch>
            <a:fillRect/>
          </a:stretch>
        </p:blipFill>
        <p:spPr>
          <a:xfrm>
            <a:off x="7467600" y="23791"/>
            <a:ext cx="1491283" cy="1501225"/>
          </a:xfrm>
          <a:prstGeom prst="rect">
            <a:avLst/>
          </a:prstGeom>
        </p:spPr>
      </p:pic>
    </p:spTree>
    <p:extLst>
      <p:ext uri="{BB962C8B-B14F-4D97-AF65-F5344CB8AC3E}">
        <p14:creationId xmlns:p14="http://schemas.microsoft.com/office/powerpoint/2010/main" val="742729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4000" dirty="0" smtClean="0">
                <a:solidFill>
                  <a:srgbClr val="000000"/>
                </a:solidFill>
              </a:rPr>
              <a:t>Choosing Wisely Recommendation</a:t>
            </a:r>
            <a:endParaRPr lang="en-US" sz="4000" dirty="0">
              <a:solidFill>
                <a:srgbClr val="000000"/>
              </a:solidFill>
            </a:endParaRPr>
          </a:p>
        </p:txBody>
      </p:sp>
      <p:sp>
        <p:nvSpPr>
          <p:cNvPr id="3" name="Content Placeholder 2"/>
          <p:cNvSpPr>
            <a:spLocks noGrp="1"/>
          </p:cNvSpPr>
          <p:nvPr>
            <p:ph idx="1"/>
          </p:nvPr>
        </p:nvSpPr>
        <p:spPr>
          <a:xfrm>
            <a:off x="228600" y="1447800"/>
            <a:ext cx="8763000" cy="4343400"/>
          </a:xfrm>
        </p:spPr>
        <p:txBody>
          <a:bodyPr>
            <a:noAutofit/>
          </a:bodyPr>
          <a:lstStyle/>
          <a:p>
            <a:pPr marL="0" indent="0">
              <a:buNone/>
            </a:pPr>
            <a:r>
              <a:rPr lang="en-US" sz="2600" b="1" dirty="0">
                <a:solidFill>
                  <a:srgbClr val="000000"/>
                </a:solidFill>
                <a:latin typeface="Arial Narrow"/>
                <a:cs typeface="Arial Narrow"/>
              </a:rPr>
              <a:t>Do not test for </a:t>
            </a:r>
            <a:r>
              <a:rPr lang="en-US" sz="2600" b="1" dirty="0" smtClean="0">
                <a:solidFill>
                  <a:srgbClr val="000000"/>
                </a:solidFill>
                <a:latin typeface="Arial Narrow"/>
                <a:cs typeface="Arial Narrow"/>
              </a:rPr>
              <a:t>PS, PC, or AT during </a:t>
            </a:r>
            <a:r>
              <a:rPr lang="en-US" sz="2600" b="1" dirty="0">
                <a:solidFill>
                  <a:srgbClr val="000000"/>
                </a:solidFill>
                <a:latin typeface="Arial Narrow"/>
                <a:cs typeface="Arial Narrow"/>
              </a:rPr>
              <a:t>an active clotting event to diagnose a hereditary </a:t>
            </a:r>
            <a:r>
              <a:rPr lang="en-US" sz="2600" b="1" dirty="0" smtClean="0">
                <a:solidFill>
                  <a:srgbClr val="000000"/>
                </a:solidFill>
                <a:latin typeface="Arial Narrow"/>
                <a:cs typeface="Arial Narrow"/>
              </a:rPr>
              <a:t>deficiency; </a:t>
            </a:r>
            <a:r>
              <a:rPr lang="en-US" sz="2600" b="1" dirty="0">
                <a:solidFill>
                  <a:srgbClr val="000000"/>
                </a:solidFill>
                <a:latin typeface="Arial Narrow"/>
                <a:cs typeface="Arial Narrow"/>
              </a:rPr>
              <a:t>these tests are not analytically accurate during an active clotting event.</a:t>
            </a:r>
            <a:endParaRPr lang="en-US" sz="2600" b="1" dirty="0">
              <a:solidFill>
                <a:srgbClr val="000000"/>
              </a:solidFill>
              <a:latin typeface="Arial Narrow"/>
              <a:cs typeface="Arial Narrow"/>
              <a:hlinkClick r:id="rId3"/>
            </a:endParaRPr>
          </a:p>
          <a:p>
            <a:pPr marL="0" indent="0">
              <a:buNone/>
            </a:pPr>
            <a:r>
              <a:rPr lang="en-US" sz="2400" dirty="0" smtClean="0">
                <a:solidFill>
                  <a:srgbClr val="000000"/>
                </a:solidFill>
                <a:latin typeface="Arial Narrow"/>
                <a:cs typeface="Arial Narrow"/>
              </a:rPr>
              <a:t>Assays </a:t>
            </a:r>
            <a:r>
              <a:rPr lang="en-US" sz="2400" dirty="0">
                <a:solidFill>
                  <a:srgbClr val="000000"/>
                </a:solidFill>
                <a:latin typeface="Arial Narrow"/>
                <a:cs typeface="Arial Narrow"/>
              </a:rPr>
              <a:t>may be useful to test for an acquired deficiency </a:t>
            </a:r>
            <a:r>
              <a:rPr lang="en-US" sz="2400" dirty="0" smtClean="0">
                <a:solidFill>
                  <a:srgbClr val="000000"/>
                </a:solidFill>
                <a:latin typeface="Arial Narrow"/>
                <a:cs typeface="Arial Narrow"/>
              </a:rPr>
              <a:t>in DIC. Tests </a:t>
            </a:r>
            <a:r>
              <a:rPr lang="en-US" sz="2400" dirty="0">
                <a:solidFill>
                  <a:srgbClr val="000000"/>
                </a:solidFill>
                <a:latin typeface="Arial Narrow"/>
                <a:cs typeface="Arial Narrow"/>
              </a:rPr>
              <a:t>are </a:t>
            </a:r>
            <a:r>
              <a:rPr lang="en-US" sz="2400" dirty="0" smtClean="0">
                <a:solidFill>
                  <a:srgbClr val="000000"/>
                </a:solidFill>
                <a:latin typeface="Arial Narrow"/>
                <a:cs typeface="Arial Narrow"/>
              </a:rPr>
              <a:t>inaccurate </a:t>
            </a:r>
            <a:r>
              <a:rPr lang="en-US" sz="2400" dirty="0">
                <a:solidFill>
                  <a:srgbClr val="000000"/>
                </a:solidFill>
                <a:latin typeface="Arial Narrow"/>
                <a:cs typeface="Arial Narrow"/>
              </a:rPr>
              <a:t>during an active clotting event. Moreover they are not clinically actionable at the time of an acute </a:t>
            </a:r>
            <a:r>
              <a:rPr lang="en-US" sz="2400" dirty="0" smtClean="0">
                <a:solidFill>
                  <a:srgbClr val="000000"/>
                </a:solidFill>
                <a:latin typeface="Arial Narrow"/>
                <a:cs typeface="Arial Narrow"/>
              </a:rPr>
              <a:t>clot </a:t>
            </a:r>
            <a:r>
              <a:rPr lang="en-US" sz="2400" dirty="0">
                <a:solidFill>
                  <a:srgbClr val="000000"/>
                </a:solidFill>
                <a:latin typeface="Arial Narrow"/>
                <a:cs typeface="Arial Narrow"/>
              </a:rPr>
              <a:t>because the same </a:t>
            </a:r>
            <a:r>
              <a:rPr lang="en-US" sz="2400" dirty="0" smtClean="0">
                <a:solidFill>
                  <a:srgbClr val="000000"/>
                </a:solidFill>
                <a:latin typeface="Arial Narrow"/>
                <a:cs typeface="Arial Narrow"/>
              </a:rPr>
              <a:t>anticoagulation </a:t>
            </a:r>
            <a:r>
              <a:rPr lang="en-US" sz="2400" dirty="0">
                <a:solidFill>
                  <a:srgbClr val="000000"/>
                </a:solidFill>
                <a:latin typeface="Arial Narrow"/>
                <a:cs typeface="Arial Narrow"/>
              </a:rPr>
              <a:t>is </a:t>
            </a:r>
            <a:r>
              <a:rPr lang="en-US" sz="2400" dirty="0" smtClean="0">
                <a:solidFill>
                  <a:srgbClr val="000000"/>
                </a:solidFill>
                <a:latin typeface="Arial Narrow"/>
                <a:cs typeface="Arial Narrow"/>
              </a:rPr>
              <a:t>used regardless </a:t>
            </a:r>
            <a:r>
              <a:rPr lang="en-US" sz="2400" dirty="0">
                <a:solidFill>
                  <a:srgbClr val="000000"/>
                </a:solidFill>
                <a:latin typeface="Arial Narrow"/>
                <a:cs typeface="Arial Narrow"/>
              </a:rPr>
              <a:t>of </a:t>
            </a:r>
            <a:r>
              <a:rPr lang="en-US" sz="2400" dirty="0" smtClean="0">
                <a:solidFill>
                  <a:srgbClr val="000000"/>
                </a:solidFill>
                <a:latin typeface="Arial Narrow"/>
                <a:cs typeface="Arial Narrow"/>
              </a:rPr>
              <a:t>results</a:t>
            </a:r>
            <a:r>
              <a:rPr lang="en-US" sz="2400" dirty="0">
                <a:solidFill>
                  <a:srgbClr val="000000"/>
                </a:solidFill>
                <a:latin typeface="Arial Narrow"/>
                <a:cs typeface="Arial Narrow"/>
              </a:rPr>
              <a:t>. Deferral to the outpatient/non-acute setting allows for the testing to be </a:t>
            </a:r>
            <a:r>
              <a:rPr lang="en-US" sz="2400" dirty="0" smtClean="0">
                <a:solidFill>
                  <a:srgbClr val="000000"/>
                </a:solidFill>
                <a:latin typeface="Arial Narrow"/>
                <a:cs typeface="Arial Narrow"/>
              </a:rPr>
              <a:t>done when </a:t>
            </a:r>
            <a:r>
              <a:rPr lang="en-US" sz="2400" dirty="0">
                <a:solidFill>
                  <a:srgbClr val="000000"/>
                </a:solidFill>
                <a:latin typeface="Arial Narrow"/>
                <a:cs typeface="Arial Narrow"/>
              </a:rPr>
              <a:t>the results would change patient </a:t>
            </a:r>
            <a:r>
              <a:rPr lang="en-US" sz="2400" dirty="0" smtClean="0">
                <a:solidFill>
                  <a:srgbClr val="000000"/>
                </a:solidFill>
                <a:latin typeface="Arial Narrow"/>
                <a:cs typeface="Arial Narrow"/>
              </a:rPr>
              <a:t>management such as continuing </a:t>
            </a:r>
            <a:r>
              <a:rPr lang="en-US" sz="2400" dirty="0">
                <a:solidFill>
                  <a:srgbClr val="000000"/>
                </a:solidFill>
                <a:latin typeface="Arial Narrow"/>
                <a:cs typeface="Arial Narrow"/>
              </a:rPr>
              <a:t>anticoagulation. Because </a:t>
            </a:r>
            <a:r>
              <a:rPr lang="en-US" sz="2400" dirty="0" smtClean="0">
                <a:solidFill>
                  <a:srgbClr val="000000"/>
                </a:solidFill>
                <a:latin typeface="Arial Narrow"/>
                <a:cs typeface="Arial Narrow"/>
              </a:rPr>
              <a:t>PC </a:t>
            </a:r>
            <a:r>
              <a:rPr lang="en-US" sz="2400" dirty="0">
                <a:solidFill>
                  <a:srgbClr val="000000"/>
                </a:solidFill>
                <a:latin typeface="Arial Narrow"/>
                <a:cs typeface="Arial Narrow"/>
              </a:rPr>
              <a:t>and </a:t>
            </a:r>
            <a:r>
              <a:rPr lang="en-US" sz="2400" dirty="0" smtClean="0">
                <a:solidFill>
                  <a:srgbClr val="000000"/>
                </a:solidFill>
                <a:latin typeface="Arial Narrow"/>
                <a:cs typeface="Arial Narrow"/>
              </a:rPr>
              <a:t>PS </a:t>
            </a:r>
            <a:r>
              <a:rPr lang="en-US" sz="2400" dirty="0">
                <a:solidFill>
                  <a:srgbClr val="000000"/>
                </a:solidFill>
                <a:latin typeface="Arial Narrow"/>
                <a:cs typeface="Arial Narrow"/>
              </a:rPr>
              <a:t>decrease on warfarin, while </a:t>
            </a:r>
            <a:r>
              <a:rPr lang="en-US" sz="2400" dirty="0" smtClean="0">
                <a:solidFill>
                  <a:srgbClr val="000000"/>
                </a:solidFill>
                <a:latin typeface="Arial Narrow"/>
                <a:cs typeface="Arial Narrow"/>
              </a:rPr>
              <a:t>AT </a:t>
            </a:r>
            <a:r>
              <a:rPr lang="en-US" sz="2400" dirty="0">
                <a:solidFill>
                  <a:srgbClr val="000000"/>
                </a:solidFill>
                <a:latin typeface="Arial Narrow"/>
                <a:cs typeface="Arial Narrow"/>
              </a:rPr>
              <a:t>is </a:t>
            </a:r>
            <a:r>
              <a:rPr lang="en-US" sz="2400" dirty="0" smtClean="0">
                <a:solidFill>
                  <a:srgbClr val="000000"/>
                </a:solidFill>
                <a:latin typeface="Arial Narrow"/>
                <a:cs typeface="Arial Narrow"/>
              </a:rPr>
              <a:t>elevated, </a:t>
            </a:r>
            <a:r>
              <a:rPr lang="en-US" sz="2400" dirty="0">
                <a:solidFill>
                  <a:srgbClr val="000000"/>
                </a:solidFill>
                <a:latin typeface="Arial Narrow"/>
                <a:cs typeface="Arial Narrow"/>
              </a:rPr>
              <a:t>testing while on anticoagulants </a:t>
            </a:r>
            <a:r>
              <a:rPr lang="en-US" sz="2400" dirty="0" smtClean="0">
                <a:solidFill>
                  <a:srgbClr val="000000"/>
                </a:solidFill>
                <a:latin typeface="Arial Narrow"/>
                <a:cs typeface="Arial Narrow"/>
              </a:rPr>
              <a:t>also yields </a:t>
            </a:r>
            <a:r>
              <a:rPr lang="en-US" sz="2400" dirty="0">
                <a:solidFill>
                  <a:srgbClr val="000000"/>
                </a:solidFill>
                <a:latin typeface="Arial Narrow"/>
                <a:cs typeface="Arial Narrow"/>
              </a:rPr>
              <a:t>misleading results and should be avoided</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24</a:t>
            </a:fld>
            <a:endParaRPr lang="en-US"/>
          </a:p>
        </p:txBody>
      </p:sp>
      <p:sp>
        <p:nvSpPr>
          <p:cNvPr id="5" name="TextBox 4"/>
          <p:cNvSpPr txBox="1"/>
          <p:nvPr/>
        </p:nvSpPr>
        <p:spPr>
          <a:xfrm>
            <a:off x="228600" y="5769114"/>
            <a:ext cx="8763000" cy="707886"/>
          </a:xfrm>
          <a:prstGeom prst="rect">
            <a:avLst/>
          </a:prstGeom>
          <a:noFill/>
        </p:spPr>
        <p:txBody>
          <a:bodyPr wrap="square" rtlCol="0">
            <a:spAutoFit/>
          </a:bodyPr>
          <a:lstStyle/>
          <a:p>
            <a:r>
              <a:rPr lang="en-US" sz="2000" dirty="0" err="1">
                <a:latin typeface="Arial Narrow"/>
                <a:cs typeface="Arial Narrow"/>
              </a:rPr>
              <a:t>Marlar</a:t>
            </a:r>
            <a:r>
              <a:rPr lang="en-US" sz="2000" dirty="0">
                <a:latin typeface="Arial Narrow"/>
                <a:cs typeface="Arial Narrow"/>
              </a:rPr>
              <a:t>, RA. </a:t>
            </a:r>
            <a:r>
              <a:rPr lang="en-US" sz="2000" dirty="0" err="1">
                <a:latin typeface="Arial Narrow"/>
                <a:cs typeface="Arial Narrow"/>
              </a:rPr>
              <a:t>Gusman</a:t>
            </a:r>
            <a:r>
              <a:rPr lang="en-US" sz="2000" dirty="0">
                <a:latin typeface="Arial Narrow"/>
                <a:cs typeface="Arial Narrow"/>
              </a:rPr>
              <a:t>, JN. Laboratory </a:t>
            </a:r>
            <a:r>
              <a:rPr lang="en-US" sz="2000" dirty="0" smtClean="0">
                <a:latin typeface="Arial Narrow"/>
                <a:cs typeface="Arial Narrow"/>
              </a:rPr>
              <a:t>testing issues </a:t>
            </a:r>
            <a:r>
              <a:rPr lang="en-US" sz="2000" dirty="0">
                <a:latin typeface="Arial Narrow"/>
                <a:cs typeface="Arial Narrow"/>
              </a:rPr>
              <a:t>for </a:t>
            </a:r>
            <a:r>
              <a:rPr lang="en-US" sz="2000" dirty="0" smtClean="0">
                <a:latin typeface="Arial Narrow"/>
                <a:cs typeface="Arial Narrow"/>
              </a:rPr>
              <a:t>protein </a:t>
            </a:r>
            <a:r>
              <a:rPr lang="en-US" sz="2000" dirty="0">
                <a:latin typeface="Arial Narrow"/>
                <a:cs typeface="Arial Narrow"/>
              </a:rPr>
              <a:t>C, </a:t>
            </a:r>
            <a:r>
              <a:rPr lang="en-US" sz="2000" dirty="0" smtClean="0">
                <a:latin typeface="Arial Narrow"/>
                <a:cs typeface="Arial Narrow"/>
              </a:rPr>
              <a:t>protein </a:t>
            </a:r>
            <a:r>
              <a:rPr lang="en-US" sz="2000" dirty="0">
                <a:latin typeface="Arial Narrow"/>
                <a:cs typeface="Arial Narrow"/>
              </a:rPr>
              <a:t>S, and antithrombin. </a:t>
            </a:r>
            <a:r>
              <a:rPr lang="en-US" sz="2000" dirty="0" smtClean="0">
                <a:latin typeface="Arial Narrow"/>
                <a:cs typeface="Arial Narrow"/>
              </a:rPr>
              <a:t>2014</a:t>
            </a:r>
            <a:r>
              <a:rPr lang="en-US" sz="2000" dirty="0">
                <a:latin typeface="Arial Narrow"/>
                <a:cs typeface="Arial Narrow"/>
              </a:rPr>
              <a:t>. [cited </a:t>
            </a:r>
            <a:r>
              <a:rPr lang="en-US" sz="2000" dirty="0" smtClean="0">
                <a:latin typeface="Arial Narrow"/>
                <a:cs typeface="Arial Narrow"/>
              </a:rPr>
              <a:t>7-17]. </a:t>
            </a:r>
            <a:r>
              <a:rPr lang="en-US" sz="2000" dirty="0">
                <a:latin typeface="Arial Narrow"/>
                <a:cs typeface="Arial Narrow"/>
              </a:rPr>
              <a:t>Available from </a:t>
            </a:r>
            <a:r>
              <a:rPr lang="en-US" sz="2000" dirty="0">
                <a:latin typeface="Arial Narrow"/>
                <a:cs typeface="Arial Narrow"/>
                <a:hlinkClick r:id="rId4"/>
              </a:rPr>
              <a:t>http://onlinelibrary.wiley.com/doi/10.1111/ijlh.12219/full</a:t>
            </a:r>
            <a:endParaRPr lang="en-US" sz="2000" dirty="0">
              <a:latin typeface="Arial Narrow"/>
              <a:cs typeface="Arial Narrow"/>
            </a:endParaRPr>
          </a:p>
        </p:txBody>
      </p:sp>
      <p:pic>
        <p:nvPicPr>
          <p:cNvPr id="6" name="Picture 5"/>
          <p:cNvPicPr>
            <a:picLocks noChangeAspect="1"/>
          </p:cNvPicPr>
          <p:nvPr/>
        </p:nvPicPr>
        <p:blipFill>
          <a:blip r:embed="rId5"/>
          <a:stretch>
            <a:fillRect/>
          </a:stretch>
        </p:blipFill>
        <p:spPr>
          <a:xfrm>
            <a:off x="6477000" y="76200"/>
            <a:ext cx="2514600" cy="838200"/>
          </a:xfrm>
          <a:prstGeom prst="rect">
            <a:avLst/>
          </a:prstGeom>
        </p:spPr>
      </p:pic>
    </p:spTree>
    <p:extLst>
      <p:ext uri="{BB962C8B-B14F-4D97-AF65-F5344CB8AC3E}">
        <p14:creationId xmlns:p14="http://schemas.microsoft.com/office/powerpoint/2010/main" val="156679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normAutofit/>
          </a:bodyPr>
          <a:lstStyle/>
          <a:p>
            <a:r>
              <a:rPr lang="en-US" sz="4000" dirty="0" smtClean="0">
                <a:solidFill>
                  <a:srgbClr val="000000"/>
                </a:solidFill>
              </a:rPr>
              <a:t>Electronic Best Practice Alert: Stanford</a:t>
            </a:r>
            <a:endParaRPr lang="en-US" sz="4000" dirty="0">
              <a:solidFill>
                <a:srgbClr val="000000"/>
              </a:solidFill>
            </a:endParaRPr>
          </a:p>
        </p:txBody>
      </p:sp>
      <p:sp>
        <p:nvSpPr>
          <p:cNvPr id="3" name="Content Placeholder 2"/>
          <p:cNvSpPr>
            <a:spLocks noGrp="1"/>
          </p:cNvSpPr>
          <p:nvPr>
            <p:ph idx="1"/>
          </p:nvPr>
        </p:nvSpPr>
        <p:spPr>
          <a:xfrm>
            <a:off x="228600" y="1752600"/>
            <a:ext cx="8686800" cy="3581400"/>
          </a:xfrm>
        </p:spPr>
        <p:txBody>
          <a:bodyPr>
            <a:noAutofit/>
          </a:bodyPr>
          <a:lstStyle/>
          <a:p>
            <a:pPr>
              <a:lnSpc>
                <a:spcPct val="90000"/>
              </a:lnSpc>
            </a:pPr>
            <a:r>
              <a:rPr lang="en-US" dirty="0" smtClean="0">
                <a:solidFill>
                  <a:srgbClr val="000000"/>
                </a:solidFill>
                <a:latin typeface="Arial Narrow"/>
                <a:cs typeface="Arial Narrow"/>
              </a:rPr>
              <a:t>In 2016, every thrombophilia order generated an </a:t>
            </a:r>
            <a:r>
              <a:rPr lang="en-US" i="1" dirty="0" smtClean="0">
                <a:solidFill>
                  <a:srgbClr val="000000"/>
                </a:solidFill>
                <a:latin typeface="Arial Narrow"/>
                <a:cs typeface="Arial Narrow"/>
              </a:rPr>
              <a:t>interruptive  BPA</a:t>
            </a:r>
            <a:r>
              <a:rPr lang="en-US" dirty="0" smtClean="0">
                <a:solidFill>
                  <a:srgbClr val="000000"/>
                </a:solidFill>
                <a:latin typeface="Arial Narrow"/>
                <a:cs typeface="Arial Narrow"/>
              </a:rPr>
              <a:t> highlighting the CW thrombophilia recommendations.</a:t>
            </a:r>
          </a:p>
          <a:p>
            <a:pPr>
              <a:lnSpc>
                <a:spcPct val="90000"/>
              </a:lnSpc>
            </a:pPr>
            <a:r>
              <a:rPr lang="en-US" dirty="0" smtClean="0">
                <a:solidFill>
                  <a:srgbClr val="000000"/>
                </a:solidFill>
                <a:latin typeface="Arial Narrow"/>
                <a:cs typeface="Arial Narrow"/>
              </a:rPr>
              <a:t>12m pre-BPA versus 7m post-BPA orders, </a:t>
            </a:r>
            <a:r>
              <a:rPr lang="en-US" i="1" dirty="0" smtClean="0">
                <a:solidFill>
                  <a:srgbClr val="000000"/>
                </a:solidFill>
                <a:latin typeface="Arial Narrow"/>
                <a:cs typeface="Arial Narrow"/>
              </a:rPr>
              <a:t>no hard stop</a:t>
            </a:r>
          </a:p>
          <a:p>
            <a:pPr>
              <a:lnSpc>
                <a:spcPct val="90000"/>
              </a:lnSpc>
            </a:pPr>
            <a:r>
              <a:rPr lang="en-US" dirty="0" smtClean="0">
                <a:solidFill>
                  <a:srgbClr val="000000"/>
                </a:solidFill>
                <a:latin typeface="Arial Narrow"/>
                <a:cs typeface="Arial Narrow"/>
              </a:rPr>
              <a:t>Outpatients</a:t>
            </a:r>
          </a:p>
          <a:p>
            <a:pPr lvl="1">
              <a:lnSpc>
                <a:spcPct val="90000"/>
              </a:lnSpc>
            </a:pPr>
            <a:r>
              <a:rPr lang="en-US" dirty="0" smtClean="0">
                <a:solidFill>
                  <a:srgbClr val="000000"/>
                </a:solidFill>
                <a:latin typeface="Arial Narrow"/>
                <a:cs typeface="Arial Narrow"/>
              </a:rPr>
              <a:t>Pre-BPA: 471.5 tests/m; post-BPA: 471.6 test/m, p = 1.0</a:t>
            </a:r>
          </a:p>
          <a:p>
            <a:pPr lvl="1">
              <a:lnSpc>
                <a:spcPct val="90000"/>
              </a:lnSpc>
            </a:pPr>
            <a:r>
              <a:rPr lang="en-US" dirty="0" smtClean="0">
                <a:solidFill>
                  <a:srgbClr val="000000"/>
                </a:solidFill>
                <a:latin typeface="Arial Narrow"/>
                <a:cs typeface="Arial Narrow"/>
              </a:rPr>
              <a:t>“Orders could be legitimate.”</a:t>
            </a:r>
          </a:p>
          <a:p>
            <a:pPr>
              <a:lnSpc>
                <a:spcPct val="90000"/>
              </a:lnSpc>
            </a:pPr>
            <a:r>
              <a:rPr lang="en-US" dirty="0" smtClean="0">
                <a:solidFill>
                  <a:srgbClr val="000000"/>
                </a:solidFill>
                <a:latin typeface="Arial Narrow"/>
                <a:cs typeface="Arial Narrow"/>
              </a:rPr>
              <a:t>Inpatient</a:t>
            </a:r>
            <a:endParaRPr lang="en-US" dirty="0">
              <a:solidFill>
                <a:srgbClr val="000000"/>
              </a:solidFill>
              <a:latin typeface="Arial Narrow"/>
              <a:cs typeface="Arial Narrow"/>
            </a:endParaRPr>
          </a:p>
          <a:p>
            <a:pPr lvl="1">
              <a:lnSpc>
                <a:spcPct val="90000"/>
              </a:lnSpc>
            </a:pPr>
            <a:r>
              <a:rPr lang="hr-HR" dirty="0" smtClean="0">
                <a:solidFill>
                  <a:srgbClr val="000000"/>
                </a:solidFill>
                <a:latin typeface="Arial Narrow"/>
                <a:cs typeface="Arial Narrow"/>
              </a:rPr>
              <a:t>Pre-BPA: 101.1 tests/m; post-BPA: 73.3 tests/m, p = 0.03</a:t>
            </a:r>
          </a:p>
        </p:txBody>
      </p:sp>
      <p:sp>
        <p:nvSpPr>
          <p:cNvPr id="4" name="Slide Number Placeholder 3"/>
          <p:cNvSpPr>
            <a:spLocks noGrp="1"/>
          </p:cNvSpPr>
          <p:nvPr>
            <p:ph type="sldNum" sz="quarter" idx="12"/>
          </p:nvPr>
        </p:nvSpPr>
        <p:spPr/>
        <p:txBody>
          <a:bodyPr/>
          <a:lstStyle/>
          <a:p>
            <a:fld id="{D5FCF9B7-FB9B-46B7-B364-EF10DB67BB39}" type="slidenum">
              <a:rPr lang="en-US" smtClean="0"/>
              <a:pPr/>
              <a:t>25</a:t>
            </a:fld>
            <a:endParaRPr lang="en-US"/>
          </a:p>
        </p:txBody>
      </p:sp>
      <p:sp>
        <p:nvSpPr>
          <p:cNvPr id="5" name="TextBox 4"/>
          <p:cNvSpPr txBox="1"/>
          <p:nvPr/>
        </p:nvSpPr>
        <p:spPr>
          <a:xfrm>
            <a:off x="228600" y="5769114"/>
            <a:ext cx="8763000" cy="707886"/>
          </a:xfrm>
          <a:prstGeom prst="rect">
            <a:avLst/>
          </a:prstGeom>
          <a:noFill/>
        </p:spPr>
        <p:txBody>
          <a:bodyPr wrap="square" rtlCol="0">
            <a:spAutoFit/>
          </a:bodyPr>
          <a:lstStyle/>
          <a:p>
            <a:r>
              <a:rPr lang="en-US" sz="2000" dirty="0">
                <a:latin typeface="Arial Narrow"/>
                <a:cs typeface="Arial Narrow"/>
              </a:rPr>
              <a:t>Jun T, </a:t>
            </a:r>
            <a:r>
              <a:rPr lang="en-US" sz="2000" dirty="0" err="1">
                <a:latin typeface="Arial Narrow"/>
                <a:cs typeface="Arial Narrow"/>
              </a:rPr>
              <a:t>Kwang</a:t>
            </a:r>
            <a:r>
              <a:rPr lang="en-US" sz="2000" dirty="0">
                <a:latin typeface="Arial Narrow"/>
                <a:cs typeface="Arial Narrow"/>
              </a:rPr>
              <a:t> H, You E, et al. Using electronic best practice alerts to improve thrombophilia testing based on ASH choosing wisely guidelines. ASH Poster, Atlanta, 12-10-17, 6–8 </a:t>
            </a:r>
            <a:r>
              <a:rPr lang="en-US" sz="2000" dirty="0" smtClean="0">
                <a:latin typeface="Arial Narrow"/>
                <a:cs typeface="Arial Narrow"/>
              </a:rPr>
              <a:t>PM</a:t>
            </a:r>
            <a:endParaRPr lang="en-US" sz="2000" dirty="0">
              <a:latin typeface="Arial Narrow"/>
              <a:cs typeface="Arial Narrow"/>
            </a:endParaRPr>
          </a:p>
        </p:txBody>
      </p:sp>
    </p:spTree>
    <p:extLst>
      <p:ext uri="{BB962C8B-B14F-4D97-AF65-F5344CB8AC3E}">
        <p14:creationId xmlns:p14="http://schemas.microsoft.com/office/powerpoint/2010/main" val="198047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914400"/>
          </a:xfrm>
        </p:spPr>
        <p:txBody>
          <a:bodyPr>
            <a:normAutofit/>
          </a:bodyPr>
          <a:lstStyle/>
          <a:p>
            <a:r>
              <a:rPr lang="en-US" sz="4000" dirty="0" smtClean="0">
                <a:solidFill>
                  <a:srgbClr val="000000"/>
                </a:solidFill>
              </a:rPr>
              <a:t>Blood Usage Recommendation</a:t>
            </a:r>
            <a:endParaRPr lang="en-US" sz="4000" dirty="0">
              <a:solidFill>
                <a:srgbClr val="000000"/>
              </a:solidFill>
            </a:endParaRPr>
          </a:p>
        </p:txBody>
      </p:sp>
      <p:sp>
        <p:nvSpPr>
          <p:cNvPr id="3" name="Content Placeholder 2"/>
          <p:cNvSpPr>
            <a:spLocks noGrp="1"/>
          </p:cNvSpPr>
          <p:nvPr>
            <p:ph idx="1"/>
          </p:nvPr>
        </p:nvSpPr>
        <p:spPr>
          <a:xfrm>
            <a:off x="228600" y="2286000"/>
            <a:ext cx="8763000" cy="3581400"/>
          </a:xfrm>
        </p:spPr>
        <p:txBody>
          <a:bodyPr>
            <a:noAutofit/>
          </a:bodyPr>
          <a:lstStyle/>
          <a:p>
            <a:pPr marL="0" indent="0" algn="ctr">
              <a:buNone/>
            </a:pPr>
            <a:r>
              <a:rPr lang="en-US" sz="2400" b="1" dirty="0">
                <a:solidFill>
                  <a:srgbClr val="000000"/>
                </a:solidFill>
                <a:latin typeface="Arial Narrow"/>
                <a:cs typeface="Arial Narrow"/>
              </a:rPr>
              <a:t>Don’t transfuse more units of blood than absolutely </a:t>
            </a:r>
            <a:r>
              <a:rPr lang="en-US" sz="2400" b="1" dirty="0" smtClean="0">
                <a:solidFill>
                  <a:srgbClr val="000000"/>
                </a:solidFill>
                <a:latin typeface="Arial Narrow"/>
                <a:cs typeface="Arial Narrow"/>
              </a:rPr>
              <a:t>necessary</a:t>
            </a:r>
            <a:endParaRPr lang="en-US" sz="2400" b="1" dirty="0">
              <a:solidFill>
                <a:srgbClr val="000000"/>
              </a:solidFill>
              <a:latin typeface="Arial Narrow"/>
              <a:cs typeface="Arial Narrow"/>
            </a:endParaRPr>
          </a:p>
          <a:p>
            <a:pPr marL="0" indent="0">
              <a:buNone/>
            </a:pPr>
            <a:r>
              <a:rPr lang="en-US" sz="2400" dirty="0">
                <a:solidFill>
                  <a:srgbClr val="000000"/>
                </a:solidFill>
                <a:latin typeface="Arial Narrow"/>
                <a:cs typeface="Arial Narrow"/>
              </a:rPr>
              <a:t>Each unit of blood carries risks. A restrictive threshold (7.0-</a:t>
            </a:r>
            <a:r>
              <a:rPr lang="en-US" sz="2400" dirty="0" smtClean="0">
                <a:solidFill>
                  <a:srgbClr val="000000"/>
                </a:solidFill>
                <a:latin typeface="Arial Narrow"/>
                <a:cs typeface="Arial Narrow"/>
              </a:rPr>
              <a:t>8.0 g</a:t>
            </a:r>
            <a:r>
              <a:rPr lang="en-US" sz="2400" dirty="0">
                <a:solidFill>
                  <a:srgbClr val="000000"/>
                </a:solidFill>
                <a:latin typeface="Arial Narrow"/>
                <a:cs typeface="Arial Narrow"/>
              </a:rPr>
              <a:t>/dL) should be used for the vast majority of hospitalized, stable patients without evidence of inadequate tissue oxygenation (evidence supports a threshold of </a:t>
            </a:r>
            <a:r>
              <a:rPr lang="en-US" sz="2400" dirty="0" smtClean="0">
                <a:solidFill>
                  <a:srgbClr val="000000"/>
                </a:solidFill>
                <a:latin typeface="Arial Narrow"/>
                <a:cs typeface="Arial Narrow"/>
              </a:rPr>
              <a:t>8.0 g</a:t>
            </a:r>
            <a:r>
              <a:rPr lang="en-US" sz="2400" dirty="0">
                <a:solidFill>
                  <a:srgbClr val="000000"/>
                </a:solidFill>
                <a:latin typeface="Arial Narrow"/>
                <a:cs typeface="Arial Narrow"/>
              </a:rPr>
              <a:t>/dL in patients with pre-existing cardiovascular disease). Transfusion decisions should be influenced by symptoms and hemoglobin concentration. Single unit red cell transfusions should be the standard for non-bleeding, hospitalized patients. Additional units should only be prescribed after re-assessment of the patient and their hemoglobin value.</a:t>
            </a:r>
          </a:p>
          <a:p>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26</a:t>
            </a:fld>
            <a:endParaRPr lang="en-US"/>
          </a:p>
        </p:txBody>
      </p:sp>
      <p:pic>
        <p:nvPicPr>
          <p:cNvPr id="6" name="Picture 5"/>
          <p:cNvPicPr>
            <a:picLocks noChangeAspect="1"/>
          </p:cNvPicPr>
          <p:nvPr/>
        </p:nvPicPr>
        <p:blipFill>
          <a:blip r:embed="rId3"/>
          <a:stretch>
            <a:fillRect/>
          </a:stretch>
        </p:blipFill>
        <p:spPr>
          <a:xfrm>
            <a:off x="7543799" y="152400"/>
            <a:ext cx="1573931" cy="1358078"/>
          </a:xfrm>
          <a:prstGeom prst="rect">
            <a:avLst/>
          </a:prstGeom>
        </p:spPr>
      </p:pic>
    </p:spTree>
    <p:extLst>
      <p:ext uri="{BB962C8B-B14F-4D97-AF65-F5344CB8AC3E}">
        <p14:creationId xmlns:p14="http://schemas.microsoft.com/office/powerpoint/2010/main" val="2241761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3124200" cy="533400"/>
          </a:xfrm>
        </p:spPr>
        <p:txBody>
          <a:bodyPr>
            <a:normAutofit fontScale="90000"/>
          </a:bodyPr>
          <a:lstStyle/>
          <a:p>
            <a:r>
              <a:rPr lang="en-US" dirty="0" smtClean="0">
                <a:solidFill>
                  <a:srgbClr val="000000"/>
                </a:solidFill>
              </a:rPr>
              <a:t>July, 2018</a:t>
            </a:r>
            <a:endParaRPr lang="en-US" dirty="0">
              <a:solidFill>
                <a:srgbClr val="000000"/>
              </a:solidFill>
            </a:endParaRPr>
          </a:p>
        </p:txBody>
      </p:sp>
      <p:pic>
        <p:nvPicPr>
          <p:cNvPr id="5" name="Content Placeholder 4"/>
          <p:cNvPicPr>
            <a:picLocks noGrp="1" noChangeAspect="1"/>
          </p:cNvPicPr>
          <p:nvPr>
            <p:ph idx="1"/>
          </p:nvPr>
        </p:nvPicPr>
        <p:blipFill>
          <a:blip r:embed="rId3"/>
          <a:srcRect l="9547" r="9547"/>
          <a:stretch>
            <a:fillRect/>
          </a:stretch>
        </p:blipFill>
        <p:spPr>
          <a:xfrm>
            <a:off x="5181600" y="122238"/>
            <a:ext cx="3761718" cy="1859816"/>
          </a:xfrm>
        </p:spPr>
      </p:pic>
      <p:sp>
        <p:nvSpPr>
          <p:cNvPr id="4" name="Slide Number Placeholder 3"/>
          <p:cNvSpPr>
            <a:spLocks noGrp="1"/>
          </p:cNvSpPr>
          <p:nvPr>
            <p:ph type="sldNum" sz="quarter" idx="12"/>
          </p:nvPr>
        </p:nvSpPr>
        <p:spPr/>
        <p:txBody>
          <a:bodyPr/>
          <a:lstStyle/>
          <a:p>
            <a:fld id="{D5FCF9B7-FB9B-46B7-B364-EF10DB67BB39}" type="slidenum">
              <a:rPr lang="en-US" smtClean="0"/>
              <a:pPr/>
              <a:t>27</a:t>
            </a:fld>
            <a:endParaRPr lang="en-US"/>
          </a:p>
        </p:txBody>
      </p:sp>
      <p:sp>
        <p:nvSpPr>
          <p:cNvPr id="6" name="Content Placeholder 2"/>
          <p:cNvSpPr txBox="1">
            <a:spLocks/>
          </p:cNvSpPr>
          <p:nvPr/>
        </p:nvSpPr>
        <p:spPr>
          <a:xfrm>
            <a:off x="228600" y="1676400"/>
            <a:ext cx="8686800"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lang="en-US" sz="2800" kern="1200" dirty="0" smtClean="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lang="en-US" sz="2400" kern="1200" dirty="0" smtClean="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lang="en-CA" sz="2800" kern="1200" dirty="0" smtClean="0">
                <a:solidFill>
                  <a:schemeClr val="tx1">
                    <a:lumMod val="65000"/>
                    <a:lumOff val="35000"/>
                  </a:schemeClr>
                </a:solidFill>
                <a:latin typeface="Arial Narrow"/>
                <a:ea typeface="+mn-ea"/>
                <a:cs typeface="Arial Narrow"/>
              </a:defRPr>
            </a:lvl3pPr>
            <a:lvl4pPr marL="1600200" indent="-228600" algn="l" defTabSz="914400" rtl="0" eaLnBrk="1" latinLnBrk="0" hangingPunct="1">
              <a:spcBef>
                <a:spcPct val="20000"/>
              </a:spcBef>
              <a:buFont typeface="Arial" pitchFamily="34" charset="0"/>
              <a:buChar char="–"/>
              <a:defRPr lang="en-US" sz="2000" kern="1200" dirty="0" smtClean="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600" dirty="0" smtClean="0">
                <a:solidFill>
                  <a:srgbClr val="000000"/>
                </a:solidFill>
                <a:latin typeface="Arial Narrow"/>
                <a:cs typeface="Arial Narrow"/>
              </a:rPr>
              <a:t>Don’t proceed with elective surgery in patients with properly diagnosed and correctable anemia until the anemia has been appropriately treated.</a:t>
            </a:r>
          </a:p>
          <a:p>
            <a:pPr>
              <a:lnSpc>
                <a:spcPct val="90000"/>
              </a:lnSpc>
            </a:pPr>
            <a:r>
              <a:rPr lang="en-US" sz="2600" dirty="0" smtClean="0">
                <a:solidFill>
                  <a:srgbClr val="000000"/>
                </a:solidFill>
                <a:latin typeface="Arial Narrow"/>
                <a:cs typeface="Arial Narrow"/>
              </a:rPr>
              <a:t>Don’t perform laboratory blood testing unless clinically indicated or necessary for diagnosis or management in order to avoid iatrogenic anemia.</a:t>
            </a:r>
          </a:p>
          <a:p>
            <a:pPr>
              <a:lnSpc>
                <a:spcPct val="90000"/>
              </a:lnSpc>
            </a:pPr>
            <a:r>
              <a:rPr lang="en-US" sz="2600" dirty="0" smtClean="0">
                <a:solidFill>
                  <a:srgbClr val="000000"/>
                </a:solidFill>
                <a:latin typeface="Arial Narrow"/>
                <a:cs typeface="Arial Narrow"/>
              </a:rPr>
              <a:t>Don’t transfuse plasma in the absence of active bleeding or significant laboratory evidence of coagulopathy.</a:t>
            </a:r>
          </a:p>
          <a:p>
            <a:pPr>
              <a:lnSpc>
                <a:spcPct val="90000"/>
              </a:lnSpc>
            </a:pPr>
            <a:r>
              <a:rPr lang="en-US" sz="2600" dirty="0" smtClean="0">
                <a:solidFill>
                  <a:srgbClr val="000000"/>
                </a:solidFill>
                <a:latin typeface="Arial Narrow"/>
                <a:cs typeface="Arial Narrow"/>
              </a:rPr>
              <a:t>Avoid transfusion when antifibrinolytic drugs are available to minimize surgical bleeding.</a:t>
            </a:r>
          </a:p>
          <a:p>
            <a:pPr>
              <a:lnSpc>
                <a:spcPct val="90000"/>
              </a:lnSpc>
            </a:pPr>
            <a:r>
              <a:rPr lang="en-US" sz="2600" dirty="0" smtClean="0">
                <a:solidFill>
                  <a:srgbClr val="000000"/>
                </a:solidFill>
                <a:latin typeface="Arial Narrow"/>
                <a:cs typeface="Arial Narrow"/>
              </a:rPr>
              <a:t>Avoid transfusion, outside of emergencies, when alternative strategies are available as part of informed consent; make discussion of alternatives part of the informed consent process.</a:t>
            </a:r>
            <a:endParaRPr lang="en-US" sz="2600" dirty="0">
              <a:solidFill>
                <a:srgbClr val="000000"/>
              </a:solidFill>
              <a:latin typeface="Arial Narrow"/>
              <a:cs typeface="Arial Narrow"/>
            </a:endParaRPr>
          </a:p>
        </p:txBody>
      </p:sp>
    </p:spTree>
    <p:extLst>
      <p:ext uri="{BB962C8B-B14F-4D97-AF65-F5344CB8AC3E}">
        <p14:creationId xmlns:p14="http://schemas.microsoft.com/office/powerpoint/2010/main" val="205565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a:bodyPr>
          <a:lstStyle/>
          <a:p>
            <a:r>
              <a:rPr lang="en-US" sz="4000" dirty="0" smtClean="0">
                <a:solidFill>
                  <a:srgbClr val="000000"/>
                </a:solidFill>
              </a:rPr>
              <a:t>Choosing Wisely Champions Program</a:t>
            </a:r>
            <a:endParaRPr lang="en-US" sz="4000" dirty="0">
              <a:solidFill>
                <a:srgbClr val="000000"/>
              </a:solidFill>
            </a:endParaRPr>
          </a:p>
        </p:txBody>
      </p:sp>
      <p:sp>
        <p:nvSpPr>
          <p:cNvPr id="3" name="Content Placeholder 2"/>
          <p:cNvSpPr>
            <a:spLocks noGrp="1"/>
          </p:cNvSpPr>
          <p:nvPr>
            <p:ph idx="1"/>
          </p:nvPr>
        </p:nvSpPr>
        <p:spPr>
          <a:xfrm>
            <a:off x="228600" y="1447800"/>
            <a:ext cx="8763000" cy="4876800"/>
          </a:xfrm>
        </p:spPr>
        <p:txBody>
          <a:bodyPr>
            <a:noAutofit/>
          </a:bodyPr>
          <a:lstStyle/>
          <a:p>
            <a:pPr marL="0" indent="0">
              <a:buNone/>
            </a:pPr>
            <a:r>
              <a:rPr lang="en-US" sz="2400" dirty="0">
                <a:solidFill>
                  <a:srgbClr val="000000"/>
                </a:solidFill>
                <a:latin typeface="Arial Narrow"/>
                <a:cs typeface="Arial Narrow"/>
              </a:rPr>
              <a:t>The Choosing Wisely</a:t>
            </a:r>
            <a:r>
              <a:rPr lang="en-US" sz="2400" i="1" dirty="0">
                <a:solidFill>
                  <a:srgbClr val="000000"/>
                </a:solidFill>
                <a:latin typeface="Arial Narrow"/>
                <a:cs typeface="Arial Narrow"/>
              </a:rPr>
              <a:t> </a:t>
            </a:r>
            <a:r>
              <a:rPr lang="en-US" sz="2400" dirty="0">
                <a:solidFill>
                  <a:srgbClr val="000000"/>
                </a:solidFill>
                <a:latin typeface="Arial Narrow"/>
                <a:cs typeface="Arial Narrow"/>
              </a:rPr>
              <a:t>Champions </a:t>
            </a:r>
            <a:r>
              <a:rPr lang="en-US" sz="2400" dirty="0" smtClean="0">
                <a:solidFill>
                  <a:srgbClr val="000000"/>
                </a:solidFill>
                <a:latin typeface="Arial Narrow"/>
                <a:cs typeface="Arial Narrow"/>
              </a:rPr>
              <a:t>program recognizes </a:t>
            </a:r>
            <a:r>
              <a:rPr lang="en-US" sz="2400" dirty="0">
                <a:solidFill>
                  <a:srgbClr val="000000"/>
                </a:solidFill>
                <a:latin typeface="Arial Narrow"/>
                <a:cs typeface="Arial Narrow"/>
              </a:rPr>
              <a:t>clinicians who are leading efforts to reduce overuse and waste in medicine. The program was created to acknowledge the work of those dedicated to providing appropriate care and encourage others to follow their lead.</a:t>
            </a:r>
          </a:p>
          <a:p>
            <a:pPr marL="0" indent="0">
              <a:buNone/>
            </a:pPr>
            <a:r>
              <a:rPr lang="en-US" sz="2400" dirty="0">
                <a:solidFill>
                  <a:srgbClr val="000000"/>
                </a:solidFill>
                <a:latin typeface="Arial Narrow"/>
                <a:cs typeface="Arial Narrow"/>
              </a:rPr>
              <a:t>Champions are selected by participating societies and include clinicians or teams of clinicians whose work in their respective specialties represents significant contributions to advancing the goals of the campaign. Such contributions can include:</a:t>
            </a:r>
          </a:p>
          <a:p>
            <a:r>
              <a:rPr lang="en-US" sz="2400" dirty="0" smtClean="0">
                <a:solidFill>
                  <a:srgbClr val="000000"/>
                </a:solidFill>
                <a:latin typeface="Arial Narrow"/>
                <a:cs typeface="Arial Narrow"/>
              </a:rPr>
              <a:t>Creation </a:t>
            </a:r>
            <a:r>
              <a:rPr lang="en-US" sz="2400" dirty="0">
                <a:solidFill>
                  <a:srgbClr val="000000"/>
                </a:solidFill>
                <a:latin typeface="Arial Narrow"/>
                <a:cs typeface="Arial Narrow"/>
              </a:rPr>
              <a:t>of an intervention to implement </a:t>
            </a:r>
            <a:r>
              <a:rPr lang="en-US" sz="2400" i="1" dirty="0">
                <a:solidFill>
                  <a:srgbClr val="000000"/>
                </a:solidFill>
                <a:latin typeface="Arial Narrow"/>
                <a:cs typeface="Arial Narrow"/>
              </a:rPr>
              <a:t>Choosing Wisely </a:t>
            </a:r>
            <a:r>
              <a:rPr lang="en-US" sz="2400" dirty="0">
                <a:solidFill>
                  <a:srgbClr val="000000"/>
                </a:solidFill>
                <a:latin typeface="Arial Narrow"/>
                <a:cs typeface="Arial Narrow"/>
              </a:rPr>
              <a:t>in their clinical practice;</a:t>
            </a:r>
          </a:p>
          <a:p>
            <a:r>
              <a:rPr lang="en-US" sz="2400" dirty="0" smtClean="0">
                <a:solidFill>
                  <a:srgbClr val="000000"/>
                </a:solidFill>
                <a:latin typeface="Arial Narrow"/>
                <a:cs typeface="Arial Narrow"/>
              </a:rPr>
              <a:t>Designing </a:t>
            </a:r>
            <a:r>
              <a:rPr lang="en-US" sz="2400" dirty="0">
                <a:solidFill>
                  <a:srgbClr val="000000"/>
                </a:solidFill>
                <a:latin typeface="Arial Narrow"/>
                <a:cs typeface="Arial Narrow"/>
              </a:rPr>
              <a:t>local initiatives to educate colleagues; </a:t>
            </a:r>
            <a:r>
              <a:rPr lang="en-US" sz="2400" dirty="0" smtClean="0">
                <a:solidFill>
                  <a:srgbClr val="000000"/>
                </a:solidFill>
                <a:latin typeface="Arial Narrow"/>
                <a:cs typeface="Arial Narrow"/>
              </a:rPr>
              <a:t>or</a:t>
            </a:r>
            <a:r>
              <a:rPr lang="mr-IN" sz="2400" dirty="0" smtClean="0">
                <a:solidFill>
                  <a:srgbClr val="000000"/>
                </a:solidFill>
                <a:latin typeface="Arial Narrow"/>
                <a:cs typeface="Arial Narrow"/>
              </a:rPr>
              <a:t>…</a:t>
            </a:r>
            <a:endParaRPr lang="en-US" sz="2400" dirty="0">
              <a:solidFill>
                <a:srgbClr val="000000"/>
              </a:solidFill>
              <a:latin typeface="Arial Narrow"/>
              <a:cs typeface="Arial Narrow"/>
            </a:endParaRPr>
          </a:p>
          <a:p>
            <a:r>
              <a:rPr lang="en-US" sz="2400" dirty="0" smtClean="0">
                <a:solidFill>
                  <a:srgbClr val="000000"/>
                </a:solidFill>
                <a:latin typeface="Arial Narrow"/>
                <a:cs typeface="Arial Narrow"/>
              </a:rPr>
              <a:t>Playing </a:t>
            </a:r>
            <a:r>
              <a:rPr lang="en-US" sz="2400" dirty="0">
                <a:solidFill>
                  <a:srgbClr val="000000"/>
                </a:solidFill>
                <a:latin typeface="Arial Narrow"/>
                <a:cs typeface="Arial Narrow"/>
              </a:rPr>
              <a:t>a leadership role in developing society recommendations.</a:t>
            </a:r>
          </a:p>
          <a:p>
            <a:pPr marL="0" indent="0">
              <a:buNone/>
            </a:pP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28</a:t>
            </a:fld>
            <a:endParaRPr lang="en-US"/>
          </a:p>
        </p:txBody>
      </p:sp>
    </p:spTree>
    <p:extLst>
      <p:ext uri="{BB962C8B-B14F-4D97-AF65-F5344CB8AC3E}">
        <p14:creationId xmlns:p14="http://schemas.microsoft.com/office/powerpoint/2010/main" val="1356477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4000" dirty="0" smtClean="0">
                <a:solidFill>
                  <a:srgbClr val="000000"/>
                </a:solidFill>
              </a:rPr>
              <a:t>Choosing Wisely Champion Ravi </a:t>
            </a:r>
            <a:r>
              <a:rPr lang="en-US" sz="4000" dirty="0" err="1" smtClean="0">
                <a:solidFill>
                  <a:srgbClr val="000000"/>
                </a:solidFill>
              </a:rPr>
              <a:t>Sarode</a:t>
            </a:r>
            <a:endParaRPr lang="en-US" sz="4000" dirty="0">
              <a:solidFill>
                <a:srgbClr val="000000"/>
              </a:solidFill>
            </a:endParaRPr>
          </a:p>
        </p:txBody>
      </p:sp>
      <p:sp>
        <p:nvSpPr>
          <p:cNvPr id="3" name="Content Placeholder 2"/>
          <p:cNvSpPr>
            <a:spLocks noGrp="1"/>
          </p:cNvSpPr>
          <p:nvPr>
            <p:ph idx="1"/>
          </p:nvPr>
        </p:nvSpPr>
        <p:spPr>
          <a:xfrm>
            <a:off x="228600" y="1447800"/>
            <a:ext cx="8763000" cy="4876800"/>
          </a:xfrm>
        </p:spPr>
        <p:txBody>
          <a:bodyPr>
            <a:noAutofit/>
          </a:bodyPr>
          <a:lstStyle/>
          <a:p>
            <a:pPr marL="0" indent="0">
              <a:buNone/>
            </a:pPr>
            <a:r>
              <a:rPr lang="en-US" sz="2400" b="1" dirty="0" smtClean="0">
                <a:solidFill>
                  <a:srgbClr val="000000"/>
                </a:solidFill>
                <a:latin typeface="Arial Narrow"/>
                <a:cs typeface="Arial Narrow"/>
              </a:rPr>
              <a:t>“Ravi </a:t>
            </a:r>
            <a:r>
              <a:rPr lang="en-US" sz="2400" b="1" dirty="0" err="1">
                <a:solidFill>
                  <a:srgbClr val="000000"/>
                </a:solidFill>
                <a:latin typeface="Arial Narrow"/>
                <a:cs typeface="Arial Narrow"/>
              </a:rPr>
              <a:t>Sarode</a:t>
            </a:r>
            <a:r>
              <a:rPr lang="en-US" sz="2400" b="1" dirty="0">
                <a:solidFill>
                  <a:srgbClr val="000000"/>
                </a:solidFill>
                <a:latin typeface="Arial Narrow"/>
                <a:cs typeface="Arial Narrow"/>
              </a:rPr>
              <a:t>, MD, UT Southwestern Medical </a:t>
            </a:r>
            <a:r>
              <a:rPr lang="en-US" sz="2400" b="1" dirty="0" smtClean="0">
                <a:solidFill>
                  <a:srgbClr val="000000"/>
                </a:solidFill>
                <a:latin typeface="Arial Narrow"/>
                <a:cs typeface="Arial Narrow"/>
              </a:rPr>
              <a:t>Center </a:t>
            </a:r>
            <a:r>
              <a:rPr lang="en-US" sz="2400" dirty="0" smtClean="0">
                <a:solidFill>
                  <a:srgbClr val="000000"/>
                </a:solidFill>
                <a:latin typeface="Arial Narrow"/>
                <a:cs typeface="Arial Narrow"/>
              </a:rPr>
              <a:t>discovered </a:t>
            </a:r>
            <a:r>
              <a:rPr lang="en-US" sz="2400" dirty="0">
                <a:solidFill>
                  <a:srgbClr val="000000"/>
                </a:solidFill>
                <a:latin typeface="Arial Narrow"/>
                <a:cs typeface="Arial Narrow"/>
              </a:rPr>
              <a:t>that approximately 85 percent of thrombophilia tests at UT Southwestern’s two teaching hospitals were ordered incorrectly or incompletely. Thrombophilia tests are frequently ordered </a:t>
            </a:r>
            <a:r>
              <a:rPr lang="en-US" sz="2400" dirty="0" smtClean="0">
                <a:solidFill>
                  <a:srgbClr val="000000"/>
                </a:solidFill>
                <a:latin typeface="Arial Narrow"/>
                <a:cs typeface="Arial Narrow"/>
              </a:rPr>
              <a:t>for </a:t>
            </a:r>
            <a:r>
              <a:rPr lang="en-US" sz="2400" dirty="0">
                <a:solidFill>
                  <a:srgbClr val="000000"/>
                </a:solidFill>
                <a:latin typeface="Arial Narrow"/>
                <a:cs typeface="Arial Narrow"/>
              </a:rPr>
              <a:t>patients with acute thrombotic events, often while </a:t>
            </a:r>
            <a:r>
              <a:rPr lang="en-US" sz="2400" dirty="0" smtClean="0">
                <a:solidFill>
                  <a:srgbClr val="000000"/>
                </a:solidFill>
                <a:latin typeface="Arial Narrow"/>
                <a:cs typeface="Arial Narrow"/>
              </a:rPr>
              <a:t>on </a:t>
            </a:r>
            <a:r>
              <a:rPr lang="en-US" sz="2400" dirty="0">
                <a:solidFill>
                  <a:srgbClr val="000000"/>
                </a:solidFill>
                <a:latin typeface="Arial Narrow"/>
                <a:cs typeface="Arial Narrow"/>
              </a:rPr>
              <a:t>anticoagulation therapy; however, </a:t>
            </a:r>
            <a:r>
              <a:rPr lang="en-US" sz="2400" dirty="0" smtClean="0">
                <a:solidFill>
                  <a:srgbClr val="000000"/>
                </a:solidFill>
                <a:latin typeface="Arial Narrow"/>
                <a:cs typeface="Arial Narrow"/>
              </a:rPr>
              <a:t>these additional </a:t>
            </a:r>
            <a:r>
              <a:rPr lang="en-US" sz="2400" dirty="0">
                <a:solidFill>
                  <a:srgbClr val="000000"/>
                </a:solidFill>
                <a:latin typeface="Arial Narrow"/>
                <a:cs typeface="Arial Narrow"/>
              </a:rPr>
              <a:t>variables </a:t>
            </a:r>
            <a:r>
              <a:rPr lang="en-US" sz="2400" dirty="0" smtClean="0">
                <a:solidFill>
                  <a:srgbClr val="000000"/>
                </a:solidFill>
                <a:latin typeface="Arial Narrow"/>
                <a:cs typeface="Arial Narrow"/>
              </a:rPr>
              <a:t>cause </a:t>
            </a:r>
            <a:r>
              <a:rPr lang="en-US" sz="2400" dirty="0">
                <a:solidFill>
                  <a:srgbClr val="000000"/>
                </a:solidFill>
                <a:latin typeface="Arial Narrow"/>
                <a:cs typeface="Arial Narrow"/>
              </a:rPr>
              <a:t>these standard tests to return false positive results. These abnormal results are not always checked for reproducibility or accuracy, causing some patients to be inappropriately placed on long-term anticoagulation therapy. To promote appropriate use of testing, Dr. </a:t>
            </a:r>
            <a:r>
              <a:rPr lang="en-US" sz="2400" dirty="0" err="1">
                <a:solidFill>
                  <a:srgbClr val="000000"/>
                </a:solidFill>
                <a:latin typeface="Arial Narrow"/>
                <a:cs typeface="Arial Narrow"/>
              </a:rPr>
              <a:t>Sarode’s</a:t>
            </a:r>
            <a:r>
              <a:rPr lang="en-US" sz="2400" dirty="0">
                <a:solidFill>
                  <a:srgbClr val="000000"/>
                </a:solidFill>
                <a:latin typeface="Arial Narrow"/>
                <a:cs typeface="Arial Narrow"/>
              </a:rPr>
              <a:t> team developed local guidelines and implemented them in the EHR via a series of cascading questions that providers must answer before </a:t>
            </a:r>
            <a:r>
              <a:rPr lang="en-US" sz="2400" dirty="0" smtClean="0">
                <a:solidFill>
                  <a:srgbClr val="000000"/>
                </a:solidFill>
                <a:latin typeface="Arial Narrow"/>
                <a:cs typeface="Arial Narrow"/>
              </a:rPr>
              <a:t>ordering. </a:t>
            </a:r>
            <a:r>
              <a:rPr lang="en-US" sz="2400" dirty="0">
                <a:solidFill>
                  <a:srgbClr val="000000"/>
                </a:solidFill>
                <a:latin typeface="Arial Narrow"/>
                <a:cs typeface="Arial Narrow"/>
              </a:rPr>
              <a:t>After implementation of the intervention and an associated education campaign, UT Southwestern has reduced </a:t>
            </a:r>
            <a:r>
              <a:rPr lang="en-US" sz="2400" dirty="0" smtClean="0">
                <a:solidFill>
                  <a:srgbClr val="000000"/>
                </a:solidFill>
                <a:latin typeface="Arial Narrow"/>
                <a:cs typeface="Arial Narrow"/>
              </a:rPr>
              <a:t>testing </a:t>
            </a:r>
            <a:r>
              <a:rPr lang="en-US" sz="2400" dirty="0">
                <a:solidFill>
                  <a:srgbClr val="000000"/>
                </a:solidFill>
                <a:latin typeface="Arial Narrow"/>
                <a:cs typeface="Arial Narrow"/>
              </a:rPr>
              <a:t>for inpatients </a:t>
            </a:r>
            <a:r>
              <a:rPr lang="en-US" sz="2400" dirty="0" smtClean="0">
                <a:solidFill>
                  <a:srgbClr val="000000"/>
                </a:solidFill>
                <a:latin typeface="Arial Narrow"/>
                <a:cs typeface="Arial Narrow"/>
              </a:rPr>
              <a:t>by </a:t>
            </a:r>
            <a:r>
              <a:rPr lang="en-US" sz="2400" dirty="0">
                <a:solidFill>
                  <a:srgbClr val="000000"/>
                </a:solidFill>
                <a:latin typeface="Arial Narrow"/>
                <a:cs typeface="Arial Narrow"/>
              </a:rPr>
              <a:t>more than 90 percent</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29</a:t>
            </a:fld>
            <a:endParaRPr lang="en-US"/>
          </a:p>
        </p:txBody>
      </p:sp>
    </p:spTree>
    <p:extLst>
      <p:ext uri="{BB962C8B-B14F-4D97-AF65-F5344CB8AC3E}">
        <p14:creationId xmlns:p14="http://schemas.microsoft.com/office/powerpoint/2010/main" val="212356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447800"/>
          </a:xfrm>
        </p:spPr>
        <p:txBody>
          <a:bodyPr>
            <a:normAutofit fontScale="90000"/>
          </a:bodyPr>
          <a:lstStyle/>
          <a:p>
            <a:r>
              <a:rPr lang="en-US" dirty="0" smtClean="0">
                <a:solidFill>
                  <a:srgbClr val="000000"/>
                </a:solidFill>
              </a:rPr>
              <a:t>American Board of Internal Medicine Foundation and </a:t>
            </a:r>
            <a:r>
              <a:rPr lang="en-US" i="1" dirty="0" smtClean="0">
                <a:solidFill>
                  <a:srgbClr val="000000"/>
                </a:solidFill>
              </a:rPr>
              <a:t>Consumer Reports</a:t>
            </a:r>
            <a:endParaRPr lang="en-US" i="1" dirty="0">
              <a:solidFill>
                <a:srgbClr val="000000"/>
              </a:solidFill>
            </a:endParaRPr>
          </a:p>
        </p:txBody>
      </p:sp>
      <p:sp>
        <p:nvSpPr>
          <p:cNvPr id="3" name="Content Placeholder 2"/>
          <p:cNvSpPr>
            <a:spLocks noGrp="1"/>
          </p:cNvSpPr>
          <p:nvPr>
            <p:ph idx="1"/>
          </p:nvPr>
        </p:nvSpPr>
        <p:spPr>
          <a:xfrm>
            <a:off x="228600" y="2362201"/>
            <a:ext cx="8610600" cy="3124200"/>
          </a:xfrm>
        </p:spPr>
        <p:txBody>
          <a:bodyPr/>
          <a:lstStyle/>
          <a:p>
            <a:pPr marL="0" indent="0">
              <a:buNone/>
            </a:pPr>
            <a:r>
              <a:rPr lang="en-US" i="1" dirty="0">
                <a:solidFill>
                  <a:schemeClr val="tx1"/>
                </a:solidFill>
                <a:latin typeface="Arial Narrow"/>
                <a:cs typeface="Arial Narrow"/>
                <a:hlinkClick r:id="rId3"/>
              </a:rPr>
              <a:t>Choosing Wisely</a:t>
            </a:r>
            <a:r>
              <a:rPr lang="en-US" dirty="0">
                <a:solidFill>
                  <a:schemeClr val="tx1"/>
                </a:solidFill>
                <a:latin typeface="Arial Narrow"/>
                <a:cs typeface="Arial Narrow"/>
                <a:hlinkClick r:id="rId3"/>
              </a:rPr>
              <a:t> </a:t>
            </a:r>
            <a:r>
              <a:rPr lang="en-US" dirty="0">
                <a:solidFill>
                  <a:schemeClr val="tx1"/>
                </a:solidFill>
                <a:latin typeface="Arial Narrow"/>
                <a:cs typeface="Arial Narrow"/>
              </a:rPr>
              <a:t>promotes conversations </a:t>
            </a:r>
            <a:r>
              <a:rPr lang="en-US" dirty="0" smtClean="0">
                <a:solidFill>
                  <a:schemeClr val="tx1"/>
                </a:solidFill>
                <a:latin typeface="Arial Narrow"/>
                <a:cs typeface="Arial Narrow"/>
              </a:rPr>
              <a:t>among clinicians </a:t>
            </a:r>
            <a:r>
              <a:rPr lang="en-US" dirty="0">
                <a:solidFill>
                  <a:schemeClr val="tx1"/>
                </a:solidFill>
                <a:latin typeface="Arial Narrow"/>
                <a:cs typeface="Arial Narrow"/>
              </a:rPr>
              <a:t>and patients by helping patients choose care that is</a:t>
            </a:r>
            <a:r>
              <a:rPr lang="mr-IN" dirty="0">
                <a:solidFill>
                  <a:schemeClr val="tx1"/>
                </a:solidFill>
                <a:latin typeface="Arial Narrow"/>
                <a:cs typeface="Arial Narrow"/>
              </a:rPr>
              <a:t>…</a:t>
            </a:r>
            <a:endParaRPr lang="en-US" dirty="0">
              <a:solidFill>
                <a:schemeClr val="tx1"/>
              </a:solidFill>
              <a:latin typeface="Arial Narrow"/>
              <a:cs typeface="Arial Narrow"/>
            </a:endParaRPr>
          </a:p>
          <a:p>
            <a:pPr>
              <a:buFont typeface="Arial"/>
              <a:buChar char="•"/>
            </a:pPr>
            <a:r>
              <a:rPr lang="en-US" dirty="0" smtClean="0">
                <a:solidFill>
                  <a:schemeClr val="tx1"/>
                </a:solidFill>
                <a:latin typeface="Arial Narrow"/>
                <a:cs typeface="Arial Narrow"/>
              </a:rPr>
              <a:t>Not duplicative of other tests or procedures already received</a:t>
            </a:r>
          </a:p>
          <a:p>
            <a:pPr>
              <a:buFont typeface="Arial"/>
              <a:buChar char="•"/>
            </a:pPr>
            <a:r>
              <a:rPr lang="en-US" dirty="0" smtClean="0">
                <a:solidFill>
                  <a:schemeClr val="tx1"/>
                </a:solidFill>
                <a:latin typeface="Arial Narrow"/>
                <a:cs typeface="Arial Narrow"/>
              </a:rPr>
              <a:t>Supported </a:t>
            </a:r>
            <a:r>
              <a:rPr lang="en-US" dirty="0">
                <a:solidFill>
                  <a:schemeClr val="tx1"/>
                </a:solidFill>
                <a:latin typeface="Arial Narrow"/>
                <a:cs typeface="Arial Narrow"/>
              </a:rPr>
              <a:t>by evidence</a:t>
            </a:r>
          </a:p>
          <a:p>
            <a:pPr>
              <a:buFont typeface="Arial"/>
              <a:buChar char="•"/>
            </a:pPr>
            <a:r>
              <a:rPr lang="en-US" dirty="0" smtClean="0">
                <a:solidFill>
                  <a:schemeClr val="tx1"/>
                </a:solidFill>
                <a:latin typeface="Arial Narrow"/>
                <a:cs typeface="Arial Narrow"/>
              </a:rPr>
              <a:t>Truly necessary</a:t>
            </a:r>
            <a:endParaRPr lang="en-US" dirty="0" smtClean="0"/>
          </a:p>
          <a:p>
            <a:pPr>
              <a:buFont typeface="Arial"/>
              <a:buChar char="•"/>
            </a:pPr>
            <a:r>
              <a:rPr lang="en-US" dirty="0" smtClean="0">
                <a:solidFill>
                  <a:schemeClr val="tx1"/>
                </a:solidFill>
                <a:latin typeface="Arial Narrow"/>
                <a:cs typeface="Arial Narrow"/>
              </a:rPr>
              <a:t>Free </a:t>
            </a:r>
            <a:r>
              <a:rPr lang="en-US" dirty="0">
                <a:solidFill>
                  <a:schemeClr val="tx1"/>
                </a:solidFill>
                <a:latin typeface="Arial Narrow"/>
                <a:cs typeface="Arial Narrow"/>
              </a:rPr>
              <a:t>from </a:t>
            </a:r>
            <a:r>
              <a:rPr lang="en-US" dirty="0" smtClean="0">
                <a:solidFill>
                  <a:schemeClr val="tx1"/>
                </a:solidFill>
                <a:latin typeface="Arial Narrow"/>
                <a:cs typeface="Arial Narrow"/>
              </a:rPr>
              <a:t>harm</a:t>
            </a:r>
            <a:endParaRPr lang="en-US" dirty="0">
              <a:solidFill>
                <a:schemeClr val="tx1"/>
              </a:solidFill>
              <a:latin typeface="Arial Narrow"/>
              <a:cs typeface="Arial Narrow"/>
            </a:endParaRPr>
          </a:p>
        </p:txBody>
      </p:sp>
      <p:pic>
        <p:nvPicPr>
          <p:cNvPr id="4" name="Picture 3"/>
          <p:cNvPicPr>
            <a:picLocks noChangeAspect="1"/>
          </p:cNvPicPr>
          <p:nvPr/>
        </p:nvPicPr>
        <p:blipFill>
          <a:blip r:embed="rId4"/>
          <a:stretch>
            <a:fillRect/>
          </a:stretch>
        </p:blipFill>
        <p:spPr>
          <a:xfrm>
            <a:off x="4291940" y="4114800"/>
            <a:ext cx="3785260" cy="2491154"/>
          </a:xfrm>
          <a:prstGeom prst="rect">
            <a:avLst/>
          </a:prstGeom>
        </p:spPr>
      </p:pic>
      <p:sp>
        <p:nvSpPr>
          <p:cNvPr id="5" name="Slide Number Placeholder 4"/>
          <p:cNvSpPr>
            <a:spLocks noGrp="1"/>
          </p:cNvSpPr>
          <p:nvPr>
            <p:ph type="sldNum" sz="quarter" idx="12"/>
          </p:nvPr>
        </p:nvSpPr>
        <p:spPr>
          <a:xfrm>
            <a:off x="8153400" y="6324600"/>
            <a:ext cx="533400" cy="396875"/>
          </a:xfrm>
        </p:spPr>
        <p:txBody>
          <a:bodyPr/>
          <a:lstStyle/>
          <a:p>
            <a:fld id="{D5FCF9B7-FB9B-46B7-B364-EF10DB67BB39}" type="slidenum">
              <a:rPr lang="en-US" sz="2000" smtClean="0">
                <a:solidFill>
                  <a:srgbClr val="000000"/>
                </a:solidFill>
                <a:latin typeface="Arial Narrow"/>
                <a:cs typeface="Arial Narrow"/>
              </a:rPr>
              <a:pPr/>
              <a:t>3</a:t>
            </a:fld>
            <a:endParaRPr lang="en-US" sz="2000">
              <a:solidFill>
                <a:srgbClr val="000000"/>
              </a:solidFill>
              <a:latin typeface="Arial Narrow"/>
              <a:cs typeface="Arial Narrow"/>
            </a:endParaRPr>
          </a:p>
        </p:txBody>
      </p:sp>
      <p:sp>
        <p:nvSpPr>
          <p:cNvPr id="6" name="TextBox 5"/>
          <p:cNvSpPr txBox="1"/>
          <p:nvPr/>
        </p:nvSpPr>
        <p:spPr>
          <a:xfrm>
            <a:off x="304800" y="5410200"/>
            <a:ext cx="3810000" cy="1015663"/>
          </a:xfrm>
          <a:prstGeom prst="rect">
            <a:avLst/>
          </a:prstGeom>
          <a:noFill/>
        </p:spPr>
        <p:txBody>
          <a:bodyPr wrap="square" rtlCol="0">
            <a:spAutoFit/>
          </a:bodyPr>
          <a:lstStyle/>
          <a:p>
            <a:r>
              <a:rPr lang="en-US" sz="2000" dirty="0" smtClean="0">
                <a:latin typeface="Arial Narrow"/>
                <a:cs typeface="Arial Narrow"/>
              </a:rPr>
              <a:t>Medicine’s </a:t>
            </a:r>
            <a:r>
              <a:rPr lang="en-US" sz="2000" dirty="0">
                <a:latin typeface="Arial Narrow"/>
                <a:cs typeface="Arial Narrow"/>
              </a:rPr>
              <a:t>Ethical Responsibility for Health Care Reform — The Top Five </a:t>
            </a:r>
            <a:r>
              <a:rPr lang="en-US" sz="2000" dirty="0" smtClean="0">
                <a:latin typeface="Arial Narrow"/>
                <a:cs typeface="Arial Narrow"/>
              </a:rPr>
              <a:t>List: Howard Brody, NEJM 2010</a:t>
            </a:r>
            <a:endParaRPr lang="en-US" sz="2000" dirty="0">
              <a:latin typeface="Arial Narrow"/>
              <a:cs typeface="Arial Narrow"/>
            </a:endParaRPr>
          </a:p>
        </p:txBody>
      </p:sp>
    </p:spTree>
    <p:extLst>
      <p:ext uri="{BB962C8B-B14F-4D97-AF65-F5344CB8AC3E}">
        <p14:creationId xmlns:p14="http://schemas.microsoft.com/office/powerpoint/2010/main" val="281419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sz="4000" dirty="0" smtClean="0">
                <a:solidFill>
                  <a:srgbClr val="000000"/>
                </a:solidFill>
              </a:rPr>
              <a:t>Choosing Wisely Champions</a:t>
            </a:r>
            <a:br>
              <a:rPr lang="en-US" sz="4000" dirty="0" smtClean="0">
                <a:solidFill>
                  <a:srgbClr val="000000"/>
                </a:solidFill>
              </a:rPr>
            </a:br>
            <a:r>
              <a:rPr lang="en-US" sz="4000" dirty="0" smtClean="0">
                <a:solidFill>
                  <a:srgbClr val="000000"/>
                </a:solidFill>
              </a:rPr>
              <a:t>Nominated by ASCP, 2017</a:t>
            </a:r>
            <a:endParaRPr lang="en-US" sz="4000" dirty="0">
              <a:solidFill>
                <a:srgbClr val="000000"/>
              </a:solidFill>
            </a:endParaRPr>
          </a:p>
        </p:txBody>
      </p:sp>
      <p:sp>
        <p:nvSpPr>
          <p:cNvPr id="3" name="Content Placeholder 2"/>
          <p:cNvSpPr>
            <a:spLocks noGrp="1"/>
          </p:cNvSpPr>
          <p:nvPr>
            <p:ph idx="1"/>
          </p:nvPr>
        </p:nvSpPr>
        <p:spPr>
          <a:xfrm>
            <a:off x="0" y="1752600"/>
            <a:ext cx="8991600" cy="5029200"/>
          </a:xfrm>
        </p:spPr>
        <p:txBody>
          <a:bodyPr>
            <a:noAutofit/>
          </a:bodyPr>
          <a:lstStyle/>
          <a:p>
            <a:r>
              <a:rPr lang="en-US" sz="2400" b="1" dirty="0">
                <a:solidFill>
                  <a:srgbClr val="000000"/>
                </a:solidFill>
                <a:latin typeface="Arial Narrow"/>
                <a:cs typeface="Arial Narrow"/>
              </a:rPr>
              <a:t>Jack Jordan</a:t>
            </a:r>
            <a:r>
              <a:rPr lang="en-US" sz="2400" b="1" dirty="0" smtClean="0">
                <a:solidFill>
                  <a:srgbClr val="000000"/>
                </a:solidFill>
                <a:latin typeface="Arial Narrow"/>
                <a:cs typeface="Arial Narrow"/>
              </a:rPr>
              <a:t>, MLS, MA</a:t>
            </a:r>
            <a:r>
              <a:rPr lang="en-US" sz="2400" dirty="0" smtClean="0">
                <a:solidFill>
                  <a:srgbClr val="000000"/>
                </a:solidFill>
                <a:latin typeface="Arial Narrow"/>
                <a:cs typeface="Arial Narrow"/>
              </a:rPr>
              <a:t>—As </a:t>
            </a:r>
            <a:r>
              <a:rPr lang="en-US" sz="2400" dirty="0">
                <a:solidFill>
                  <a:srgbClr val="000000"/>
                </a:solidFill>
                <a:latin typeface="Arial Narrow"/>
                <a:cs typeface="Arial Narrow"/>
              </a:rPr>
              <a:t>Director of Performance Excellence and Quality at Henry Ford Health System, he has worked to make the utilization of laboratory services evidence-based, safer and compliant with </a:t>
            </a:r>
            <a:r>
              <a:rPr lang="en-US" sz="2400" i="1" dirty="0">
                <a:solidFill>
                  <a:srgbClr val="000000"/>
                </a:solidFill>
                <a:latin typeface="Arial Narrow"/>
                <a:cs typeface="Arial Narrow"/>
              </a:rPr>
              <a:t>Choosing Wisely</a:t>
            </a:r>
            <a:r>
              <a:rPr lang="en-US" sz="2400" dirty="0">
                <a:solidFill>
                  <a:srgbClr val="000000"/>
                </a:solidFill>
                <a:latin typeface="Arial Narrow"/>
                <a:cs typeface="Arial Narrow"/>
              </a:rPr>
              <a:t> recommendations.</a:t>
            </a:r>
          </a:p>
          <a:p>
            <a:r>
              <a:rPr lang="en-US" sz="2400" b="1" dirty="0">
                <a:solidFill>
                  <a:srgbClr val="000000"/>
                </a:solidFill>
                <a:latin typeface="Arial Narrow"/>
                <a:cs typeface="Arial Narrow"/>
              </a:rPr>
              <a:t>Meghan Kapp, </a:t>
            </a:r>
            <a:r>
              <a:rPr lang="en-US" sz="2400" b="1" dirty="0" smtClean="0">
                <a:solidFill>
                  <a:srgbClr val="000000"/>
                </a:solidFill>
                <a:latin typeface="Arial Narrow"/>
                <a:cs typeface="Arial Narrow"/>
              </a:rPr>
              <a:t>MD</a:t>
            </a:r>
            <a:r>
              <a:rPr lang="en-US" sz="2400" dirty="0" smtClean="0">
                <a:solidFill>
                  <a:srgbClr val="000000"/>
                </a:solidFill>
                <a:latin typeface="Arial Narrow"/>
                <a:cs typeface="Arial Narrow"/>
              </a:rPr>
              <a:t>—</a:t>
            </a:r>
            <a:r>
              <a:rPr lang="en-US" sz="2400" dirty="0">
                <a:solidFill>
                  <a:srgbClr val="000000"/>
                </a:solidFill>
                <a:latin typeface="Arial Narrow"/>
                <a:cs typeface="Arial Narrow"/>
              </a:rPr>
              <a:t>Dr. Kapp served as a founding member and co-chair of </a:t>
            </a:r>
            <a:r>
              <a:rPr lang="en-US" sz="2400" dirty="0" smtClean="0">
                <a:solidFill>
                  <a:srgbClr val="000000"/>
                </a:solidFill>
                <a:latin typeface="Arial Narrow"/>
                <a:cs typeface="Arial Narrow"/>
              </a:rPr>
              <a:t>Vanderbilt UMC’s</a:t>
            </a:r>
            <a:r>
              <a:rPr lang="en-US" sz="2400" dirty="0">
                <a:solidFill>
                  <a:srgbClr val="000000"/>
                </a:solidFill>
                <a:latin typeface="Arial Narrow"/>
                <a:cs typeface="Arial Narrow"/>
              </a:rPr>
              <a:t> </a:t>
            </a:r>
            <a:r>
              <a:rPr lang="en-US" sz="2400" i="1" dirty="0">
                <a:solidFill>
                  <a:srgbClr val="000000"/>
                </a:solidFill>
                <a:latin typeface="Arial Narrow"/>
                <a:cs typeface="Arial Narrow"/>
              </a:rPr>
              <a:t>Choosing Wisely</a:t>
            </a:r>
            <a:r>
              <a:rPr lang="en-US" sz="2400" dirty="0">
                <a:solidFill>
                  <a:srgbClr val="000000"/>
                </a:solidFill>
                <a:latin typeface="Arial Narrow"/>
                <a:cs typeface="Arial Narrow"/>
              </a:rPr>
              <a:t> steering committee, educating house staff and faculty about the potential harm of daily labs, </a:t>
            </a:r>
            <a:r>
              <a:rPr lang="en-US" sz="2400" dirty="0" smtClean="0">
                <a:solidFill>
                  <a:srgbClr val="000000"/>
                </a:solidFill>
                <a:latin typeface="Arial Narrow"/>
                <a:cs typeface="Arial Narrow"/>
              </a:rPr>
              <a:t>encouraging </a:t>
            </a:r>
            <a:r>
              <a:rPr lang="en-US" sz="2400" dirty="0">
                <a:solidFill>
                  <a:srgbClr val="000000"/>
                </a:solidFill>
                <a:latin typeface="Arial Narrow"/>
                <a:cs typeface="Arial Narrow"/>
              </a:rPr>
              <a:t>discussions of lab results and the need for future labs during rounds and </a:t>
            </a:r>
            <a:r>
              <a:rPr lang="en-US" sz="2400" dirty="0" smtClean="0">
                <a:solidFill>
                  <a:srgbClr val="000000"/>
                </a:solidFill>
                <a:latin typeface="Arial Narrow"/>
                <a:cs typeface="Arial Narrow"/>
              </a:rPr>
              <a:t>providing </a:t>
            </a:r>
            <a:r>
              <a:rPr lang="en-US" sz="2400" dirty="0">
                <a:solidFill>
                  <a:srgbClr val="000000"/>
                </a:solidFill>
                <a:latin typeface="Arial Narrow"/>
                <a:cs typeface="Arial Narrow"/>
              </a:rPr>
              <a:t>data feedback with peer comparisons.</a:t>
            </a:r>
          </a:p>
          <a:p>
            <a:r>
              <a:rPr lang="en-US" sz="2400" b="1" dirty="0">
                <a:solidFill>
                  <a:srgbClr val="000000"/>
                </a:solidFill>
                <a:latin typeface="Arial Narrow"/>
                <a:cs typeface="Arial Narrow"/>
              </a:rPr>
              <a:t>Christopher Polage, </a:t>
            </a:r>
            <a:r>
              <a:rPr lang="en-US" sz="2400" b="1" dirty="0" smtClean="0">
                <a:solidFill>
                  <a:srgbClr val="000000"/>
                </a:solidFill>
                <a:latin typeface="Arial Narrow"/>
                <a:cs typeface="Arial Narrow"/>
              </a:rPr>
              <a:t>MD</a:t>
            </a:r>
            <a:r>
              <a:rPr lang="en-US" sz="2400" dirty="0" smtClean="0">
                <a:solidFill>
                  <a:srgbClr val="000000"/>
                </a:solidFill>
                <a:latin typeface="Arial Narrow"/>
                <a:cs typeface="Arial Narrow"/>
              </a:rPr>
              <a:t>—Dr</a:t>
            </a:r>
            <a:r>
              <a:rPr lang="en-US" sz="2400" dirty="0">
                <a:solidFill>
                  <a:srgbClr val="000000"/>
                </a:solidFill>
                <a:latin typeface="Arial Narrow"/>
                <a:cs typeface="Arial Narrow"/>
              </a:rPr>
              <a:t>. Polage published </a:t>
            </a:r>
            <a:r>
              <a:rPr lang="en-US" sz="2400" dirty="0" smtClean="0">
                <a:solidFill>
                  <a:srgbClr val="000000"/>
                </a:solidFill>
                <a:latin typeface="Arial Narrow"/>
                <a:cs typeface="Arial Narrow"/>
              </a:rPr>
              <a:t>research </a:t>
            </a:r>
            <a:r>
              <a:rPr lang="en-US" sz="2400" dirty="0">
                <a:solidFill>
                  <a:srgbClr val="000000"/>
                </a:solidFill>
                <a:latin typeface="Arial Narrow"/>
                <a:cs typeface="Arial Narrow"/>
              </a:rPr>
              <a:t>that contributed to the Infectious Diseases Society of America’s (IDSA) </a:t>
            </a:r>
            <a:r>
              <a:rPr lang="en-US" sz="2400" i="1" dirty="0">
                <a:solidFill>
                  <a:srgbClr val="000000"/>
                </a:solidFill>
                <a:latin typeface="Arial Narrow"/>
                <a:cs typeface="Arial Narrow"/>
              </a:rPr>
              <a:t>Choosing Wisely</a:t>
            </a:r>
            <a:r>
              <a:rPr lang="en-US" sz="2400" dirty="0">
                <a:solidFill>
                  <a:srgbClr val="000000"/>
                </a:solidFill>
                <a:latin typeface="Arial Narrow"/>
                <a:cs typeface="Arial Narrow"/>
              </a:rPr>
              <a:t> recommendation for clinicians to avoid testing for </a:t>
            </a:r>
            <a:r>
              <a:rPr lang="en-US" sz="2400" i="1" dirty="0" smtClean="0">
                <a:solidFill>
                  <a:srgbClr val="000000"/>
                </a:solidFill>
                <a:latin typeface="Arial Narrow"/>
                <a:cs typeface="Arial Narrow"/>
              </a:rPr>
              <a:t>Clostridium </a:t>
            </a:r>
            <a:r>
              <a:rPr lang="en-US" sz="2400" i="1" dirty="0">
                <a:solidFill>
                  <a:srgbClr val="000000"/>
                </a:solidFill>
                <a:latin typeface="Arial Narrow"/>
                <a:cs typeface="Arial Narrow"/>
              </a:rPr>
              <a:t>difficile </a:t>
            </a:r>
            <a:r>
              <a:rPr lang="en-US" sz="2400" dirty="0" smtClean="0">
                <a:solidFill>
                  <a:srgbClr val="000000"/>
                </a:solidFill>
                <a:latin typeface="Arial Narrow"/>
                <a:cs typeface="Arial Narrow"/>
              </a:rPr>
              <a:t>in </a:t>
            </a:r>
            <a:r>
              <a:rPr lang="en-US" sz="2400" dirty="0">
                <a:solidFill>
                  <a:srgbClr val="000000"/>
                </a:solidFill>
                <a:latin typeface="Arial Narrow"/>
                <a:cs typeface="Arial Narrow"/>
              </a:rPr>
              <a:t>certain situations</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30</a:t>
            </a:fld>
            <a:endParaRPr lang="en-US"/>
          </a:p>
        </p:txBody>
      </p:sp>
    </p:spTree>
    <p:extLst>
      <p:ext uri="{BB962C8B-B14F-4D97-AF65-F5344CB8AC3E}">
        <p14:creationId xmlns:p14="http://schemas.microsoft.com/office/powerpoint/2010/main" val="156035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sz="4000" dirty="0" smtClean="0">
                <a:solidFill>
                  <a:srgbClr val="000000"/>
                </a:solidFill>
              </a:rPr>
              <a:t>Choosing Wisely Champions</a:t>
            </a:r>
            <a:br>
              <a:rPr lang="en-US" sz="4000" dirty="0" smtClean="0">
                <a:solidFill>
                  <a:srgbClr val="000000"/>
                </a:solidFill>
              </a:rPr>
            </a:br>
            <a:r>
              <a:rPr lang="en-US" sz="4000" dirty="0" smtClean="0">
                <a:solidFill>
                  <a:srgbClr val="000000"/>
                </a:solidFill>
              </a:rPr>
              <a:t>Nominated by ASCP, </a:t>
            </a:r>
            <a:r>
              <a:rPr lang="en-US" sz="4000" dirty="0" smtClean="0">
                <a:solidFill>
                  <a:srgbClr val="000000"/>
                </a:solidFill>
              </a:rPr>
              <a:t>2018</a:t>
            </a:r>
            <a:endParaRPr lang="en-US" sz="4000" dirty="0">
              <a:solidFill>
                <a:srgbClr val="000000"/>
              </a:solidFill>
            </a:endParaRPr>
          </a:p>
        </p:txBody>
      </p:sp>
      <p:sp>
        <p:nvSpPr>
          <p:cNvPr id="3" name="Content Placeholder 2"/>
          <p:cNvSpPr>
            <a:spLocks noGrp="1"/>
          </p:cNvSpPr>
          <p:nvPr>
            <p:ph idx="1"/>
          </p:nvPr>
        </p:nvSpPr>
        <p:spPr>
          <a:xfrm>
            <a:off x="0" y="2057400"/>
            <a:ext cx="8991600" cy="4267200"/>
          </a:xfrm>
        </p:spPr>
        <p:txBody>
          <a:bodyPr>
            <a:noAutofit/>
          </a:bodyPr>
          <a:lstStyle/>
          <a:p>
            <a:r>
              <a:rPr lang="en-US" sz="2400" b="1" dirty="0">
                <a:solidFill>
                  <a:schemeClr val="tx1"/>
                </a:solidFill>
                <a:latin typeface="Arial Narrow"/>
                <a:cs typeface="Arial Narrow"/>
              </a:rPr>
              <a:t>Ila Singh, MD, </a:t>
            </a:r>
            <a:r>
              <a:rPr lang="en-US" sz="2400" b="1" dirty="0" smtClean="0">
                <a:solidFill>
                  <a:schemeClr val="tx1"/>
                </a:solidFill>
                <a:latin typeface="Arial Narrow"/>
                <a:cs typeface="Arial Narrow"/>
              </a:rPr>
              <a:t>PhD</a:t>
            </a:r>
            <a:r>
              <a:rPr lang="en-US" sz="2400" dirty="0" smtClean="0">
                <a:solidFill>
                  <a:schemeClr val="tx1"/>
                </a:solidFill>
                <a:latin typeface="Arial Narrow"/>
                <a:cs typeface="Arial Narrow"/>
              </a:rPr>
              <a:t> </a:t>
            </a:r>
            <a:r>
              <a:rPr lang="en-US" sz="2400" dirty="0">
                <a:solidFill>
                  <a:schemeClr val="tx1"/>
                </a:solidFill>
                <a:latin typeface="Arial Narrow"/>
                <a:cs typeface="Arial Narrow"/>
              </a:rPr>
              <a:t>created the </a:t>
            </a:r>
            <a:r>
              <a:rPr lang="en-US" sz="2400" dirty="0" smtClean="0">
                <a:solidFill>
                  <a:schemeClr val="tx1"/>
                </a:solidFill>
                <a:latin typeface="Arial Narrow"/>
                <a:cs typeface="Arial Narrow"/>
              </a:rPr>
              <a:t>CLSI </a:t>
            </a:r>
            <a:r>
              <a:rPr lang="en-US" sz="2400" dirty="0">
                <a:solidFill>
                  <a:schemeClr val="tx1"/>
                </a:solidFill>
                <a:latin typeface="Arial Narrow"/>
                <a:cs typeface="Arial Narrow"/>
              </a:rPr>
              <a:t>document on test utilization, and </a:t>
            </a:r>
            <a:r>
              <a:rPr lang="en-US" sz="2400" dirty="0" smtClean="0">
                <a:solidFill>
                  <a:schemeClr val="tx1"/>
                </a:solidFill>
                <a:latin typeface="Arial Narrow"/>
                <a:cs typeface="Arial Narrow"/>
              </a:rPr>
              <a:t>was a member on </a:t>
            </a:r>
            <a:r>
              <a:rPr lang="en-US" sz="2400" dirty="0">
                <a:solidFill>
                  <a:schemeClr val="tx1"/>
                </a:solidFill>
                <a:latin typeface="Arial Narrow"/>
                <a:cs typeface="Arial Narrow"/>
              </a:rPr>
              <a:t>the </a:t>
            </a:r>
            <a:r>
              <a:rPr lang="en-US" sz="2400" dirty="0" smtClean="0">
                <a:solidFill>
                  <a:schemeClr val="tx1"/>
                </a:solidFill>
                <a:latin typeface="Arial Narrow"/>
                <a:cs typeface="Arial Narrow"/>
              </a:rPr>
              <a:t>committee </a:t>
            </a:r>
            <a:r>
              <a:rPr lang="en-US" sz="2400" dirty="0">
                <a:solidFill>
                  <a:schemeClr val="tx1"/>
                </a:solidFill>
                <a:latin typeface="Arial Narrow"/>
                <a:cs typeface="Arial Narrow"/>
              </a:rPr>
              <a:t>on Lab Test Utilization and Stewardship that co-authored </a:t>
            </a:r>
            <a:r>
              <a:rPr lang="en-US" sz="2400" dirty="0" smtClean="0">
                <a:solidFill>
                  <a:schemeClr val="tx1"/>
                </a:solidFill>
                <a:latin typeface="Arial Narrow"/>
                <a:cs typeface="Arial Narrow"/>
              </a:rPr>
              <a:t>a consensus </a:t>
            </a:r>
            <a:r>
              <a:rPr lang="en-US" sz="2400" dirty="0">
                <a:solidFill>
                  <a:schemeClr val="tx1"/>
                </a:solidFill>
                <a:latin typeface="Arial Narrow"/>
                <a:cs typeface="Arial Narrow"/>
              </a:rPr>
              <a:t>document on the subject.</a:t>
            </a:r>
          </a:p>
          <a:p>
            <a:r>
              <a:rPr lang="en-US" sz="2400" b="1" dirty="0">
                <a:solidFill>
                  <a:schemeClr val="tx1"/>
                </a:solidFill>
                <a:latin typeface="Arial Narrow"/>
                <a:cs typeface="Arial Narrow"/>
              </a:rPr>
              <a:t>Curtis A. Hanson, MD</a:t>
            </a:r>
            <a:r>
              <a:rPr lang="en-US" sz="2400" dirty="0">
                <a:solidFill>
                  <a:schemeClr val="tx1"/>
                </a:solidFill>
                <a:latin typeface="Arial Narrow"/>
                <a:cs typeface="Arial Narrow"/>
              </a:rPr>
              <a:t> </a:t>
            </a:r>
            <a:r>
              <a:rPr lang="en-US" sz="2400" dirty="0" smtClean="0">
                <a:solidFill>
                  <a:schemeClr val="tx1"/>
                </a:solidFill>
                <a:latin typeface="Arial Narrow"/>
                <a:cs typeface="Arial Narrow"/>
              </a:rPr>
              <a:t>led </a:t>
            </a:r>
            <a:r>
              <a:rPr lang="en-US" sz="2400" dirty="0">
                <a:solidFill>
                  <a:schemeClr val="tx1"/>
                </a:solidFill>
                <a:latin typeface="Arial Narrow"/>
                <a:cs typeface="Arial Narrow"/>
              </a:rPr>
              <a:t>the incorporation of laboratory utilization rules into </a:t>
            </a:r>
            <a:r>
              <a:rPr lang="en-US" sz="2400" dirty="0" smtClean="0">
                <a:solidFill>
                  <a:schemeClr val="tx1"/>
                </a:solidFill>
                <a:latin typeface="Arial Narrow"/>
                <a:cs typeface="Arial Narrow"/>
              </a:rPr>
              <a:t>Mayo’s inpatient </a:t>
            </a:r>
            <a:r>
              <a:rPr lang="en-US" sz="2400" dirty="0">
                <a:solidFill>
                  <a:schemeClr val="tx1"/>
                </a:solidFill>
                <a:latin typeface="Arial Narrow"/>
                <a:cs typeface="Arial Narrow"/>
              </a:rPr>
              <a:t>hospital practice and </a:t>
            </a:r>
            <a:r>
              <a:rPr lang="en-US" sz="2400" dirty="0" smtClean="0">
                <a:solidFill>
                  <a:schemeClr val="tx1"/>
                </a:solidFill>
                <a:latin typeface="Arial Narrow"/>
                <a:cs typeface="Arial Narrow"/>
              </a:rPr>
              <a:t>clinical </a:t>
            </a:r>
            <a:r>
              <a:rPr lang="en-US" sz="2400" dirty="0">
                <a:solidFill>
                  <a:schemeClr val="tx1"/>
                </a:solidFill>
                <a:latin typeface="Arial Narrow"/>
                <a:cs typeface="Arial Narrow"/>
              </a:rPr>
              <a:t>decision support tool.</a:t>
            </a:r>
          </a:p>
          <a:p>
            <a:r>
              <a:rPr lang="en-US" sz="2400" b="1" dirty="0" smtClean="0">
                <a:solidFill>
                  <a:schemeClr val="tx1"/>
                </a:solidFill>
                <a:latin typeface="Arial Narrow"/>
                <a:cs typeface="Arial Narrow"/>
              </a:rPr>
              <a:t>Diane George, DO </a:t>
            </a:r>
            <a:r>
              <a:rPr lang="en-US" sz="2400" dirty="0" smtClean="0">
                <a:solidFill>
                  <a:schemeClr val="tx1"/>
                </a:solidFill>
                <a:latin typeface="Arial Narrow"/>
                <a:cs typeface="Arial Narrow"/>
              </a:rPr>
              <a:t>led </a:t>
            </a:r>
            <a:r>
              <a:rPr lang="en-US" sz="2400" dirty="0">
                <a:solidFill>
                  <a:schemeClr val="tx1"/>
                </a:solidFill>
                <a:latin typeface="Arial Narrow"/>
                <a:cs typeface="Arial Narrow"/>
              </a:rPr>
              <a:t>a group at Henry Ford Medical Group in Detroit, MI to establish a baseline of ordering volume and developed an analytics tool to monitor total volume, as well as highlight low and high utilizers. Within the first year of implementation, the number of </a:t>
            </a:r>
            <a:r>
              <a:rPr lang="en-US" sz="2400" dirty="0" smtClean="0">
                <a:solidFill>
                  <a:schemeClr val="tx1"/>
                </a:solidFill>
                <a:latin typeface="Arial Narrow"/>
                <a:cs typeface="Arial Narrow"/>
              </a:rPr>
              <a:t>vitamin </a:t>
            </a:r>
            <a:r>
              <a:rPr lang="en-US" sz="2400" dirty="0">
                <a:solidFill>
                  <a:schemeClr val="tx1"/>
                </a:solidFill>
                <a:latin typeface="Arial Narrow"/>
                <a:cs typeface="Arial Narrow"/>
              </a:rPr>
              <a:t>D orders decreased from 685 per month to 150 per month, and the number continues to decrease at an annual rate of 23 percent</a:t>
            </a:r>
            <a:r>
              <a:rPr lang="en-US" sz="2400" dirty="0" smtClean="0">
                <a:solidFill>
                  <a:schemeClr val="tx1"/>
                </a:solidFill>
                <a:latin typeface="Arial Narrow"/>
                <a:cs typeface="Arial Narrow"/>
              </a:rPr>
              <a:t>.</a:t>
            </a:r>
            <a:endParaRPr lang="en-US" sz="2400" dirty="0">
              <a:solidFill>
                <a:schemeClr val="tx1"/>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31</a:t>
            </a:fld>
            <a:endParaRPr lang="en-US"/>
          </a:p>
        </p:txBody>
      </p:sp>
    </p:spTree>
    <p:extLst>
      <p:ext uri="{BB962C8B-B14F-4D97-AF65-F5344CB8AC3E}">
        <p14:creationId xmlns:p14="http://schemas.microsoft.com/office/powerpoint/2010/main" val="141673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sz="4000" dirty="0" smtClean="0">
                <a:solidFill>
                  <a:srgbClr val="000000"/>
                </a:solidFill>
              </a:rPr>
              <a:t>Choosing Wisely Grant Program</a:t>
            </a:r>
            <a:endParaRPr lang="en-US" sz="4000" dirty="0">
              <a:solidFill>
                <a:srgbClr val="000000"/>
              </a:solidFill>
            </a:endParaRPr>
          </a:p>
        </p:txBody>
      </p:sp>
      <p:sp>
        <p:nvSpPr>
          <p:cNvPr id="3" name="Content Placeholder 2"/>
          <p:cNvSpPr>
            <a:spLocks noGrp="1"/>
          </p:cNvSpPr>
          <p:nvPr>
            <p:ph idx="1"/>
          </p:nvPr>
        </p:nvSpPr>
        <p:spPr>
          <a:xfrm>
            <a:off x="228600" y="1752600"/>
            <a:ext cx="8763000" cy="4191000"/>
          </a:xfrm>
        </p:spPr>
        <p:txBody>
          <a:bodyPr>
            <a:noAutofit/>
          </a:bodyPr>
          <a:lstStyle/>
          <a:p>
            <a:r>
              <a:rPr lang="en-US" sz="2400" dirty="0" smtClean="0">
                <a:solidFill>
                  <a:srgbClr val="000000"/>
                </a:solidFill>
                <a:latin typeface="Arial Narrow"/>
                <a:cs typeface="Arial Narrow"/>
              </a:rPr>
              <a:t>In 2013</a:t>
            </a:r>
            <a:r>
              <a:rPr lang="en-US" sz="2400" dirty="0">
                <a:solidFill>
                  <a:srgbClr val="000000"/>
                </a:solidFill>
                <a:latin typeface="Arial Narrow"/>
                <a:cs typeface="Arial Narrow"/>
              </a:rPr>
              <a:t>, RWJF provided funding to support 21 projects led by state medical societies, specialty societies and regional health collaboratives to </a:t>
            </a:r>
            <a:r>
              <a:rPr lang="en-US" sz="2400" dirty="0" smtClean="0">
                <a:solidFill>
                  <a:srgbClr val="000000"/>
                </a:solidFill>
                <a:latin typeface="Arial Narrow"/>
                <a:cs typeface="Arial Narrow"/>
              </a:rPr>
              <a:t>educate </a:t>
            </a:r>
            <a:r>
              <a:rPr lang="en-US" sz="2400" dirty="0">
                <a:solidFill>
                  <a:srgbClr val="000000"/>
                </a:solidFill>
                <a:latin typeface="Arial Narrow"/>
                <a:cs typeface="Arial Narrow"/>
              </a:rPr>
              <a:t>physicians about the recommendations and build skills to have conversations with patients about the care they need</a:t>
            </a:r>
            <a:r>
              <a:rPr lang="en-US" sz="2400" dirty="0" smtClean="0">
                <a:solidFill>
                  <a:srgbClr val="000000"/>
                </a:solidFill>
                <a:latin typeface="Arial Narrow"/>
                <a:cs typeface="Arial Narrow"/>
              </a:rPr>
              <a:t>.</a:t>
            </a:r>
          </a:p>
          <a:p>
            <a:r>
              <a:rPr lang="en-US" sz="2400" dirty="0">
                <a:solidFill>
                  <a:srgbClr val="000000"/>
                </a:solidFill>
                <a:latin typeface="Arial Narrow"/>
                <a:cs typeface="Arial Narrow"/>
              </a:rPr>
              <a:t>In spring 2015, the ABIM Foundation—with continued funding from </a:t>
            </a:r>
            <a:r>
              <a:rPr lang="en-US" sz="2400" dirty="0" smtClean="0">
                <a:solidFill>
                  <a:srgbClr val="000000"/>
                </a:solidFill>
                <a:latin typeface="Arial Narrow"/>
                <a:cs typeface="Arial Narrow"/>
              </a:rPr>
              <a:t>RWJF—</a:t>
            </a:r>
            <a:r>
              <a:rPr lang="en-US" sz="2400" dirty="0">
                <a:solidFill>
                  <a:srgbClr val="000000"/>
                </a:solidFill>
                <a:latin typeface="Arial Narrow"/>
                <a:cs typeface="Arial Narrow"/>
              </a:rPr>
              <a:t>awarded </a:t>
            </a:r>
            <a:r>
              <a:rPr lang="en-US" sz="2400" dirty="0" smtClean="0">
                <a:solidFill>
                  <a:srgbClr val="000000"/>
                </a:solidFill>
                <a:latin typeface="Arial Narrow"/>
                <a:cs typeface="Arial Narrow"/>
              </a:rPr>
              <a:t>seven grants </a:t>
            </a:r>
            <a:r>
              <a:rPr lang="en-US" sz="2400" dirty="0">
                <a:solidFill>
                  <a:srgbClr val="000000"/>
                </a:solidFill>
                <a:latin typeface="Arial Narrow"/>
                <a:cs typeface="Arial Narrow"/>
              </a:rPr>
              <a:t>to organizations that promote the goals of the Choosing Wisely </a:t>
            </a:r>
            <a:r>
              <a:rPr lang="en-US" sz="2400" dirty="0" smtClean="0">
                <a:solidFill>
                  <a:srgbClr val="000000"/>
                </a:solidFill>
                <a:latin typeface="Arial Narrow"/>
                <a:cs typeface="Arial Narrow"/>
              </a:rPr>
              <a:t>campaign. These </a:t>
            </a:r>
            <a:r>
              <a:rPr lang="en-US" sz="2400" dirty="0">
                <a:solidFill>
                  <a:srgbClr val="000000"/>
                </a:solidFill>
                <a:latin typeface="Arial Narrow"/>
                <a:cs typeface="Arial Narrow"/>
              </a:rPr>
              <a:t>new grants support seven initiatives focused on reducing utilization of inappropriate tests and treatments. Each initiative includes delivery systems, hospitals and/or medical groups collaborating with multi-stakeholder community-based groups and physician-led organizations</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32</a:t>
            </a:fld>
            <a:endParaRPr lang="en-US"/>
          </a:p>
        </p:txBody>
      </p:sp>
    </p:spTree>
    <p:extLst>
      <p:ext uri="{BB962C8B-B14F-4D97-AF65-F5344CB8AC3E}">
        <p14:creationId xmlns:p14="http://schemas.microsoft.com/office/powerpoint/2010/main" val="1560359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6629400" cy="1143000"/>
          </a:xfrm>
        </p:spPr>
        <p:txBody>
          <a:bodyPr>
            <a:normAutofit fontScale="90000"/>
          </a:bodyPr>
          <a:lstStyle/>
          <a:p>
            <a:r>
              <a:rPr lang="en-US" dirty="0" smtClean="0">
                <a:solidFill>
                  <a:srgbClr val="000000"/>
                </a:solidFill>
              </a:rPr>
              <a:t>Summary of 2015 Grant Goals</a:t>
            </a:r>
            <a:endParaRPr lang="en-US" dirty="0">
              <a:solidFill>
                <a:srgbClr val="000000"/>
              </a:solidFill>
            </a:endParaRPr>
          </a:p>
        </p:txBody>
      </p:sp>
      <p:sp>
        <p:nvSpPr>
          <p:cNvPr id="3" name="Content Placeholder 2"/>
          <p:cNvSpPr>
            <a:spLocks noGrp="1"/>
          </p:cNvSpPr>
          <p:nvPr>
            <p:ph idx="1"/>
          </p:nvPr>
        </p:nvSpPr>
        <p:spPr>
          <a:xfrm>
            <a:off x="381000" y="1600200"/>
            <a:ext cx="5257800" cy="4068763"/>
          </a:xfrm>
        </p:spPr>
        <p:txBody>
          <a:bodyPr>
            <a:normAutofit lnSpcReduction="10000"/>
          </a:bodyPr>
          <a:lstStyle/>
          <a:p>
            <a:pPr marL="0" indent="0">
              <a:buNone/>
            </a:pPr>
            <a:r>
              <a:rPr lang="en-US" sz="4400" dirty="0" smtClean="0">
                <a:solidFill>
                  <a:srgbClr val="000000"/>
                </a:solidFill>
                <a:latin typeface="Arial Narrow"/>
                <a:cs typeface="Arial Narrow"/>
              </a:rPr>
              <a:t>Reduce</a:t>
            </a:r>
            <a:r>
              <a:rPr lang="mr-IN" dirty="0" smtClean="0">
                <a:solidFill>
                  <a:srgbClr val="000000"/>
                </a:solidFill>
                <a:latin typeface="Arial Narrow"/>
                <a:cs typeface="Arial Narrow"/>
              </a:rPr>
              <a:t>…</a:t>
            </a:r>
            <a:endParaRPr lang="en-US" dirty="0" smtClean="0">
              <a:solidFill>
                <a:srgbClr val="000000"/>
              </a:solidFill>
              <a:latin typeface="Arial Narrow"/>
              <a:cs typeface="Arial Narrow"/>
            </a:endParaRPr>
          </a:p>
          <a:p>
            <a:r>
              <a:rPr lang="en-US" dirty="0" smtClean="0">
                <a:solidFill>
                  <a:srgbClr val="000000"/>
                </a:solidFill>
                <a:latin typeface="Arial Narrow"/>
                <a:cs typeface="Arial Narrow"/>
              </a:rPr>
              <a:t>Antibiotic use in viral infections—bronchitis, URI.</a:t>
            </a:r>
          </a:p>
          <a:p>
            <a:r>
              <a:rPr lang="en-US" dirty="0" smtClean="0">
                <a:solidFill>
                  <a:srgbClr val="000000"/>
                </a:solidFill>
                <a:latin typeface="Arial Narrow"/>
                <a:cs typeface="Arial Narrow"/>
              </a:rPr>
              <a:t>Imaging for headache</a:t>
            </a:r>
            <a:br>
              <a:rPr lang="en-US" dirty="0" smtClean="0">
                <a:solidFill>
                  <a:srgbClr val="000000"/>
                </a:solidFill>
                <a:latin typeface="Arial Narrow"/>
                <a:cs typeface="Arial Narrow"/>
              </a:rPr>
            </a:br>
            <a:r>
              <a:rPr lang="en-US" dirty="0" smtClean="0">
                <a:solidFill>
                  <a:srgbClr val="000000"/>
                </a:solidFill>
                <a:latin typeface="Arial Narrow"/>
                <a:cs typeface="Arial Narrow"/>
              </a:rPr>
              <a:t>and lower back pain.</a:t>
            </a:r>
          </a:p>
          <a:p>
            <a:r>
              <a:rPr lang="en-US" dirty="0" smtClean="0">
                <a:solidFill>
                  <a:srgbClr val="000000"/>
                </a:solidFill>
                <a:latin typeface="Arial Narrow"/>
                <a:cs typeface="Arial Narrow"/>
              </a:rPr>
              <a:t>Repeated lab testing on inpatients.</a:t>
            </a:r>
          </a:p>
          <a:p>
            <a:r>
              <a:rPr lang="en-US" dirty="0" smtClean="0">
                <a:solidFill>
                  <a:srgbClr val="000000"/>
                </a:solidFill>
                <a:latin typeface="Arial Narrow"/>
                <a:cs typeface="Arial Narrow"/>
              </a:rPr>
              <a:t>Blood transfusions for inpatients.</a:t>
            </a:r>
          </a:p>
          <a:p>
            <a:r>
              <a:rPr lang="en-US" dirty="0" smtClean="0">
                <a:solidFill>
                  <a:srgbClr val="000000"/>
                </a:solidFill>
                <a:latin typeface="Arial Narrow"/>
                <a:cs typeface="Arial Narrow"/>
              </a:rPr>
              <a:t>Pap smears for women 30–65.</a:t>
            </a:r>
          </a:p>
        </p:txBody>
      </p:sp>
      <p:sp>
        <p:nvSpPr>
          <p:cNvPr id="4" name="Slide Number Placeholder 3"/>
          <p:cNvSpPr>
            <a:spLocks noGrp="1"/>
          </p:cNvSpPr>
          <p:nvPr>
            <p:ph type="sldNum" sz="quarter" idx="12"/>
          </p:nvPr>
        </p:nvSpPr>
        <p:spPr/>
        <p:txBody>
          <a:bodyPr/>
          <a:lstStyle/>
          <a:p>
            <a:fld id="{D5FCF9B7-FB9B-46B7-B364-EF10DB67BB39}" type="slidenum">
              <a:rPr lang="en-US" smtClean="0"/>
              <a:pPr/>
              <a:t>33</a:t>
            </a:fld>
            <a:endParaRPr lang="en-US"/>
          </a:p>
        </p:txBody>
      </p:sp>
      <p:pic>
        <p:nvPicPr>
          <p:cNvPr id="5" name="Picture 4"/>
          <p:cNvPicPr>
            <a:picLocks noChangeAspect="1"/>
          </p:cNvPicPr>
          <p:nvPr/>
        </p:nvPicPr>
        <p:blipFill>
          <a:blip r:embed="rId2"/>
          <a:stretch>
            <a:fillRect/>
          </a:stretch>
        </p:blipFill>
        <p:spPr>
          <a:xfrm>
            <a:off x="5598086" y="3886200"/>
            <a:ext cx="3241114" cy="2159000"/>
          </a:xfrm>
          <a:prstGeom prst="rect">
            <a:avLst/>
          </a:prstGeom>
        </p:spPr>
      </p:pic>
      <p:pic>
        <p:nvPicPr>
          <p:cNvPr id="6" name="Picture 5"/>
          <p:cNvPicPr>
            <a:picLocks noChangeAspect="1"/>
          </p:cNvPicPr>
          <p:nvPr/>
        </p:nvPicPr>
        <p:blipFill>
          <a:blip r:embed="rId3"/>
          <a:stretch>
            <a:fillRect/>
          </a:stretch>
        </p:blipFill>
        <p:spPr>
          <a:xfrm>
            <a:off x="5943600" y="1524000"/>
            <a:ext cx="2540000" cy="1694657"/>
          </a:xfrm>
          <a:prstGeom prst="rect">
            <a:avLst/>
          </a:prstGeom>
        </p:spPr>
      </p:pic>
    </p:spTree>
    <p:extLst>
      <p:ext uri="{BB962C8B-B14F-4D97-AF65-F5344CB8AC3E}">
        <p14:creationId xmlns:p14="http://schemas.microsoft.com/office/powerpoint/2010/main" val="1705612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486489" y="18889"/>
            <a:ext cx="1581311" cy="1581311"/>
          </a:xfrm>
          <a:prstGeom prst="rect">
            <a:avLst/>
          </a:prstGeom>
        </p:spPr>
      </p:pic>
      <p:sp>
        <p:nvSpPr>
          <p:cNvPr id="2" name="Title 1"/>
          <p:cNvSpPr>
            <a:spLocks noGrp="1"/>
          </p:cNvSpPr>
          <p:nvPr>
            <p:ph type="title"/>
          </p:nvPr>
        </p:nvSpPr>
        <p:spPr>
          <a:xfrm>
            <a:off x="457200" y="1143000"/>
            <a:ext cx="8229600" cy="762000"/>
          </a:xfrm>
        </p:spPr>
        <p:txBody>
          <a:bodyPr>
            <a:normAutofit/>
          </a:bodyPr>
          <a:lstStyle/>
          <a:p>
            <a:r>
              <a:rPr lang="en-US" sz="3200" dirty="0" smtClean="0">
                <a:solidFill>
                  <a:srgbClr val="000000"/>
                </a:solidFill>
              </a:rPr>
              <a:t>A </a:t>
            </a:r>
            <a:r>
              <a:rPr lang="en-US" sz="3200" i="1" dirty="0" smtClean="0">
                <a:solidFill>
                  <a:srgbClr val="000000"/>
                </a:solidFill>
              </a:rPr>
              <a:t>Consumer Reports </a:t>
            </a:r>
            <a:r>
              <a:rPr lang="en-US" sz="3200" dirty="0" smtClean="0">
                <a:solidFill>
                  <a:srgbClr val="000000"/>
                </a:solidFill>
              </a:rPr>
              <a:t>Vitamin D Recommendation</a:t>
            </a:r>
            <a:endParaRPr lang="en-US" sz="3200" dirty="0">
              <a:solidFill>
                <a:srgbClr val="000000"/>
              </a:solidFill>
            </a:endParaRPr>
          </a:p>
        </p:txBody>
      </p:sp>
      <p:sp>
        <p:nvSpPr>
          <p:cNvPr id="3" name="Content Placeholder 2"/>
          <p:cNvSpPr>
            <a:spLocks noGrp="1"/>
          </p:cNvSpPr>
          <p:nvPr>
            <p:ph idx="1"/>
          </p:nvPr>
        </p:nvSpPr>
        <p:spPr>
          <a:xfrm>
            <a:off x="228600" y="1828800"/>
            <a:ext cx="8763000" cy="4191000"/>
          </a:xfrm>
        </p:spPr>
        <p:txBody>
          <a:bodyPr>
            <a:noAutofit/>
          </a:bodyPr>
          <a:lstStyle/>
          <a:p>
            <a:r>
              <a:rPr lang="en-US" sz="2600" b="1" dirty="0">
                <a:solidFill>
                  <a:srgbClr val="000000"/>
                </a:solidFill>
                <a:latin typeface="Arial Narrow"/>
                <a:cs typeface="Arial Narrow"/>
              </a:rPr>
              <a:t>Many people don’t have enough vitamin </a:t>
            </a:r>
            <a:r>
              <a:rPr lang="en-US" sz="2600" b="1" dirty="0" smtClean="0">
                <a:solidFill>
                  <a:srgbClr val="000000"/>
                </a:solidFill>
                <a:latin typeface="Arial Narrow"/>
                <a:cs typeface="Arial Narrow"/>
              </a:rPr>
              <a:t>D in their bodies</a:t>
            </a:r>
            <a:r>
              <a:rPr lang="en-US" sz="2600" dirty="0" smtClean="0">
                <a:solidFill>
                  <a:srgbClr val="000000"/>
                </a:solidFill>
                <a:latin typeface="Arial Narrow"/>
                <a:cs typeface="Arial Narrow"/>
              </a:rPr>
              <a:t>. </a:t>
            </a:r>
            <a:r>
              <a:rPr lang="en-US" sz="2600" dirty="0">
                <a:solidFill>
                  <a:srgbClr val="000000"/>
                </a:solidFill>
                <a:latin typeface="Arial Narrow"/>
                <a:cs typeface="Arial Narrow"/>
              </a:rPr>
              <a:t>Low vitamin D increases the risk of broken bones. It may also contribute to other health </a:t>
            </a:r>
            <a:r>
              <a:rPr lang="en-US" sz="2600" dirty="0" smtClean="0">
                <a:solidFill>
                  <a:srgbClr val="000000"/>
                </a:solidFill>
                <a:latin typeface="Arial Narrow"/>
                <a:cs typeface="Arial Narrow"/>
              </a:rPr>
              <a:t>problems. That’s </a:t>
            </a:r>
            <a:r>
              <a:rPr lang="en-US" sz="2600" dirty="0">
                <a:solidFill>
                  <a:srgbClr val="000000"/>
                </a:solidFill>
                <a:latin typeface="Arial Narrow"/>
                <a:cs typeface="Arial Narrow"/>
              </a:rPr>
              <a:t>why doctors often order a blood test to measure vitamin D</a:t>
            </a:r>
            <a:r>
              <a:rPr lang="en-US" sz="2600" dirty="0" smtClean="0">
                <a:solidFill>
                  <a:srgbClr val="000000"/>
                </a:solidFill>
                <a:latin typeface="Arial Narrow"/>
                <a:cs typeface="Arial Narrow"/>
              </a:rPr>
              <a:t>. But </a:t>
            </a:r>
            <a:r>
              <a:rPr lang="en-US" sz="2600" dirty="0">
                <a:solidFill>
                  <a:srgbClr val="000000"/>
                </a:solidFill>
                <a:latin typeface="Arial Narrow"/>
                <a:cs typeface="Arial Narrow"/>
              </a:rPr>
              <a:t>many people do not need the test. Here’s why:</a:t>
            </a:r>
          </a:p>
          <a:p>
            <a:r>
              <a:rPr lang="en-US" sz="2600" b="1" dirty="0">
                <a:solidFill>
                  <a:srgbClr val="000000"/>
                </a:solidFill>
                <a:latin typeface="Arial Narrow"/>
                <a:cs typeface="Arial Narrow"/>
              </a:rPr>
              <a:t>A test usually does not improve treatment.</a:t>
            </a:r>
            <a:br>
              <a:rPr lang="en-US" sz="2600" b="1" dirty="0">
                <a:solidFill>
                  <a:srgbClr val="000000"/>
                </a:solidFill>
                <a:latin typeface="Arial Narrow"/>
                <a:cs typeface="Arial Narrow"/>
              </a:rPr>
            </a:br>
            <a:r>
              <a:rPr lang="en-US" sz="2600" dirty="0">
                <a:solidFill>
                  <a:srgbClr val="000000"/>
                </a:solidFill>
                <a:latin typeface="Arial Narrow"/>
                <a:cs typeface="Arial Narrow"/>
              </a:rPr>
              <a:t>Many people have low levels of vitamin D, but few have seriously low levels. Most of us don’t need a vitamin D test. We just need to make simple changes so we get enough D. We need to get a little more </a:t>
            </a:r>
            <a:r>
              <a:rPr lang="en-US" sz="2600" dirty="0" smtClean="0">
                <a:solidFill>
                  <a:srgbClr val="000000"/>
                </a:solidFill>
                <a:latin typeface="Arial Narrow"/>
                <a:cs typeface="Arial Narrow"/>
              </a:rPr>
              <a:t>sun, eat foods rich in vitamin D, or take a supplement.</a:t>
            </a:r>
            <a:endParaRPr lang="en-US" sz="26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34</a:t>
            </a:fld>
            <a:endParaRPr lang="en-US"/>
          </a:p>
        </p:txBody>
      </p:sp>
    </p:spTree>
    <p:extLst>
      <p:ext uri="{BB962C8B-B14F-4D97-AF65-F5344CB8AC3E}">
        <p14:creationId xmlns:p14="http://schemas.microsoft.com/office/powerpoint/2010/main" val="437407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486489" y="18889"/>
            <a:ext cx="1581311" cy="1581311"/>
          </a:xfrm>
          <a:prstGeom prst="rect">
            <a:avLst/>
          </a:prstGeom>
        </p:spPr>
      </p:pic>
      <p:sp>
        <p:nvSpPr>
          <p:cNvPr id="2" name="Title 1"/>
          <p:cNvSpPr>
            <a:spLocks noGrp="1"/>
          </p:cNvSpPr>
          <p:nvPr>
            <p:ph type="title"/>
          </p:nvPr>
        </p:nvSpPr>
        <p:spPr>
          <a:xfrm>
            <a:off x="1371600" y="990600"/>
            <a:ext cx="6553200" cy="914400"/>
          </a:xfrm>
        </p:spPr>
        <p:txBody>
          <a:bodyPr>
            <a:noAutofit/>
          </a:bodyPr>
          <a:lstStyle/>
          <a:p>
            <a:r>
              <a:rPr lang="en-US" sz="3200" dirty="0">
                <a:solidFill>
                  <a:srgbClr val="000000"/>
                </a:solidFill>
              </a:rPr>
              <a:t>A Consumer Reports Vitamin </a:t>
            </a:r>
            <a:r>
              <a:rPr lang="en-US" sz="3200" dirty="0" smtClean="0">
                <a:solidFill>
                  <a:srgbClr val="000000"/>
                </a:solidFill>
              </a:rPr>
              <a:t>D</a:t>
            </a:r>
            <a:br>
              <a:rPr lang="en-US" sz="3200" dirty="0" smtClean="0">
                <a:solidFill>
                  <a:srgbClr val="000000"/>
                </a:solidFill>
              </a:rPr>
            </a:br>
            <a:r>
              <a:rPr lang="en-US" sz="3200" dirty="0" smtClean="0">
                <a:solidFill>
                  <a:srgbClr val="000000"/>
                </a:solidFill>
              </a:rPr>
              <a:t>Recommendation (Continued)</a:t>
            </a:r>
            <a:endParaRPr lang="en-US" sz="3200" dirty="0">
              <a:solidFill>
                <a:srgbClr val="000000"/>
              </a:solidFill>
            </a:endParaRPr>
          </a:p>
        </p:txBody>
      </p:sp>
      <p:sp>
        <p:nvSpPr>
          <p:cNvPr id="3" name="Content Placeholder 2"/>
          <p:cNvSpPr>
            <a:spLocks noGrp="1"/>
          </p:cNvSpPr>
          <p:nvPr>
            <p:ph idx="1"/>
          </p:nvPr>
        </p:nvSpPr>
        <p:spPr>
          <a:xfrm>
            <a:off x="228600" y="2133600"/>
            <a:ext cx="8763000" cy="4267200"/>
          </a:xfrm>
        </p:spPr>
        <p:txBody>
          <a:bodyPr>
            <a:noAutofit/>
          </a:bodyPr>
          <a:lstStyle/>
          <a:p>
            <a:r>
              <a:rPr lang="en-US" sz="2400" b="1" dirty="0" smtClean="0">
                <a:solidFill>
                  <a:srgbClr val="000000"/>
                </a:solidFill>
                <a:latin typeface="Arial Narrow"/>
                <a:cs typeface="Arial Narrow"/>
              </a:rPr>
              <a:t>Extra </a:t>
            </a:r>
            <a:r>
              <a:rPr lang="en-US" sz="2400" b="1" dirty="0">
                <a:solidFill>
                  <a:srgbClr val="000000"/>
                </a:solidFill>
                <a:latin typeface="Arial Narrow"/>
                <a:cs typeface="Arial Narrow"/>
              </a:rPr>
              <a:t>tests lead to extra treatments and costs.</a:t>
            </a:r>
            <a:br>
              <a:rPr lang="en-US" sz="2400" b="1" dirty="0">
                <a:solidFill>
                  <a:srgbClr val="000000"/>
                </a:solidFill>
                <a:latin typeface="Arial Narrow"/>
                <a:cs typeface="Arial Narrow"/>
              </a:rPr>
            </a:br>
            <a:r>
              <a:rPr lang="en-US" sz="2400" dirty="0">
                <a:solidFill>
                  <a:srgbClr val="000000"/>
                </a:solidFill>
                <a:latin typeface="Arial Narrow"/>
                <a:cs typeface="Arial Narrow"/>
              </a:rPr>
              <a:t>Getting tests that you don’t need often leads to treatments you don’t need, or treatments that can even be harmful. For example, if you take too much vitamin D, it can damage your kidneys and other organs.</a:t>
            </a:r>
          </a:p>
          <a:p>
            <a:r>
              <a:rPr lang="en-US" sz="2400" dirty="0">
                <a:solidFill>
                  <a:srgbClr val="000000"/>
                </a:solidFill>
                <a:latin typeface="Arial Narrow"/>
                <a:cs typeface="Arial Narrow"/>
              </a:rPr>
              <a:t>One blood test for vitamin D does not cost much. But doctors are ordering tests six times as often as in 2008. All these tests add up. In 2011, Medicare spent $224 million on vitamin D tests for seniors</a:t>
            </a:r>
            <a:r>
              <a:rPr lang="en-US" sz="2400" dirty="0" smtClean="0">
                <a:solidFill>
                  <a:srgbClr val="000000"/>
                </a:solidFill>
                <a:latin typeface="Arial Narrow"/>
                <a:cs typeface="Arial Narrow"/>
              </a:rPr>
              <a:t>.</a:t>
            </a:r>
          </a:p>
          <a:p>
            <a:r>
              <a:rPr lang="en-US" sz="2400" dirty="0">
                <a:solidFill>
                  <a:srgbClr val="000000"/>
                </a:solidFill>
                <a:latin typeface="Arial Narrow"/>
                <a:cs typeface="Arial Narrow"/>
              </a:rPr>
              <a:t>Talk to your doctor about your risks. Here are some conditions where you might need a </a:t>
            </a:r>
            <a:r>
              <a:rPr lang="en-US" sz="2400" dirty="0" smtClean="0">
                <a:solidFill>
                  <a:srgbClr val="000000"/>
                </a:solidFill>
                <a:latin typeface="Arial Narrow"/>
                <a:cs typeface="Arial Narrow"/>
              </a:rPr>
              <a:t>vitamin </a:t>
            </a:r>
            <a:r>
              <a:rPr lang="en-US" sz="2400" dirty="0">
                <a:solidFill>
                  <a:srgbClr val="000000"/>
                </a:solidFill>
                <a:latin typeface="Arial Narrow"/>
                <a:cs typeface="Arial Narrow"/>
              </a:rPr>
              <a:t>D test:</a:t>
            </a:r>
          </a:p>
          <a:p>
            <a:pPr lvl="1"/>
            <a:r>
              <a:rPr lang="en-US" sz="2000" dirty="0">
                <a:solidFill>
                  <a:srgbClr val="000000"/>
                </a:solidFill>
                <a:latin typeface="Arial Narrow"/>
                <a:cs typeface="Arial Narrow"/>
              </a:rPr>
              <a:t>If you have osteoporosis. This disease makes your bones weak, so that they are more likely to break</a:t>
            </a:r>
            <a:r>
              <a:rPr lang="en-US" sz="2000" dirty="0" smtClean="0">
                <a:solidFill>
                  <a:srgbClr val="000000"/>
                </a:solidFill>
                <a:latin typeface="Arial Narrow"/>
                <a:cs typeface="Arial Narrow"/>
              </a:rPr>
              <a:t>.</a:t>
            </a:r>
            <a:endParaRPr lang="en-US" sz="20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35</a:t>
            </a:fld>
            <a:endParaRPr lang="en-US"/>
          </a:p>
        </p:txBody>
      </p:sp>
    </p:spTree>
    <p:extLst>
      <p:ext uri="{BB962C8B-B14F-4D97-AF65-F5344CB8AC3E}">
        <p14:creationId xmlns:p14="http://schemas.microsoft.com/office/powerpoint/2010/main" val="437407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486489" y="18889"/>
            <a:ext cx="1581311" cy="1581311"/>
          </a:xfrm>
          <a:prstGeom prst="rect">
            <a:avLst/>
          </a:prstGeom>
        </p:spPr>
      </p:pic>
      <p:sp>
        <p:nvSpPr>
          <p:cNvPr id="2" name="Title 1"/>
          <p:cNvSpPr>
            <a:spLocks noGrp="1"/>
          </p:cNvSpPr>
          <p:nvPr>
            <p:ph type="title"/>
          </p:nvPr>
        </p:nvSpPr>
        <p:spPr>
          <a:xfrm>
            <a:off x="457200" y="762000"/>
            <a:ext cx="8229600" cy="1143000"/>
          </a:xfrm>
        </p:spPr>
        <p:txBody>
          <a:bodyPr>
            <a:normAutofit/>
          </a:bodyPr>
          <a:lstStyle/>
          <a:p>
            <a:r>
              <a:rPr lang="en-US" sz="3200" dirty="0">
                <a:solidFill>
                  <a:srgbClr val="000000"/>
                </a:solidFill>
              </a:rPr>
              <a:t>A Consumer Reports Vitamin </a:t>
            </a:r>
            <a:r>
              <a:rPr lang="en-US" sz="3200" dirty="0" smtClean="0">
                <a:solidFill>
                  <a:srgbClr val="000000"/>
                </a:solidFill>
              </a:rPr>
              <a:t>D</a:t>
            </a:r>
            <a:br>
              <a:rPr lang="en-US" sz="3200" dirty="0" smtClean="0">
                <a:solidFill>
                  <a:srgbClr val="000000"/>
                </a:solidFill>
              </a:rPr>
            </a:br>
            <a:r>
              <a:rPr lang="en-US" sz="3200" dirty="0" smtClean="0">
                <a:solidFill>
                  <a:srgbClr val="000000"/>
                </a:solidFill>
              </a:rPr>
              <a:t>Recommendation (Continued)</a:t>
            </a:r>
            <a:endParaRPr lang="en-US" sz="3200" dirty="0">
              <a:solidFill>
                <a:srgbClr val="000000"/>
              </a:solidFill>
            </a:endParaRPr>
          </a:p>
        </p:txBody>
      </p:sp>
      <p:sp>
        <p:nvSpPr>
          <p:cNvPr id="3" name="Content Placeholder 2"/>
          <p:cNvSpPr>
            <a:spLocks noGrp="1"/>
          </p:cNvSpPr>
          <p:nvPr>
            <p:ph idx="1"/>
          </p:nvPr>
        </p:nvSpPr>
        <p:spPr>
          <a:xfrm>
            <a:off x="228600" y="1828800"/>
            <a:ext cx="8763000" cy="4572000"/>
          </a:xfrm>
        </p:spPr>
        <p:txBody>
          <a:bodyPr>
            <a:noAutofit/>
          </a:bodyPr>
          <a:lstStyle/>
          <a:p>
            <a:pPr lvl="1"/>
            <a:r>
              <a:rPr lang="en-US" sz="2000" dirty="0">
                <a:solidFill>
                  <a:srgbClr val="000000"/>
                </a:solidFill>
                <a:latin typeface="Arial Narrow"/>
                <a:cs typeface="Arial Narrow"/>
              </a:rPr>
              <a:t>If you have a disease that damages your body’s ability to use vitamin D. These are usually serious and ongoing diseases of the digestive system, such as inflammatory bowel disease, celiac disease, kidney disease, liver disease, pancreatitis and others.</a:t>
            </a:r>
          </a:p>
          <a:p>
            <a:r>
              <a:rPr lang="en-US" sz="2400" dirty="0" smtClean="0">
                <a:solidFill>
                  <a:srgbClr val="000000"/>
                </a:solidFill>
                <a:latin typeface="Arial Narrow"/>
                <a:cs typeface="Arial Narrow"/>
              </a:rPr>
              <a:t>If </a:t>
            </a:r>
            <a:r>
              <a:rPr lang="en-US" sz="2400" dirty="0">
                <a:solidFill>
                  <a:srgbClr val="000000"/>
                </a:solidFill>
                <a:latin typeface="Arial Narrow"/>
                <a:cs typeface="Arial Narrow"/>
              </a:rPr>
              <a:t>your doctor suggests getting a vitamin D test, ask about your risks. If your risk is high, you should get the test. If your risk is low, ask if you can avoid the test. Ask if you can boost your vitamin D with sunlight and food, and possibly supplements.</a:t>
            </a:r>
          </a:p>
          <a:p>
            <a:r>
              <a:rPr lang="en-US" sz="2400" dirty="0">
                <a:solidFill>
                  <a:srgbClr val="000000"/>
                </a:solidFill>
                <a:latin typeface="Arial Narrow"/>
                <a:cs typeface="Arial Narrow"/>
              </a:rPr>
              <a:t>If your doctor does need to keep track of your </a:t>
            </a:r>
            <a:r>
              <a:rPr lang="en-US" sz="2400" dirty="0" smtClean="0">
                <a:solidFill>
                  <a:srgbClr val="000000"/>
                </a:solidFill>
                <a:latin typeface="Arial Narrow"/>
                <a:cs typeface="Arial Narrow"/>
              </a:rPr>
              <a:t>vitamin </a:t>
            </a:r>
            <a:r>
              <a:rPr lang="en-US" sz="2400" dirty="0">
                <a:solidFill>
                  <a:srgbClr val="000000"/>
                </a:solidFill>
                <a:latin typeface="Arial Narrow"/>
                <a:cs typeface="Arial Narrow"/>
              </a:rPr>
              <a:t>D, make sure the same test is used each time. Ask your doctor which tests are best.</a:t>
            </a:r>
          </a:p>
          <a:p>
            <a:r>
              <a:rPr lang="en-US" sz="2400" i="1" dirty="0">
                <a:solidFill>
                  <a:srgbClr val="000000"/>
                </a:solidFill>
                <a:latin typeface="Arial Narrow"/>
                <a:cs typeface="Arial Narrow"/>
              </a:rPr>
              <a:t>This report is for you to use when talking with your health-care provider. It is not a substitute for medical advice and treatment. Use of this report is at your own risk.</a:t>
            </a:r>
            <a:endParaRPr lang="en-US" sz="2400" dirty="0">
              <a:solidFill>
                <a:srgbClr val="000000"/>
              </a:solidFill>
              <a:latin typeface="Arial Narrow"/>
              <a:cs typeface="Arial Narrow"/>
            </a:endParaRPr>
          </a:p>
          <a:p>
            <a:endParaRPr lang="en-US" sz="2400" dirty="0">
              <a:solidFill>
                <a:srgbClr val="000000"/>
              </a:solidFill>
              <a:latin typeface="Arial Narrow"/>
              <a:cs typeface="Arial Narrow"/>
            </a:endParaRPr>
          </a:p>
          <a:p>
            <a:pPr marL="0" indent="0">
              <a:buNone/>
            </a:pP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36</a:t>
            </a:fld>
            <a:endParaRPr lang="en-US"/>
          </a:p>
        </p:txBody>
      </p:sp>
    </p:spTree>
    <p:extLst>
      <p:ext uri="{BB962C8B-B14F-4D97-AF65-F5344CB8AC3E}">
        <p14:creationId xmlns:p14="http://schemas.microsoft.com/office/powerpoint/2010/main" val="437407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Perceived CW Barriers in 2014</a:t>
            </a:r>
            <a:endParaRPr lang="en-US" dirty="0">
              <a:solidFill>
                <a:srgbClr val="000000"/>
              </a:solidFill>
            </a:endParaRPr>
          </a:p>
        </p:txBody>
      </p:sp>
      <p:sp>
        <p:nvSpPr>
          <p:cNvPr id="3" name="Content Placeholder 2"/>
          <p:cNvSpPr>
            <a:spLocks noGrp="1"/>
          </p:cNvSpPr>
          <p:nvPr>
            <p:ph idx="1"/>
          </p:nvPr>
        </p:nvSpPr>
        <p:spPr>
          <a:xfrm>
            <a:off x="457200" y="2057400"/>
            <a:ext cx="8229600" cy="3200399"/>
          </a:xfrm>
        </p:spPr>
        <p:txBody>
          <a:bodyPr>
            <a:normAutofit lnSpcReduction="10000"/>
          </a:bodyPr>
          <a:lstStyle/>
          <a:p>
            <a:endParaRPr lang="en-US" dirty="0" smtClean="0">
              <a:solidFill>
                <a:srgbClr val="000000"/>
              </a:solidFill>
              <a:latin typeface="Arial Narrow"/>
              <a:cs typeface="Arial Narrow"/>
            </a:endParaRPr>
          </a:p>
          <a:p>
            <a:endParaRPr lang="en-US" dirty="0">
              <a:solidFill>
                <a:srgbClr val="000000"/>
              </a:solidFill>
              <a:latin typeface="Arial Narrow"/>
              <a:cs typeface="Arial Narrow"/>
            </a:endParaRPr>
          </a:p>
          <a:p>
            <a:r>
              <a:rPr lang="en-US" dirty="0" smtClean="0">
                <a:solidFill>
                  <a:srgbClr val="000000"/>
                </a:solidFill>
                <a:latin typeface="Arial Narrow"/>
                <a:cs typeface="Arial Narrow"/>
              </a:rPr>
              <a:t>2014 survey: 2000 US PCPs, 2500 VA PCPs</a:t>
            </a:r>
          </a:p>
          <a:p>
            <a:r>
              <a:rPr lang="en-US" dirty="0" smtClean="0">
                <a:solidFill>
                  <a:srgbClr val="000000"/>
                </a:solidFill>
                <a:latin typeface="Arial Narrow"/>
                <a:cs typeface="Arial Narrow"/>
              </a:rPr>
              <a:t>Response: 603 PCPs (34%) and 1173 </a:t>
            </a:r>
            <a:r>
              <a:rPr lang="en-US" dirty="0">
                <a:solidFill>
                  <a:srgbClr val="000000"/>
                </a:solidFill>
                <a:latin typeface="Arial Narrow"/>
                <a:cs typeface="Arial Narrow"/>
              </a:rPr>
              <a:t>VA </a:t>
            </a:r>
            <a:r>
              <a:rPr lang="en-US" dirty="0" smtClean="0">
                <a:solidFill>
                  <a:srgbClr val="000000"/>
                </a:solidFill>
                <a:latin typeface="Arial Narrow"/>
                <a:cs typeface="Arial Narrow"/>
              </a:rPr>
              <a:t>PCPs (48%)</a:t>
            </a:r>
            <a:endParaRPr lang="en-US" dirty="0">
              <a:solidFill>
                <a:srgbClr val="000000"/>
              </a:solidFill>
              <a:latin typeface="Arial Narrow"/>
              <a:cs typeface="Arial Narrow"/>
            </a:endParaRPr>
          </a:p>
          <a:p>
            <a:pPr lvl="1"/>
            <a:r>
              <a:rPr lang="en-US" dirty="0" smtClean="0">
                <a:solidFill>
                  <a:srgbClr val="000000"/>
                </a:solidFill>
                <a:latin typeface="Arial Narrow"/>
                <a:cs typeface="Arial Narrow"/>
              </a:rPr>
              <a:t>Low response may indicate lack of interest or knowledge of CW</a:t>
            </a:r>
          </a:p>
          <a:p>
            <a:r>
              <a:rPr lang="en-US" dirty="0" smtClean="0">
                <a:solidFill>
                  <a:srgbClr val="000000"/>
                </a:solidFill>
                <a:latin typeface="Arial Narrow"/>
                <a:cs typeface="Arial Narrow"/>
              </a:rPr>
              <a:t>PCPs rated 12 CW recommendations for ease to implement, ease to convince patients, and potential barriers</a:t>
            </a:r>
          </a:p>
          <a:p>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37</a:t>
            </a:fld>
            <a:endParaRPr lang="en-US"/>
          </a:p>
        </p:txBody>
      </p:sp>
      <p:sp>
        <p:nvSpPr>
          <p:cNvPr id="5" name="TextBox 4"/>
          <p:cNvSpPr txBox="1"/>
          <p:nvPr/>
        </p:nvSpPr>
        <p:spPr>
          <a:xfrm>
            <a:off x="685800" y="5308937"/>
            <a:ext cx="8153400" cy="1015663"/>
          </a:xfrm>
          <a:prstGeom prst="rect">
            <a:avLst/>
          </a:prstGeom>
          <a:noFill/>
        </p:spPr>
        <p:txBody>
          <a:bodyPr wrap="square" rtlCol="0">
            <a:spAutoFit/>
          </a:bodyPr>
          <a:lstStyle/>
          <a:p>
            <a:r>
              <a:rPr lang="en-US" sz="2000" dirty="0" err="1" smtClean="0">
                <a:latin typeface="Arial Narrow"/>
                <a:cs typeface="Arial Narrow"/>
              </a:rPr>
              <a:t>Zikmund</a:t>
            </a:r>
            <a:r>
              <a:rPr lang="en-US" sz="2000" dirty="0">
                <a:latin typeface="Arial Narrow"/>
                <a:cs typeface="Arial Narrow"/>
              </a:rPr>
              <a:t>-</a:t>
            </a:r>
            <a:r>
              <a:rPr lang="en-US" sz="2000" dirty="0" smtClean="0">
                <a:latin typeface="Arial Narrow"/>
                <a:cs typeface="Arial Narrow"/>
              </a:rPr>
              <a:t>Fisher BJ </a:t>
            </a:r>
            <a:r>
              <a:rPr lang="en-US" sz="2000" dirty="0" err="1" smtClean="0">
                <a:latin typeface="Arial Narrow"/>
                <a:cs typeface="Arial Narrow"/>
              </a:rPr>
              <a:t>Kullgren</a:t>
            </a:r>
            <a:r>
              <a:rPr lang="en-US" sz="2000" dirty="0" smtClean="0">
                <a:latin typeface="Arial Narrow"/>
                <a:cs typeface="Arial Narrow"/>
              </a:rPr>
              <a:t> JT, </a:t>
            </a:r>
            <a:r>
              <a:rPr lang="en-US" sz="2000" dirty="0" err="1" smtClean="0">
                <a:latin typeface="Arial Narrow"/>
                <a:cs typeface="Arial Narrow"/>
              </a:rPr>
              <a:t>Fagerlin</a:t>
            </a:r>
            <a:r>
              <a:rPr lang="en-US" sz="2000" dirty="0" smtClean="0">
                <a:latin typeface="Arial Narrow"/>
                <a:cs typeface="Arial Narrow"/>
              </a:rPr>
              <a:t> A, et al. Perceived barriers </a:t>
            </a:r>
            <a:r>
              <a:rPr lang="en-US" sz="2000" dirty="0">
                <a:latin typeface="Arial Narrow"/>
                <a:cs typeface="Arial Narrow"/>
              </a:rPr>
              <a:t>to </a:t>
            </a:r>
            <a:r>
              <a:rPr lang="en-US" sz="2000" dirty="0" smtClean="0">
                <a:latin typeface="Arial Narrow"/>
                <a:cs typeface="Arial Narrow"/>
              </a:rPr>
              <a:t>implementing individual choosing wisely recommendations </a:t>
            </a:r>
            <a:r>
              <a:rPr lang="en-US" sz="2000" dirty="0">
                <a:latin typeface="Arial Narrow"/>
                <a:cs typeface="Arial Narrow"/>
              </a:rPr>
              <a:t>in </a:t>
            </a:r>
            <a:r>
              <a:rPr lang="en-US" sz="2000" dirty="0" smtClean="0">
                <a:latin typeface="Arial Narrow"/>
                <a:cs typeface="Arial Narrow"/>
              </a:rPr>
              <a:t>two </a:t>
            </a:r>
            <a:r>
              <a:rPr lang="en-US" sz="2000" dirty="0">
                <a:latin typeface="Arial Narrow"/>
                <a:cs typeface="Arial Narrow"/>
              </a:rPr>
              <a:t>n</a:t>
            </a:r>
            <a:r>
              <a:rPr lang="en-US" sz="2000" dirty="0" smtClean="0">
                <a:latin typeface="Arial Narrow"/>
                <a:cs typeface="Arial Narrow"/>
              </a:rPr>
              <a:t>ational surveys </a:t>
            </a:r>
            <a:r>
              <a:rPr lang="en-US" sz="2000" dirty="0">
                <a:latin typeface="Arial Narrow"/>
                <a:cs typeface="Arial Narrow"/>
              </a:rPr>
              <a:t>of </a:t>
            </a:r>
            <a:r>
              <a:rPr lang="en-US" sz="2000" dirty="0" smtClean="0">
                <a:latin typeface="Arial Narrow"/>
                <a:cs typeface="Arial Narrow"/>
              </a:rPr>
              <a:t>primary care providers</a:t>
            </a:r>
            <a:r>
              <a:rPr lang="en-US" sz="2000" dirty="0">
                <a:latin typeface="Arial Narrow"/>
                <a:cs typeface="Arial Narrow"/>
              </a:rPr>
              <a:t>. J Gen Intern </a:t>
            </a:r>
            <a:r>
              <a:rPr lang="en-US" sz="2000" dirty="0" smtClean="0">
                <a:latin typeface="Arial Narrow"/>
                <a:cs typeface="Arial Narrow"/>
              </a:rPr>
              <a:t>Med 2016; 32:</a:t>
            </a:r>
            <a:r>
              <a:rPr lang="en-US" sz="2000" dirty="0">
                <a:latin typeface="Arial Narrow"/>
                <a:cs typeface="Arial Narrow"/>
              </a:rPr>
              <a:t>210–</a:t>
            </a:r>
            <a:r>
              <a:rPr lang="en-US" sz="2000" dirty="0" smtClean="0">
                <a:latin typeface="Arial Narrow"/>
                <a:cs typeface="Arial Narrow"/>
              </a:rPr>
              <a:t>7.</a:t>
            </a:r>
            <a:endParaRPr lang="en-US" sz="2000" dirty="0">
              <a:latin typeface="Arial Narrow"/>
              <a:cs typeface="Arial Narrow"/>
            </a:endParaRPr>
          </a:p>
        </p:txBody>
      </p:sp>
      <p:sp>
        <p:nvSpPr>
          <p:cNvPr id="6" name="Rectangle 5"/>
          <p:cNvSpPr/>
          <p:nvPr/>
        </p:nvSpPr>
        <p:spPr>
          <a:xfrm>
            <a:off x="1729278" y="1752600"/>
            <a:ext cx="5433522" cy="120032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it Working?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9784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Easy to Implement (80%)</a:t>
            </a:r>
            <a:endParaRPr lang="en-US" dirty="0">
              <a:solidFill>
                <a:srgbClr val="000000"/>
              </a:solidFill>
            </a:endParaRPr>
          </a:p>
        </p:txBody>
      </p:sp>
      <p:sp>
        <p:nvSpPr>
          <p:cNvPr id="3" name="Content Placeholder 2"/>
          <p:cNvSpPr>
            <a:spLocks noGrp="1"/>
          </p:cNvSpPr>
          <p:nvPr>
            <p:ph idx="1"/>
          </p:nvPr>
        </p:nvSpPr>
        <p:spPr>
          <a:xfrm>
            <a:off x="457200" y="2057400"/>
            <a:ext cx="8229600" cy="4191000"/>
          </a:xfrm>
        </p:spPr>
        <p:txBody>
          <a:bodyPr>
            <a:noAutofit/>
          </a:bodyPr>
          <a:lstStyle/>
          <a:p>
            <a:r>
              <a:rPr lang="en-US" dirty="0">
                <a:solidFill>
                  <a:srgbClr val="000000"/>
                </a:solidFill>
                <a:latin typeface="Arial Narrow"/>
                <a:cs typeface="Arial Narrow"/>
              </a:rPr>
              <a:t>A</a:t>
            </a:r>
            <a:r>
              <a:rPr lang="en-US" dirty="0" smtClean="0">
                <a:solidFill>
                  <a:srgbClr val="000000"/>
                </a:solidFill>
                <a:latin typeface="Arial Narrow"/>
                <a:cs typeface="Arial Narrow"/>
              </a:rPr>
              <a:t>void </a:t>
            </a:r>
            <a:r>
              <a:rPr lang="en-US" dirty="0">
                <a:solidFill>
                  <a:srgbClr val="000000"/>
                </a:solidFill>
                <a:latin typeface="Arial Narrow"/>
                <a:cs typeface="Arial Narrow"/>
              </a:rPr>
              <a:t>repeat colorectal cancer screening within 5 years if </a:t>
            </a:r>
            <a:r>
              <a:rPr lang="en-US" dirty="0" smtClean="0">
                <a:solidFill>
                  <a:srgbClr val="000000"/>
                </a:solidFill>
                <a:latin typeface="Arial Narrow"/>
                <a:cs typeface="Arial Narrow"/>
              </a:rPr>
              <a:t>a prior </a:t>
            </a:r>
            <a:r>
              <a:rPr lang="en-US" dirty="0">
                <a:solidFill>
                  <a:srgbClr val="000000"/>
                </a:solidFill>
                <a:latin typeface="Arial Narrow"/>
                <a:cs typeface="Arial Narrow"/>
              </a:rPr>
              <a:t>colonoscopy found and removed only 1–2 </a:t>
            </a:r>
            <a:r>
              <a:rPr lang="en-US" dirty="0" smtClean="0">
                <a:solidFill>
                  <a:srgbClr val="000000"/>
                </a:solidFill>
                <a:latin typeface="Arial Narrow"/>
                <a:cs typeface="Arial Narrow"/>
              </a:rPr>
              <a:t>adenomatous polyps </a:t>
            </a:r>
            <a:r>
              <a:rPr lang="en-US" dirty="0">
                <a:solidFill>
                  <a:srgbClr val="000000"/>
                </a:solidFill>
                <a:latin typeface="Arial Narrow"/>
                <a:cs typeface="Arial Narrow"/>
              </a:rPr>
              <a:t>without high-grade </a:t>
            </a:r>
            <a:r>
              <a:rPr lang="en-US" dirty="0" smtClean="0">
                <a:solidFill>
                  <a:srgbClr val="000000"/>
                </a:solidFill>
                <a:latin typeface="Arial Narrow"/>
                <a:cs typeface="Arial Narrow"/>
              </a:rPr>
              <a:t>dysplasia</a:t>
            </a:r>
          </a:p>
          <a:p>
            <a:r>
              <a:rPr lang="en-US" dirty="0" smtClean="0">
                <a:solidFill>
                  <a:srgbClr val="000000"/>
                </a:solidFill>
                <a:latin typeface="Arial Narrow"/>
                <a:cs typeface="Arial Narrow"/>
              </a:rPr>
              <a:t>Avoid </a:t>
            </a:r>
            <a:r>
              <a:rPr lang="en-US" dirty="0">
                <a:solidFill>
                  <a:srgbClr val="000000"/>
                </a:solidFill>
                <a:latin typeface="Arial Narrow"/>
                <a:cs typeface="Arial Narrow"/>
              </a:rPr>
              <a:t>conducting </a:t>
            </a:r>
            <a:r>
              <a:rPr lang="en-US" dirty="0" smtClean="0">
                <a:solidFill>
                  <a:srgbClr val="000000"/>
                </a:solidFill>
                <a:latin typeface="Arial Narrow"/>
                <a:cs typeface="Arial Narrow"/>
              </a:rPr>
              <a:t>any form </a:t>
            </a:r>
            <a:r>
              <a:rPr lang="en-US" dirty="0">
                <a:solidFill>
                  <a:srgbClr val="000000"/>
                </a:solidFill>
                <a:latin typeface="Arial Narrow"/>
                <a:cs typeface="Arial Narrow"/>
              </a:rPr>
              <a:t>of colorectal cancer screening for 10 years if the patient </a:t>
            </a:r>
            <a:r>
              <a:rPr lang="en-US" dirty="0" smtClean="0">
                <a:solidFill>
                  <a:srgbClr val="000000"/>
                </a:solidFill>
                <a:latin typeface="Arial Narrow"/>
                <a:cs typeface="Arial Narrow"/>
              </a:rPr>
              <a:t>had a </a:t>
            </a:r>
            <a:r>
              <a:rPr lang="en-US" dirty="0">
                <a:solidFill>
                  <a:srgbClr val="000000"/>
                </a:solidFill>
                <a:latin typeface="Arial Narrow"/>
                <a:cs typeface="Arial Narrow"/>
              </a:rPr>
              <a:t>negative </a:t>
            </a:r>
            <a:r>
              <a:rPr lang="en-US" dirty="0" smtClean="0">
                <a:solidFill>
                  <a:srgbClr val="000000"/>
                </a:solidFill>
                <a:latin typeface="Arial Narrow"/>
                <a:cs typeface="Arial Narrow"/>
              </a:rPr>
              <a:t>colonoscopy</a:t>
            </a:r>
          </a:p>
          <a:p>
            <a:r>
              <a:rPr lang="en-US" dirty="0" smtClean="0">
                <a:solidFill>
                  <a:srgbClr val="000000"/>
                </a:solidFill>
                <a:latin typeface="Arial Narrow"/>
                <a:cs typeface="Arial Narrow"/>
              </a:rPr>
              <a:t>Avoid </a:t>
            </a:r>
            <a:r>
              <a:rPr lang="en-US" dirty="0">
                <a:solidFill>
                  <a:srgbClr val="000000"/>
                </a:solidFill>
                <a:latin typeface="Arial Narrow"/>
                <a:cs typeface="Arial Narrow"/>
              </a:rPr>
              <a:t>performing </a:t>
            </a:r>
            <a:r>
              <a:rPr lang="en-US" dirty="0" smtClean="0">
                <a:solidFill>
                  <a:srgbClr val="000000"/>
                </a:solidFill>
                <a:latin typeface="Arial Narrow"/>
                <a:cs typeface="Arial Narrow"/>
              </a:rPr>
              <a:t>cardiovascular testing </a:t>
            </a:r>
            <a:r>
              <a:rPr lang="en-US" dirty="0">
                <a:solidFill>
                  <a:srgbClr val="000000"/>
                </a:solidFill>
                <a:latin typeface="Arial Narrow"/>
                <a:cs typeface="Arial Narrow"/>
              </a:rPr>
              <a:t>for patients undergoing low-risk </a:t>
            </a:r>
            <a:r>
              <a:rPr lang="en-US" dirty="0" smtClean="0">
                <a:solidFill>
                  <a:srgbClr val="000000"/>
                </a:solidFill>
                <a:latin typeface="Arial Narrow"/>
                <a:cs typeface="Arial Narrow"/>
              </a:rPr>
              <a:t>surgery</a:t>
            </a:r>
          </a:p>
          <a:p>
            <a:r>
              <a:rPr lang="en-US" dirty="0" smtClean="0">
                <a:solidFill>
                  <a:srgbClr val="000000"/>
                </a:solidFill>
                <a:latin typeface="Arial Narrow"/>
                <a:cs typeface="Arial Narrow"/>
              </a:rPr>
              <a:t>Don’t screen </a:t>
            </a:r>
            <a:r>
              <a:rPr lang="en-US" dirty="0">
                <a:solidFill>
                  <a:srgbClr val="000000"/>
                </a:solidFill>
                <a:latin typeface="Arial Narrow"/>
                <a:cs typeface="Arial Narrow"/>
              </a:rPr>
              <a:t>for carotid artery stenosis (CAS) in asymptomatic </a:t>
            </a:r>
            <a:r>
              <a:rPr lang="en-US" dirty="0" smtClean="0">
                <a:solidFill>
                  <a:srgbClr val="000000"/>
                </a:solidFill>
                <a:latin typeface="Arial Narrow"/>
                <a:cs typeface="Arial Narrow"/>
              </a:rPr>
              <a:t>adult patients</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38</a:t>
            </a:fld>
            <a:endParaRPr lang="en-US"/>
          </a:p>
        </p:txBody>
      </p:sp>
    </p:spTree>
    <p:extLst>
      <p:ext uri="{BB962C8B-B14F-4D97-AF65-F5344CB8AC3E}">
        <p14:creationId xmlns:p14="http://schemas.microsoft.com/office/powerpoint/2010/main" val="3763204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Moderate Difficulty (&gt;20%)</a:t>
            </a:r>
            <a:endParaRPr lang="en-US" dirty="0">
              <a:solidFill>
                <a:srgbClr val="000000"/>
              </a:solidFill>
            </a:endParaRPr>
          </a:p>
        </p:txBody>
      </p:sp>
      <p:sp>
        <p:nvSpPr>
          <p:cNvPr id="3" name="Content Placeholder 2"/>
          <p:cNvSpPr>
            <a:spLocks noGrp="1"/>
          </p:cNvSpPr>
          <p:nvPr>
            <p:ph idx="1"/>
          </p:nvPr>
        </p:nvSpPr>
        <p:spPr>
          <a:xfrm>
            <a:off x="457200" y="2057400"/>
            <a:ext cx="8229600" cy="2514600"/>
          </a:xfrm>
        </p:spPr>
        <p:txBody>
          <a:bodyPr>
            <a:noAutofit/>
          </a:bodyPr>
          <a:lstStyle/>
          <a:p>
            <a:r>
              <a:rPr lang="en-US" dirty="0" smtClean="0">
                <a:solidFill>
                  <a:srgbClr val="000000"/>
                </a:solidFill>
                <a:latin typeface="Arial Narrow"/>
                <a:cs typeface="Arial Narrow"/>
              </a:rPr>
              <a:t>Avoid imaging </a:t>
            </a:r>
            <a:r>
              <a:rPr lang="en-US" dirty="0">
                <a:solidFill>
                  <a:srgbClr val="000000"/>
                </a:solidFill>
                <a:latin typeface="Arial Narrow"/>
                <a:cs typeface="Arial Narrow"/>
              </a:rPr>
              <a:t>for </a:t>
            </a:r>
            <a:r>
              <a:rPr lang="en-US" dirty="0" smtClean="0">
                <a:solidFill>
                  <a:srgbClr val="000000"/>
                </a:solidFill>
                <a:latin typeface="Arial Narrow"/>
                <a:cs typeface="Arial Narrow"/>
              </a:rPr>
              <a:t>suspected pulmonary embolism</a:t>
            </a:r>
          </a:p>
          <a:p>
            <a:r>
              <a:rPr lang="en-US" dirty="0" smtClean="0">
                <a:solidFill>
                  <a:srgbClr val="000000"/>
                </a:solidFill>
                <a:latin typeface="Arial Narrow"/>
                <a:cs typeface="Arial Narrow"/>
              </a:rPr>
              <a:t>Avoid </a:t>
            </a:r>
            <a:r>
              <a:rPr lang="en-US" dirty="0">
                <a:solidFill>
                  <a:srgbClr val="000000"/>
                </a:solidFill>
                <a:latin typeface="Arial Narrow"/>
                <a:cs typeface="Arial Narrow"/>
              </a:rPr>
              <a:t>the use of medications </a:t>
            </a:r>
            <a:r>
              <a:rPr lang="en-US" dirty="0" smtClean="0">
                <a:solidFill>
                  <a:srgbClr val="000000"/>
                </a:solidFill>
                <a:latin typeface="Arial Narrow"/>
                <a:cs typeface="Arial Narrow"/>
              </a:rPr>
              <a:t>to achieve </a:t>
            </a:r>
            <a:r>
              <a:rPr lang="en-US" dirty="0">
                <a:solidFill>
                  <a:srgbClr val="000000"/>
                </a:solidFill>
                <a:latin typeface="Arial Narrow"/>
                <a:cs typeface="Arial Narrow"/>
              </a:rPr>
              <a:t>hemoglobin A1c &lt;7.5 % in adults age 65 and </a:t>
            </a:r>
            <a:r>
              <a:rPr lang="en-US" dirty="0" smtClean="0">
                <a:solidFill>
                  <a:srgbClr val="000000"/>
                </a:solidFill>
                <a:latin typeface="Arial Narrow"/>
                <a:cs typeface="Arial Narrow"/>
              </a:rPr>
              <a:t>older</a:t>
            </a:r>
          </a:p>
          <a:p>
            <a:r>
              <a:rPr lang="en-US" dirty="0" smtClean="0">
                <a:solidFill>
                  <a:srgbClr val="000000"/>
                </a:solidFill>
                <a:latin typeface="Arial Narrow"/>
                <a:cs typeface="Arial Narrow"/>
              </a:rPr>
              <a:t>Avoid </a:t>
            </a:r>
            <a:r>
              <a:rPr lang="en-US" dirty="0">
                <a:solidFill>
                  <a:srgbClr val="000000"/>
                </a:solidFill>
                <a:latin typeface="Arial Narrow"/>
                <a:cs typeface="Arial Narrow"/>
              </a:rPr>
              <a:t>DEXA screening among younger patients with </a:t>
            </a:r>
            <a:r>
              <a:rPr lang="en-US" dirty="0" smtClean="0">
                <a:solidFill>
                  <a:srgbClr val="000000"/>
                </a:solidFill>
                <a:latin typeface="Arial Narrow"/>
                <a:cs typeface="Arial Narrow"/>
              </a:rPr>
              <a:t>no risk factors (VA PCPs considered this easy to implement)</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39</a:t>
            </a:fld>
            <a:endParaRPr lang="en-US"/>
          </a:p>
        </p:txBody>
      </p:sp>
    </p:spTree>
    <p:extLst>
      <p:ext uri="{BB962C8B-B14F-4D97-AF65-F5344CB8AC3E}">
        <p14:creationId xmlns:p14="http://schemas.microsoft.com/office/powerpoint/2010/main" val="276243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US" sz="4000" dirty="0" smtClean="0">
                <a:solidFill>
                  <a:srgbClr val="000000"/>
                </a:solidFill>
              </a:rPr>
              <a:t>ASCLS Choosing Wisely Task Force</a:t>
            </a:r>
            <a:endParaRPr lang="en-US" sz="4000" dirty="0">
              <a:solidFill>
                <a:srgbClr val="000000"/>
              </a:solidFill>
            </a:endParaRPr>
          </a:p>
        </p:txBody>
      </p:sp>
      <p:sp>
        <p:nvSpPr>
          <p:cNvPr id="3" name="Content Placeholder 2"/>
          <p:cNvSpPr>
            <a:spLocks noGrp="1"/>
          </p:cNvSpPr>
          <p:nvPr>
            <p:ph idx="1"/>
          </p:nvPr>
        </p:nvSpPr>
        <p:spPr>
          <a:xfrm>
            <a:off x="228600" y="1905000"/>
            <a:ext cx="8305800" cy="4495800"/>
          </a:xfrm>
        </p:spPr>
        <p:txBody>
          <a:bodyPr>
            <a:noAutofit/>
          </a:bodyPr>
          <a:lstStyle/>
          <a:p>
            <a:pPr>
              <a:lnSpc>
                <a:spcPct val="90000"/>
              </a:lnSpc>
            </a:pPr>
            <a:r>
              <a:rPr lang="en-US" sz="2200" b="1" dirty="0" smtClean="0">
                <a:solidFill>
                  <a:schemeClr val="tx1"/>
                </a:solidFill>
                <a:latin typeface="Arial Narrow"/>
                <a:cs typeface="Arial Narrow"/>
              </a:rPr>
              <a:t>Dana </a:t>
            </a:r>
            <a:r>
              <a:rPr lang="en-US" sz="2200" b="1" dirty="0" err="1" smtClean="0">
                <a:solidFill>
                  <a:schemeClr val="tx1"/>
                </a:solidFill>
                <a:latin typeface="Arial Narrow"/>
                <a:cs typeface="Arial Narrow"/>
              </a:rPr>
              <a:t>Bostic</a:t>
            </a:r>
            <a:r>
              <a:rPr lang="en-US" sz="2200" dirty="0" smtClean="0">
                <a:solidFill>
                  <a:schemeClr val="tx1"/>
                </a:solidFill>
                <a:latin typeface="Arial Narrow"/>
                <a:cs typeface="Arial Narrow"/>
              </a:rPr>
              <a:t>, U of Kansas MC; BB, Health Care Simulation</a:t>
            </a:r>
          </a:p>
          <a:p>
            <a:pPr>
              <a:lnSpc>
                <a:spcPct val="90000"/>
              </a:lnSpc>
            </a:pPr>
            <a:r>
              <a:rPr lang="en-US" sz="2200" b="1" dirty="0">
                <a:solidFill>
                  <a:schemeClr val="tx1"/>
                </a:solidFill>
                <a:latin typeface="Arial Narrow"/>
                <a:cs typeface="Arial Narrow"/>
              </a:rPr>
              <a:t>Lisa </a:t>
            </a:r>
            <a:r>
              <a:rPr lang="en-US" sz="2200" b="1" dirty="0" err="1">
                <a:solidFill>
                  <a:schemeClr val="tx1"/>
                </a:solidFill>
                <a:latin typeface="Arial Narrow"/>
                <a:cs typeface="Arial Narrow"/>
              </a:rPr>
              <a:t>Cremeans</a:t>
            </a:r>
            <a:r>
              <a:rPr lang="en-US" sz="2200" dirty="0">
                <a:solidFill>
                  <a:schemeClr val="tx1"/>
                </a:solidFill>
                <a:latin typeface="Arial Narrow"/>
                <a:cs typeface="Arial Narrow"/>
              </a:rPr>
              <a:t>, MLS, MMDS, U. No. Carolina, </a:t>
            </a:r>
            <a:r>
              <a:rPr lang="en-US" sz="2200" dirty="0" smtClean="0">
                <a:solidFill>
                  <a:schemeClr val="tx1"/>
                </a:solidFill>
                <a:latin typeface="Arial Narrow"/>
                <a:cs typeface="Arial Narrow"/>
              </a:rPr>
              <a:t>Molecular Diagnostics</a:t>
            </a:r>
            <a:endParaRPr lang="en-US" sz="2200" dirty="0">
              <a:solidFill>
                <a:schemeClr val="tx1"/>
              </a:solidFill>
              <a:latin typeface="Arial Narrow"/>
              <a:cs typeface="Arial Narrow"/>
            </a:endParaRPr>
          </a:p>
          <a:p>
            <a:pPr lvl="0">
              <a:lnSpc>
                <a:spcPct val="90000"/>
              </a:lnSpc>
            </a:pPr>
            <a:r>
              <a:rPr lang="en-US" sz="2200" b="1" dirty="0" smtClean="0">
                <a:solidFill>
                  <a:schemeClr val="tx1"/>
                </a:solidFill>
                <a:latin typeface="Arial Narrow"/>
                <a:cs typeface="Arial Narrow"/>
              </a:rPr>
              <a:t>Josephine Ebomoyi</a:t>
            </a:r>
            <a:r>
              <a:rPr lang="en-US" sz="2200" dirty="0" smtClean="0">
                <a:solidFill>
                  <a:schemeClr val="tx1"/>
                </a:solidFill>
                <a:latin typeface="Arial Narrow"/>
                <a:cs typeface="Arial Narrow"/>
              </a:rPr>
              <a:t>, Northern Illinois U; Microbiology</a:t>
            </a:r>
          </a:p>
          <a:p>
            <a:pPr lvl="0">
              <a:lnSpc>
                <a:spcPct val="90000"/>
              </a:lnSpc>
            </a:pPr>
            <a:r>
              <a:rPr lang="en-US" sz="2200" b="1" dirty="0" err="1" smtClean="0">
                <a:solidFill>
                  <a:schemeClr val="tx1"/>
                </a:solidFill>
                <a:latin typeface="Arial Narrow"/>
                <a:cs typeface="Arial Narrow"/>
              </a:rPr>
              <a:t>Muneeza</a:t>
            </a:r>
            <a:r>
              <a:rPr lang="en-US" sz="2200" b="1" dirty="0" smtClean="0">
                <a:solidFill>
                  <a:schemeClr val="tx1"/>
                </a:solidFill>
                <a:latin typeface="Arial Narrow"/>
                <a:cs typeface="Arial Narrow"/>
              </a:rPr>
              <a:t> </a:t>
            </a:r>
            <a:r>
              <a:rPr lang="en-US" sz="2200" b="1" dirty="0" err="1" smtClean="0">
                <a:solidFill>
                  <a:schemeClr val="tx1"/>
                </a:solidFill>
                <a:latin typeface="Arial Narrow"/>
                <a:cs typeface="Arial Narrow"/>
              </a:rPr>
              <a:t>Esani</a:t>
            </a:r>
            <a:r>
              <a:rPr lang="en-US" sz="2200" dirty="0" smtClean="0">
                <a:solidFill>
                  <a:schemeClr val="tx1"/>
                </a:solidFill>
                <a:latin typeface="Arial Narrow"/>
                <a:cs typeface="Arial Narrow"/>
              </a:rPr>
              <a:t>, U of Texas Med Branch, Galveston, Clin Chem</a:t>
            </a:r>
          </a:p>
          <a:p>
            <a:pPr lvl="0">
              <a:lnSpc>
                <a:spcPct val="90000"/>
              </a:lnSpc>
            </a:pPr>
            <a:r>
              <a:rPr lang="en-US" sz="2200" b="1" dirty="0" smtClean="0">
                <a:solidFill>
                  <a:schemeClr val="tx1"/>
                </a:solidFill>
                <a:latin typeface="Arial Narrow"/>
                <a:cs typeface="Arial Narrow"/>
              </a:rPr>
              <a:t>George Fritsma</a:t>
            </a:r>
            <a:r>
              <a:rPr lang="en-US" sz="2200" dirty="0" smtClean="0">
                <a:solidFill>
                  <a:schemeClr val="tx1"/>
                </a:solidFill>
                <a:latin typeface="Arial Narrow"/>
                <a:cs typeface="Arial Narrow"/>
              </a:rPr>
              <a:t>, Birmingham; Hematology, Hemostasis</a:t>
            </a:r>
          </a:p>
          <a:p>
            <a:pPr>
              <a:lnSpc>
                <a:spcPct val="90000"/>
              </a:lnSpc>
            </a:pPr>
            <a:r>
              <a:rPr lang="en-US" sz="2200" b="1" dirty="0" smtClean="0">
                <a:solidFill>
                  <a:schemeClr val="tx1"/>
                </a:solidFill>
                <a:latin typeface="Arial Narrow"/>
                <a:cs typeface="Arial Narrow"/>
              </a:rPr>
              <a:t>Deborah </a:t>
            </a:r>
            <a:r>
              <a:rPr lang="en-US" sz="2200" b="1" dirty="0" err="1" smtClean="0">
                <a:solidFill>
                  <a:schemeClr val="tx1"/>
                </a:solidFill>
                <a:latin typeface="Arial Narrow"/>
                <a:cs typeface="Arial Narrow"/>
              </a:rPr>
              <a:t>Josko</a:t>
            </a:r>
            <a:r>
              <a:rPr lang="en-US" sz="2200" dirty="0" smtClean="0">
                <a:solidFill>
                  <a:schemeClr val="tx1"/>
                </a:solidFill>
                <a:latin typeface="Arial Narrow"/>
                <a:cs typeface="Arial Narrow"/>
              </a:rPr>
              <a:t>, Rutgers U; Immunology</a:t>
            </a:r>
          </a:p>
          <a:p>
            <a:pPr>
              <a:lnSpc>
                <a:spcPct val="90000"/>
              </a:lnSpc>
            </a:pPr>
            <a:r>
              <a:rPr lang="en-US" sz="2200" b="1" dirty="0" smtClean="0">
                <a:solidFill>
                  <a:schemeClr val="tx1"/>
                </a:solidFill>
                <a:latin typeface="Arial Narrow"/>
                <a:cs typeface="Arial Narrow"/>
              </a:rPr>
              <a:t>Brianna Miller</a:t>
            </a:r>
            <a:r>
              <a:rPr lang="en-US" sz="2200" dirty="0" smtClean="0">
                <a:solidFill>
                  <a:schemeClr val="tx1"/>
                </a:solidFill>
                <a:latin typeface="Arial Narrow"/>
                <a:cs typeface="Arial Narrow"/>
              </a:rPr>
              <a:t>, U of Alabama at </a:t>
            </a:r>
            <a:r>
              <a:rPr lang="en-US" sz="2200" dirty="0" err="1" smtClean="0">
                <a:solidFill>
                  <a:schemeClr val="tx1"/>
                </a:solidFill>
                <a:latin typeface="Arial Narrow"/>
                <a:cs typeface="Arial Narrow"/>
              </a:rPr>
              <a:t>Bham</a:t>
            </a:r>
            <a:r>
              <a:rPr lang="en-US" sz="2200" dirty="0" smtClean="0">
                <a:solidFill>
                  <a:schemeClr val="tx1"/>
                </a:solidFill>
                <a:latin typeface="Arial Narrow"/>
                <a:cs typeface="Arial Narrow"/>
              </a:rPr>
              <a:t>, Hematology, Hemostasis, BB</a:t>
            </a:r>
          </a:p>
          <a:p>
            <a:pPr>
              <a:lnSpc>
                <a:spcPct val="90000"/>
              </a:lnSpc>
            </a:pPr>
            <a:r>
              <a:rPr lang="en-US" sz="2200" b="1" dirty="0" smtClean="0">
                <a:solidFill>
                  <a:schemeClr val="tx1"/>
                </a:solidFill>
                <a:latin typeface="Arial Narrow"/>
                <a:cs typeface="Arial Narrow"/>
              </a:rPr>
              <a:t>Rick Panning</a:t>
            </a:r>
            <a:r>
              <a:rPr lang="en-US" sz="2200" dirty="0" smtClean="0">
                <a:solidFill>
                  <a:schemeClr val="tx1"/>
                </a:solidFill>
                <a:latin typeface="Arial Narrow"/>
                <a:cs typeface="Arial Narrow"/>
              </a:rPr>
              <a:t>, Health Partners, Minnesota, Lab Management</a:t>
            </a:r>
          </a:p>
          <a:p>
            <a:pPr>
              <a:lnSpc>
                <a:spcPct val="90000"/>
              </a:lnSpc>
            </a:pPr>
            <a:r>
              <a:rPr lang="en-US" sz="2200" b="1" dirty="0" smtClean="0">
                <a:solidFill>
                  <a:schemeClr val="tx1"/>
                </a:solidFill>
                <a:latin typeface="Arial Narrow"/>
                <a:cs typeface="Arial Narrow"/>
              </a:rPr>
              <a:t>Claude Rector</a:t>
            </a:r>
            <a:r>
              <a:rPr lang="en-US" sz="2200" dirty="0" smtClean="0">
                <a:solidFill>
                  <a:schemeClr val="tx1"/>
                </a:solidFill>
                <a:latin typeface="Arial Narrow"/>
                <a:cs typeface="Arial Narrow"/>
              </a:rPr>
              <a:t>, U of Arkansas, Microbiology</a:t>
            </a:r>
          </a:p>
          <a:p>
            <a:pPr>
              <a:lnSpc>
                <a:spcPct val="90000"/>
              </a:lnSpc>
            </a:pPr>
            <a:r>
              <a:rPr lang="en-US" sz="2200" b="1" dirty="0" smtClean="0">
                <a:solidFill>
                  <a:schemeClr val="tx1"/>
                </a:solidFill>
                <a:latin typeface="Arial Narrow"/>
                <a:cs typeface="Arial Narrow"/>
              </a:rPr>
              <a:t>Dawn Rudnick</a:t>
            </a:r>
            <a:r>
              <a:rPr lang="en-US" sz="2200" dirty="0" smtClean="0">
                <a:solidFill>
                  <a:schemeClr val="tx1"/>
                </a:solidFill>
                <a:latin typeface="Arial Narrow"/>
                <a:cs typeface="Arial Narrow"/>
              </a:rPr>
              <a:t>, U of Michigan </a:t>
            </a:r>
            <a:r>
              <a:rPr lang="en-US" sz="2200" dirty="0" err="1" smtClean="0">
                <a:solidFill>
                  <a:schemeClr val="tx1"/>
                </a:solidFill>
                <a:latin typeface="Arial Narrow"/>
                <a:cs typeface="Arial Narrow"/>
              </a:rPr>
              <a:t>Hlth</a:t>
            </a:r>
            <a:r>
              <a:rPr lang="en-US" sz="2200" dirty="0" smtClean="0">
                <a:solidFill>
                  <a:schemeClr val="tx1"/>
                </a:solidFill>
                <a:latin typeface="Arial Narrow"/>
                <a:cs typeface="Arial Narrow"/>
              </a:rPr>
              <a:t> Svc; Micro, Lab </a:t>
            </a:r>
            <a:r>
              <a:rPr lang="en-US" sz="2200" dirty="0" err="1" smtClean="0">
                <a:solidFill>
                  <a:schemeClr val="tx1"/>
                </a:solidFill>
                <a:latin typeface="Arial Narrow"/>
                <a:cs typeface="Arial Narrow"/>
              </a:rPr>
              <a:t>Mgt</a:t>
            </a:r>
            <a:r>
              <a:rPr lang="en-US" sz="2200" dirty="0" smtClean="0">
                <a:solidFill>
                  <a:schemeClr val="tx1"/>
                </a:solidFill>
                <a:latin typeface="Arial Narrow"/>
                <a:cs typeface="Arial Narrow"/>
              </a:rPr>
              <a:t>, General</a:t>
            </a:r>
          </a:p>
          <a:p>
            <a:pPr>
              <a:lnSpc>
                <a:spcPct val="90000"/>
              </a:lnSpc>
            </a:pPr>
            <a:r>
              <a:rPr lang="en-US" sz="2200" b="1" dirty="0" smtClean="0">
                <a:solidFill>
                  <a:schemeClr val="tx1"/>
                </a:solidFill>
                <a:latin typeface="Arial Narrow"/>
                <a:cs typeface="Arial Narrow"/>
              </a:rPr>
              <a:t>Eddie Salazar</a:t>
            </a:r>
            <a:r>
              <a:rPr lang="en-US" sz="2200" dirty="0" smtClean="0">
                <a:solidFill>
                  <a:schemeClr val="tx1"/>
                </a:solidFill>
                <a:latin typeface="Arial Narrow"/>
                <a:cs typeface="Arial Narrow"/>
              </a:rPr>
              <a:t>, </a:t>
            </a:r>
            <a:r>
              <a:rPr lang="en-US" sz="2200" dirty="0">
                <a:solidFill>
                  <a:schemeClr val="tx1"/>
                </a:solidFill>
                <a:latin typeface="Arial Narrow"/>
                <a:cs typeface="Arial Narrow"/>
              </a:rPr>
              <a:t>U of Texas Med Branch, Galveston, Clin </a:t>
            </a:r>
            <a:r>
              <a:rPr lang="en-US" sz="2200" dirty="0" smtClean="0">
                <a:solidFill>
                  <a:schemeClr val="tx1"/>
                </a:solidFill>
                <a:latin typeface="Arial Narrow"/>
                <a:cs typeface="Arial Narrow"/>
              </a:rPr>
              <a:t>Chem, UA</a:t>
            </a:r>
            <a:endParaRPr lang="en-US" sz="2200" dirty="0">
              <a:solidFill>
                <a:schemeClr val="tx1"/>
              </a:solidFill>
              <a:latin typeface="Arial Narrow"/>
              <a:cs typeface="Arial Narrow"/>
            </a:endParaRPr>
          </a:p>
          <a:p>
            <a:pPr>
              <a:lnSpc>
                <a:spcPct val="90000"/>
              </a:lnSpc>
            </a:pPr>
            <a:r>
              <a:rPr lang="en-US" sz="2200" b="1" dirty="0" smtClean="0">
                <a:solidFill>
                  <a:schemeClr val="tx1"/>
                </a:solidFill>
                <a:latin typeface="Arial Narrow"/>
                <a:cs typeface="Arial Narrow"/>
              </a:rPr>
              <a:t>John P. Smith</a:t>
            </a:r>
            <a:r>
              <a:rPr lang="en-US" sz="2200" dirty="0" smtClean="0">
                <a:solidFill>
                  <a:schemeClr val="tx1"/>
                </a:solidFill>
                <a:latin typeface="Arial Narrow"/>
                <a:cs typeface="Arial Narrow"/>
              </a:rPr>
              <a:t>, Kansas; Micro, </a:t>
            </a:r>
            <a:r>
              <a:rPr lang="en-US" sz="2200" dirty="0" err="1" smtClean="0">
                <a:solidFill>
                  <a:schemeClr val="tx1"/>
                </a:solidFill>
                <a:latin typeface="Arial Narrow"/>
                <a:cs typeface="Arial Narrow"/>
              </a:rPr>
              <a:t>Hlth</a:t>
            </a:r>
            <a:r>
              <a:rPr lang="en-US" sz="2200" dirty="0" smtClean="0">
                <a:solidFill>
                  <a:schemeClr val="tx1"/>
                </a:solidFill>
                <a:latin typeface="Arial Narrow"/>
                <a:cs typeface="Arial Narrow"/>
              </a:rPr>
              <a:t> Care Utilization</a:t>
            </a:r>
          </a:p>
          <a:p>
            <a:pPr>
              <a:lnSpc>
                <a:spcPct val="90000"/>
              </a:lnSpc>
            </a:pPr>
            <a:endParaRPr lang="en-US" sz="2200" dirty="0" smtClean="0">
              <a:solidFill>
                <a:srgbClr val="000000"/>
              </a:solidFill>
              <a:latin typeface="Arial Narrow"/>
              <a:cs typeface="Arial Narrow"/>
            </a:endParaRPr>
          </a:p>
          <a:p>
            <a:pPr>
              <a:lnSpc>
                <a:spcPct val="90000"/>
              </a:lnSpc>
            </a:pPr>
            <a:endParaRPr lang="en-US" sz="2200" dirty="0" smtClean="0">
              <a:solidFill>
                <a:srgbClr val="000000"/>
              </a:solidFill>
              <a:latin typeface="Arial Narrow"/>
              <a:cs typeface="Arial Narrow"/>
            </a:endParaRPr>
          </a:p>
          <a:p>
            <a:pPr>
              <a:lnSpc>
                <a:spcPct val="90000"/>
              </a:lnSpc>
            </a:pPr>
            <a:endParaRPr lang="en-US" sz="2200" dirty="0" smtClean="0">
              <a:solidFill>
                <a:srgbClr val="000000"/>
              </a:solidFill>
              <a:latin typeface="Arial Narrow"/>
              <a:cs typeface="Arial Narrow"/>
            </a:endParaRPr>
          </a:p>
          <a:p>
            <a:pPr>
              <a:lnSpc>
                <a:spcPct val="90000"/>
              </a:lnSpc>
            </a:pPr>
            <a:endParaRPr lang="en-US" sz="2200" dirty="0" smtClean="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a:t>
            </a:fld>
            <a:endParaRPr lang="en-US"/>
          </a:p>
        </p:txBody>
      </p:sp>
    </p:spTree>
    <p:extLst>
      <p:ext uri="{BB962C8B-B14F-4D97-AF65-F5344CB8AC3E}">
        <p14:creationId xmlns:p14="http://schemas.microsoft.com/office/powerpoint/2010/main" val="242039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Considerable Difficulty (85%)</a:t>
            </a:r>
            <a:endParaRPr lang="en-US" dirty="0">
              <a:solidFill>
                <a:srgbClr val="000000"/>
              </a:solidFill>
            </a:endParaRPr>
          </a:p>
        </p:txBody>
      </p:sp>
      <p:sp>
        <p:nvSpPr>
          <p:cNvPr id="3" name="Content Placeholder 2"/>
          <p:cNvSpPr>
            <a:spLocks noGrp="1"/>
          </p:cNvSpPr>
          <p:nvPr>
            <p:ph idx="1"/>
          </p:nvPr>
        </p:nvSpPr>
        <p:spPr>
          <a:xfrm>
            <a:off x="457200" y="1905000"/>
            <a:ext cx="8229600" cy="4419600"/>
          </a:xfrm>
        </p:spPr>
        <p:txBody>
          <a:bodyPr>
            <a:noAutofit/>
          </a:bodyPr>
          <a:lstStyle/>
          <a:p>
            <a:r>
              <a:rPr lang="en-US" dirty="0" smtClean="0">
                <a:solidFill>
                  <a:srgbClr val="000000"/>
                </a:solidFill>
                <a:latin typeface="Arial Narrow"/>
                <a:cs typeface="Arial Narrow"/>
              </a:rPr>
              <a:t>Limit </a:t>
            </a:r>
            <a:r>
              <a:rPr lang="en-US" dirty="0">
                <a:solidFill>
                  <a:srgbClr val="000000"/>
                </a:solidFill>
                <a:latin typeface="Arial Narrow"/>
                <a:cs typeface="Arial Narrow"/>
              </a:rPr>
              <a:t>use of </a:t>
            </a:r>
            <a:r>
              <a:rPr lang="en-US" dirty="0" smtClean="0">
                <a:solidFill>
                  <a:srgbClr val="000000"/>
                </a:solidFill>
                <a:latin typeface="Arial Narrow"/>
                <a:cs typeface="Arial Narrow"/>
              </a:rPr>
              <a:t>antibiotics for sinusitis</a:t>
            </a:r>
          </a:p>
          <a:p>
            <a:r>
              <a:rPr lang="en-US" dirty="0" smtClean="0">
                <a:solidFill>
                  <a:srgbClr val="000000"/>
                </a:solidFill>
                <a:latin typeface="Arial Narrow"/>
                <a:cs typeface="Arial Narrow"/>
              </a:rPr>
              <a:t>Avoid </a:t>
            </a:r>
            <a:r>
              <a:rPr lang="en-US" dirty="0">
                <a:solidFill>
                  <a:srgbClr val="000000"/>
                </a:solidFill>
                <a:latin typeface="Arial Narrow"/>
                <a:cs typeface="Arial Narrow"/>
              </a:rPr>
              <a:t>imaging for low back pain within </a:t>
            </a:r>
            <a:r>
              <a:rPr lang="en-US" dirty="0" smtClean="0">
                <a:solidFill>
                  <a:srgbClr val="000000"/>
                </a:solidFill>
                <a:latin typeface="Arial Narrow"/>
                <a:cs typeface="Arial Narrow"/>
              </a:rPr>
              <a:t>the first </a:t>
            </a:r>
            <a:r>
              <a:rPr lang="en-US" dirty="0">
                <a:solidFill>
                  <a:srgbClr val="000000"/>
                </a:solidFill>
                <a:latin typeface="Arial Narrow"/>
                <a:cs typeface="Arial Narrow"/>
              </a:rPr>
              <a:t>6 </a:t>
            </a:r>
            <a:r>
              <a:rPr lang="en-US" dirty="0" smtClean="0">
                <a:solidFill>
                  <a:srgbClr val="000000"/>
                </a:solidFill>
                <a:latin typeface="Arial Narrow"/>
                <a:cs typeface="Arial Narrow"/>
              </a:rPr>
              <a:t>weeks</a:t>
            </a:r>
          </a:p>
          <a:p>
            <a:r>
              <a:rPr lang="en-US" dirty="0" smtClean="0">
                <a:solidFill>
                  <a:srgbClr val="000000"/>
                </a:solidFill>
                <a:latin typeface="Arial Narrow"/>
                <a:cs typeface="Arial Narrow"/>
              </a:rPr>
              <a:t>Don’t </a:t>
            </a:r>
            <a:r>
              <a:rPr lang="en-US" dirty="0">
                <a:solidFill>
                  <a:srgbClr val="000000"/>
                </a:solidFill>
                <a:latin typeface="Arial Narrow"/>
                <a:cs typeface="Arial Narrow"/>
              </a:rPr>
              <a:t>use benzodiazepines </a:t>
            </a:r>
            <a:r>
              <a:rPr lang="en-US" dirty="0" smtClean="0">
                <a:solidFill>
                  <a:srgbClr val="000000"/>
                </a:solidFill>
                <a:latin typeface="Arial Narrow"/>
                <a:cs typeface="Arial Narrow"/>
              </a:rPr>
              <a:t>(Xanax) and other sedative</a:t>
            </a:r>
            <a:r>
              <a:rPr lang="en-US" dirty="0">
                <a:solidFill>
                  <a:srgbClr val="000000"/>
                </a:solidFill>
                <a:latin typeface="Arial Narrow"/>
                <a:cs typeface="Arial Narrow"/>
              </a:rPr>
              <a:t>-hypnotics as first choice treatments for insomnia, agitation</a:t>
            </a:r>
            <a:r>
              <a:rPr lang="en-US" dirty="0" smtClean="0">
                <a:solidFill>
                  <a:srgbClr val="000000"/>
                </a:solidFill>
                <a:latin typeface="Arial Narrow"/>
                <a:cs typeface="Arial Narrow"/>
              </a:rPr>
              <a:t>, or </a:t>
            </a:r>
            <a:r>
              <a:rPr lang="en-US" dirty="0">
                <a:solidFill>
                  <a:srgbClr val="000000"/>
                </a:solidFill>
                <a:latin typeface="Arial Narrow"/>
                <a:cs typeface="Arial Narrow"/>
              </a:rPr>
              <a:t>delirium in older </a:t>
            </a:r>
            <a:r>
              <a:rPr lang="en-US" dirty="0" smtClean="0">
                <a:solidFill>
                  <a:srgbClr val="000000"/>
                </a:solidFill>
                <a:latin typeface="Arial Narrow"/>
                <a:cs typeface="Arial Narrow"/>
              </a:rPr>
              <a:t>adults</a:t>
            </a:r>
          </a:p>
          <a:p>
            <a:r>
              <a:rPr lang="en-US" dirty="0" smtClean="0">
                <a:solidFill>
                  <a:srgbClr val="000000"/>
                </a:solidFill>
                <a:latin typeface="Arial Narrow"/>
                <a:cs typeface="Arial Narrow"/>
              </a:rPr>
              <a:t>Avoid brain </a:t>
            </a:r>
            <a:r>
              <a:rPr lang="en-US" dirty="0">
                <a:solidFill>
                  <a:srgbClr val="000000"/>
                </a:solidFill>
                <a:latin typeface="Arial Narrow"/>
                <a:cs typeface="Arial Narrow"/>
              </a:rPr>
              <a:t>imaging studies (CT of MRI) in evaluation of </a:t>
            </a:r>
            <a:r>
              <a:rPr lang="en-US" dirty="0" smtClean="0">
                <a:solidFill>
                  <a:srgbClr val="000000"/>
                </a:solidFill>
                <a:latin typeface="Arial Narrow"/>
                <a:cs typeface="Arial Narrow"/>
              </a:rPr>
              <a:t>simple syncope</a:t>
            </a:r>
          </a:p>
          <a:p>
            <a:r>
              <a:rPr lang="en-US" dirty="0" smtClean="0">
                <a:solidFill>
                  <a:srgbClr val="000000"/>
                </a:solidFill>
                <a:latin typeface="Arial Narrow"/>
                <a:cs typeface="Arial Narrow"/>
              </a:rPr>
              <a:t>Avoid antimicrobials </a:t>
            </a:r>
            <a:r>
              <a:rPr lang="en-US" dirty="0">
                <a:solidFill>
                  <a:srgbClr val="000000"/>
                </a:solidFill>
                <a:latin typeface="Arial Narrow"/>
                <a:cs typeface="Arial Narrow"/>
              </a:rPr>
              <a:t>to treat </a:t>
            </a:r>
            <a:r>
              <a:rPr lang="en-US" dirty="0" err="1" smtClean="0">
                <a:solidFill>
                  <a:srgbClr val="000000"/>
                </a:solidFill>
                <a:latin typeface="Arial Narrow"/>
                <a:cs typeface="Arial Narrow"/>
              </a:rPr>
              <a:t>bacteriuria</a:t>
            </a:r>
            <a:r>
              <a:rPr lang="en-US" dirty="0" smtClean="0">
                <a:solidFill>
                  <a:srgbClr val="000000"/>
                </a:solidFill>
                <a:latin typeface="Arial Narrow"/>
                <a:cs typeface="Arial Narrow"/>
              </a:rPr>
              <a:t> in </a:t>
            </a:r>
            <a:r>
              <a:rPr lang="en-US" dirty="0">
                <a:solidFill>
                  <a:srgbClr val="000000"/>
                </a:solidFill>
                <a:latin typeface="Arial Narrow"/>
                <a:cs typeface="Arial Narrow"/>
              </a:rPr>
              <a:t>older adults unless specific symptoms were present</a:t>
            </a:r>
            <a:endParaRPr lang="en-US" dirty="0" smtClean="0">
              <a:solidFill>
                <a:srgbClr val="000000"/>
              </a:solidFill>
              <a:latin typeface="Arial Narrow"/>
              <a:cs typeface="Arial Narrow"/>
            </a:endParaRPr>
          </a:p>
          <a:p>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40</a:t>
            </a:fld>
            <a:endParaRPr lang="en-US"/>
          </a:p>
        </p:txBody>
      </p:sp>
    </p:spTree>
    <p:extLst>
      <p:ext uri="{BB962C8B-B14F-4D97-AF65-F5344CB8AC3E}">
        <p14:creationId xmlns:p14="http://schemas.microsoft.com/office/powerpoint/2010/main" val="2363315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Why Not Implement?</a:t>
            </a:r>
            <a:endParaRPr lang="en-US" dirty="0">
              <a:solidFill>
                <a:srgbClr val="000000"/>
              </a:solidFill>
            </a:endParaRPr>
          </a:p>
        </p:txBody>
      </p:sp>
      <p:sp>
        <p:nvSpPr>
          <p:cNvPr id="3" name="Content Placeholder 2"/>
          <p:cNvSpPr>
            <a:spLocks noGrp="1"/>
          </p:cNvSpPr>
          <p:nvPr>
            <p:ph idx="1"/>
          </p:nvPr>
        </p:nvSpPr>
        <p:spPr>
          <a:xfrm>
            <a:off x="457200" y="1905000"/>
            <a:ext cx="8229600" cy="4419600"/>
          </a:xfrm>
        </p:spPr>
        <p:txBody>
          <a:bodyPr>
            <a:noAutofit/>
          </a:bodyPr>
          <a:lstStyle/>
          <a:p>
            <a:r>
              <a:rPr lang="en-US" dirty="0" smtClean="0">
                <a:solidFill>
                  <a:srgbClr val="000000"/>
                </a:solidFill>
                <a:latin typeface="Arial Narrow"/>
                <a:cs typeface="Arial Narrow"/>
              </a:rPr>
              <a:t>Can’t ignore patient </a:t>
            </a:r>
            <a:r>
              <a:rPr lang="en-US" dirty="0">
                <a:solidFill>
                  <a:srgbClr val="000000"/>
                </a:solidFill>
                <a:latin typeface="Arial Narrow"/>
                <a:cs typeface="Arial Narrow"/>
              </a:rPr>
              <a:t>requests </a:t>
            </a:r>
            <a:r>
              <a:rPr lang="en-US" dirty="0" smtClean="0">
                <a:solidFill>
                  <a:srgbClr val="000000"/>
                </a:solidFill>
                <a:latin typeface="Arial Narrow"/>
                <a:cs typeface="Arial Narrow"/>
              </a:rPr>
              <a:t>for tests </a:t>
            </a:r>
            <a:r>
              <a:rPr lang="en-US" dirty="0">
                <a:solidFill>
                  <a:srgbClr val="000000"/>
                </a:solidFill>
                <a:latin typeface="Arial Narrow"/>
                <a:cs typeface="Arial Narrow"/>
              </a:rPr>
              <a:t>and </a:t>
            </a:r>
            <a:r>
              <a:rPr lang="en-US" dirty="0" smtClean="0">
                <a:solidFill>
                  <a:srgbClr val="000000"/>
                </a:solidFill>
                <a:latin typeface="Arial Narrow"/>
                <a:cs typeface="Arial Narrow"/>
              </a:rPr>
              <a:t>treatments</a:t>
            </a:r>
          </a:p>
          <a:p>
            <a:r>
              <a:rPr lang="en-US" dirty="0" smtClean="0">
                <a:solidFill>
                  <a:srgbClr val="000000"/>
                </a:solidFill>
                <a:latin typeface="Arial Narrow"/>
                <a:cs typeface="Arial Narrow"/>
              </a:rPr>
              <a:t>Tests </a:t>
            </a:r>
            <a:r>
              <a:rPr lang="en-US" dirty="0">
                <a:solidFill>
                  <a:srgbClr val="000000"/>
                </a:solidFill>
                <a:latin typeface="Arial Narrow"/>
                <a:cs typeface="Arial Narrow"/>
              </a:rPr>
              <a:t>and treatments </a:t>
            </a:r>
            <a:r>
              <a:rPr lang="en-US" dirty="0" smtClean="0">
                <a:solidFill>
                  <a:srgbClr val="000000"/>
                </a:solidFill>
                <a:latin typeface="Arial Narrow"/>
                <a:cs typeface="Arial Narrow"/>
              </a:rPr>
              <a:t>are recommended by specialists</a:t>
            </a:r>
          </a:p>
          <a:p>
            <a:r>
              <a:rPr lang="en-US" dirty="0" smtClean="0">
                <a:solidFill>
                  <a:srgbClr val="000000"/>
                </a:solidFill>
                <a:latin typeface="Arial Narrow"/>
                <a:cs typeface="Arial Narrow"/>
              </a:rPr>
              <a:t>Lack </a:t>
            </a:r>
            <a:r>
              <a:rPr lang="en-US" dirty="0">
                <a:solidFill>
                  <a:srgbClr val="000000"/>
                </a:solidFill>
                <a:latin typeface="Arial Narrow"/>
                <a:cs typeface="Arial Narrow"/>
              </a:rPr>
              <a:t>of time for shared </a:t>
            </a:r>
            <a:r>
              <a:rPr lang="en-US" dirty="0" smtClean="0">
                <a:solidFill>
                  <a:srgbClr val="000000"/>
                </a:solidFill>
                <a:latin typeface="Arial Narrow"/>
                <a:cs typeface="Arial Narrow"/>
              </a:rPr>
              <a:t>decision making with the patient</a:t>
            </a:r>
            <a:endParaRPr lang="en-US" dirty="0">
              <a:solidFill>
                <a:srgbClr val="000000"/>
              </a:solidFill>
              <a:latin typeface="Arial Narrow"/>
              <a:cs typeface="Arial Narrow"/>
            </a:endParaRPr>
          </a:p>
          <a:p>
            <a:r>
              <a:rPr lang="en-US" dirty="0" smtClean="0">
                <a:solidFill>
                  <a:srgbClr val="000000"/>
                </a:solidFill>
                <a:latin typeface="Arial Narrow"/>
                <a:cs typeface="Arial Narrow"/>
              </a:rPr>
              <a:t>Avoid malpractice suits (VA not so much)</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41</a:t>
            </a:fld>
            <a:endParaRPr lang="en-US"/>
          </a:p>
        </p:txBody>
      </p:sp>
    </p:spTree>
    <p:extLst>
      <p:ext uri="{BB962C8B-B14F-4D97-AF65-F5344CB8AC3E}">
        <p14:creationId xmlns:p14="http://schemas.microsoft.com/office/powerpoint/2010/main" val="3760050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838200"/>
          </a:xfrm>
        </p:spPr>
        <p:txBody>
          <a:bodyPr>
            <a:normAutofit fontScale="90000"/>
          </a:bodyPr>
          <a:lstStyle/>
          <a:p>
            <a:r>
              <a:rPr lang="en-US" sz="4000" dirty="0" smtClean="0">
                <a:solidFill>
                  <a:srgbClr val="000000"/>
                </a:solidFill>
              </a:rPr>
              <a:t>2017: Choosing Wisely </a:t>
            </a:r>
            <a:r>
              <a:rPr lang="en-US" sz="4000" dirty="0">
                <a:solidFill>
                  <a:srgbClr val="000000"/>
                </a:solidFill>
              </a:rPr>
              <a:t>Turns </a:t>
            </a:r>
            <a:r>
              <a:rPr lang="en-US" sz="4000" dirty="0" smtClean="0">
                <a:solidFill>
                  <a:srgbClr val="000000"/>
                </a:solidFill>
              </a:rPr>
              <a:t>Five</a:t>
            </a:r>
            <a:br>
              <a:rPr lang="en-US" sz="4000" dirty="0" smtClean="0">
                <a:solidFill>
                  <a:srgbClr val="000000"/>
                </a:solidFill>
              </a:rPr>
            </a:br>
            <a:r>
              <a:rPr lang="en-US" sz="4000" dirty="0" smtClean="0">
                <a:solidFill>
                  <a:srgbClr val="000000"/>
                </a:solidFill>
              </a:rPr>
              <a:t>With </a:t>
            </a:r>
            <a:r>
              <a:rPr lang="en-US" sz="4000" dirty="0">
                <a:solidFill>
                  <a:srgbClr val="000000"/>
                </a:solidFill>
              </a:rPr>
              <a:t>Mixed Results</a:t>
            </a:r>
          </a:p>
        </p:txBody>
      </p:sp>
      <p:sp>
        <p:nvSpPr>
          <p:cNvPr id="3" name="Content Placeholder 2"/>
          <p:cNvSpPr>
            <a:spLocks noGrp="1"/>
          </p:cNvSpPr>
          <p:nvPr>
            <p:ph idx="1"/>
          </p:nvPr>
        </p:nvSpPr>
        <p:spPr>
          <a:xfrm>
            <a:off x="304800" y="3505200"/>
            <a:ext cx="8458200" cy="2743200"/>
          </a:xfrm>
        </p:spPr>
        <p:txBody>
          <a:bodyPr>
            <a:noAutofit/>
          </a:bodyPr>
          <a:lstStyle/>
          <a:p>
            <a:pPr marL="0" lvl="0" indent="0">
              <a:buNone/>
            </a:pPr>
            <a:r>
              <a:rPr lang="en-US" sz="2400" dirty="0" smtClean="0">
                <a:solidFill>
                  <a:srgbClr val="000000"/>
                </a:solidFill>
                <a:latin typeface="Arial Narrow"/>
                <a:cs typeface="Arial Narrow"/>
              </a:rPr>
              <a:t>Overall savings could be $200,000,000/year, reduce backlogs.</a:t>
            </a:r>
          </a:p>
          <a:p>
            <a:pPr marL="0" lvl="0" indent="0">
              <a:buNone/>
            </a:pPr>
            <a:r>
              <a:rPr lang="en-US" sz="2400" dirty="0" smtClean="0">
                <a:solidFill>
                  <a:srgbClr val="000000"/>
                </a:solidFill>
                <a:latin typeface="Arial Narrow"/>
                <a:cs typeface="Arial Narrow"/>
              </a:rPr>
              <a:t>UCLA example</a:t>
            </a:r>
            <a:r>
              <a:rPr lang="mr-IN" sz="2400" dirty="0" smtClean="0">
                <a:solidFill>
                  <a:srgbClr val="000000"/>
                </a:solidFill>
                <a:latin typeface="Arial Narrow"/>
                <a:cs typeface="Arial Narrow"/>
              </a:rPr>
              <a:t>…</a:t>
            </a:r>
            <a:endParaRPr lang="en-US" sz="2400" dirty="0" smtClean="0">
              <a:solidFill>
                <a:srgbClr val="000000"/>
              </a:solidFill>
              <a:latin typeface="Arial Narrow"/>
              <a:cs typeface="Arial Narrow"/>
            </a:endParaRPr>
          </a:p>
          <a:p>
            <a:pPr lvl="0"/>
            <a:r>
              <a:rPr lang="en-US" sz="2400" dirty="0" smtClean="0">
                <a:solidFill>
                  <a:srgbClr val="000000"/>
                </a:solidFill>
                <a:latin typeface="Arial Narrow"/>
                <a:cs typeface="Arial Narrow"/>
              </a:rPr>
              <a:t>Cataract surgery uses local anesthesia, protected site, 15” procedure</a:t>
            </a:r>
          </a:p>
          <a:p>
            <a:pPr lvl="0"/>
            <a:r>
              <a:rPr lang="en-US" sz="2400" dirty="0" smtClean="0">
                <a:solidFill>
                  <a:srgbClr val="000000"/>
                </a:solidFill>
                <a:latin typeface="Arial Narrow"/>
                <a:cs typeface="Arial Narrow"/>
              </a:rPr>
              <a:t>In 2015, UCLA recommended no EKG, no chest X-ray, no lab profiles </a:t>
            </a:r>
          </a:p>
          <a:p>
            <a:pPr lvl="0"/>
            <a:r>
              <a:rPr lang="en-US" sz="2400" dirty="0" smtClean="0">
                <a:solidFill>
                  <a:srgbClr val="000000"/>
                </a:solidFill>
                <a:latin typeface="Arial Narrow"/>
                <a:cs typeface="Arial Narrow"/>
              </a:rPr>
              <a:t>Test ordering dropped by 80%, mean wait time shortened from 245 to 64 days, resulting in good vision six months earlier, no adverse effects</a:t>
            </a:r>
          </a:p>
        </p:txBody>
      </p:sp>
      <p:sp>
        <p:nvSpPr>
          <p:cNvPr id="4" name="Slide Number Placeholder 3"/>
          <p:cNvSpPr>
            <a:spLocks noGrp="1"/>
          </p:cNvSpPr>
          <p:nvPr>
            <p:ph type="sldNum" sz="quarter" idx="12"/>
          </p:nvPr>
        </p:nvSpPr>
        <p:spPr/>
        <p:txBody>
          <a:bodyPr/>
          <a:lstStyle/>
          <a:p>
            <a:fld id="{D5FCF9B7-FB9B-46B7-B364-EF10DB67BB39}" type="slidenum">
              <a:rPr lang="en-US" smtClean="0"/>
              <a:pPr/>
              <a:t>42</a:t>
            </a:fld>
            <a:endParaRPr lang="en-US"/>
          </a:p>
        </p:txBody>
      </p:sp>
      <p:sp>
        <p:nvSpPr>
          <p:cNvPr id="5" name="Rectangle 4"/>
          <p:cNvSpPr/>
          <p:nvPr/>
        </p:nvSpPr>
        <p:spPr>
          <a:xfrm>
            <a:off x="1729278" y="1981200"/>
            <a:ext cx="5433522" cy="120032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it Working?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80976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838200"/>
          </a:xfrm>
        </p:spPr>
        <p:txBody>
          <a:bodyPr>
            <a:normAutofit fontScale="90000"/>
          </a:bodyPr>
          <a:lstStyle/>
          <a:p>
            <a:r>
              <a:rPr lang="en-US" sz="4000" dirty="0" smtClean="0">
                <a:solidFill>
                  <a:srgbClr val="000000"/>
                </a:solidFill>
              </a:rPr>
              <a:t>2017: Choosing Wisely </a:t>
            </a:r>
            <a:r>
              <a:rPr lang="en-US" sz="4000" dirty="0">
                <a:solidFill>
                  <a:srgbClr val="000000"/>
                </a:solidFill>
              </a:rPr>
              <a:t>Turns </a:t>
            </a:r>
            <a:r>
              <a:rPr lang="en-US" sz="4000" dirty="0" smtClean="0">
                <a:solidFill>
                  <a:srgbClr val="000000"/>
                </a:solidFill>
              </a:rPr>
              <a:t>Five</a:t>
            </a:r>
            <a:br>
              <a:rPr lang="en-US" sz="4000" dirty="0" smtClean="0">
                <a:solidFill>
                  <a:srgbClr val="000000"/>
                </a:solidFill>
              </a:rPr>
            </a:br>
            <a:r>
              <a:rPr lang="en-US" sz="4000" dirty="0" smtClean="0">
                <a:solidFill>
                  <a:srgbClr val="000000"/>
                </a:solidFill>
              </a:rPr>
              <a:t>With </a:t>
            </a:r>
            <a:r>
              <a:rPr lang="en-US" sz="4000" dirty="0">
                <a:solidFill>
                  <a:srgbClr val="000000"/>
                </a:solidFill>
              </a:rPr>
              <a:t>Mixed Results</a:t>
            </a:r>
          </a:p>
        </p:txBody>
      </p:sp>
      <p:sp>
        <p:nvSpPr>
          <p:cNvPr id="3" name="Content Placeholder 2"/>
          <p:cNvSpPr>
            <a:spLocks noGrp="1"/>
          </p:cNvSpPr>
          <p:nvPr>
            <p:ph idx="1"/>
          </p:nvPr>
        </p:nvSpPr>
        <p:spPr>
          <a:xfrm>
            <a:off x="0" y="3352800"/>
            <a:ext cx="8763000" cy="2438400"/>
          </a:xfrm>
        </p:spPr>
        <p:txBody>
          <a:bodyPr>
            <a:noAutofit/>
          </a:bodyPr>
          <a:lstStyle/>
          <a:p>
            <a:pPr lvl="0"/>
            <a:r>
              <a:rPr lang="en-US" sz="2400" dirty="0" smtClean="0">
                <a:solidFill>
                  <a:srgbClr val="000000"/>
                </a:solidFill>
                <a:latin typeface="Arial Narrow"/>
                <a:cs typeface="Arial Narrow"/>
              </a:rPr>
              <a:t>10-25-17: One in four US physicians knows about CW (21% in 2014)</a:t>
            </a:r>
          </a:p>
          <a:p>
            <a:r>
              <a:rPr lang="en-US" sz="2400" dirty="0" smtClean="0">
                <a:solidFill>
                  <a:srgbClr val="000000"/>
                </a:solidFill>
                <a:latin typeface="Arial Narrow"/>
                <a:cs typeface="Arial Narrow"/>
              </a:rPr>
              <a:t>The increase in US physicians with difficulty having patient conversations </a:t>
            </a:r>
            <a:r>
              <a:rPr lang="en-US" sz="2400" dirty="0">
                <a:solidFill>
                  <a:srgbClr val="000000"/>
                </a:solidFill>
                <a:latin typeface="Arial Narrow"/>
                <a:cs typeface="Arial Narrow"/>
              </a:rPr>
              <a:t>about avoiding low-value </a:t>
            </a:r>
            <a:r>
              <a:rPr lang="en-US" sz="2400" dirty="0" smtClean="0">
                <a:solidFill>
                  <a:srgbClr val="000000"/>
                </a:solidFill>
                <a:latin typeface="Arial Narrow"/>
                <a:cs typeface="Arial Narrow"/>
              </a:rPr>
              <a:t>services was </a:t>
            </a:r>
            <a:r>
              <a:rPr lang="en-US" sz="2400" dirty="0">
                <a:solidFill>
                  <a:srgbClr val="000000"/>
                </a:solidFill>
                <a:latin typeface="Arial Narrow"/>
                <a:cs typeface="Arial Narrow"/>
              </a:rPr>
              <a:t>from 42% </a:t>
            </a:r>
            <a:r>
              <a:rPr lang="en-US" sz="2400" dirty="0" smtClean="0">
                <a:solidFill>
                  <a:srgbClr val="000000"/>
                </a:solidFill>
                <a:latin typeface="Arial Narrow"/>
                <a:cs typeface="Arial Narrow"/>
              </a:rPr>
              <a:t>in 2014 to </a:t>
            </a:r>
            <a:r>
              <a:rPr lang="en-US" sz="2400" dirty="0">
                <a:solidFill>
                  <a:srgbClr val="000000"/>
                </a:solidFill>
                <a:latin typeface="Arial Narrow"/>
                <a:cs typeface="Arial Narrow"/>
              </a:rPr>
              <a:t>46% in </a:t>
            </a:r>
            <a:r>
              <a:rPr lang="en-US" sz="2400" dirty="0" smtClean="0">
                <a:solidFill>
                  <a:srgbClr val="000000"/>
                </a:solidFill>
                <a:latin typeface="Arial Narrow"/>
                <a:cs typeface="Arial Narrow"/>
              </a:rPr>
              <a:t>2017.</a:t>
            </a:r>
          </a:p>
          <a:p>
            <a:r>
              <a:rPr lang="en-US" sz="2400" dirty="0" smtClean="0">
                <a:solidFill>
                  <a:srgbClr val="000000"/>
                </a:solidFill>
                <a:latin typeface="Arial Narrow"/>
                <a:cs typeface="Arial Narrow"/>
              </a:rPr>
              <a:t>No data support patient demands for low-value services.</a:t>
            </a:r>
          </a:p>
          <a:p>
            <a:r>
              <a:rPr lang="en-US" sz="2400" dirty="0" smtClean="0">
                <a:solidFill>
                  <a:srgbClr val="800000"/>
                </a:solidFill>
                <a:latin typeface="Arial Narrow"/>
                <a:cs typeface="Arial Narrow"/>
              </a:rPr>
              <a:t>What next? Greater Detroit Area Health Consortium president Kate Kohn-Parrott say, “you have to hear it seven ways from seven sources.”</a:t>
            </a:r>
          </a:p>
        </p:txBody>
      </p:sp>
      <p:sp>
        <p:nvSpPr>
          <p:cNvPr id="4" name="Slide Number Placeholder 3"/>
          <p:cNvSpPr>
            <a:spLocks noGrp="1"/>
          </p:cNvSpPr>
          <p:nvPr>
            <p:ph type="sldNum" sz="quarter" idx="12"/>
          </p:nvPr>
        </p:nvSpPr>
        <p:spPr/>
        <p:txBody>
          <a:bodyPr/>
          <a:lstStyle/>
          <a:p>
            <a:fld id="{D5FCF9B7-FB9B-46B7-B364-EF10DB67BB39}" type="slidenum">
              <a:rPr lang="en-US" smtClean="0"/>
              <a:pPr/>
              <a:t>43</a:t>
            </a:fld>
            <a:endParaRPr lang="en-US"/>
          </a:p>
        </p:txBody>
      </p:sp>
      <p:sp>
        <p:nvSpPr>
          <p:cNvPr id="5" name="Rectangle 4"/>
          <p:cNvSpPr/>
          <p:nvPr/>
        </p:nvSpPr>
        <p:spPr>
          <a:xfrm>
            <a:off x="1729278" y="1981200"/>
            <a:ext cx="5433522" cy="120032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it Working?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228600" y="5906869"/>
            <a:ext cx="8610600" cy="707886"/>
          </a:xfrm>
          <a:prstGeom prst="rect">
            <a:avLst/>
          </a:prstGeom>
          <a:noFill/>
        </p:spPr>
        <p:txBody>
          <a:bodyPr wrap="square" rtlCol="0">
            <a:spAutoFit/>
          </a:bodyPr>
          <a:lstStyle/>
          <a:p>
            <a:r>
              <a:rPr lang="en-US" sz="2000" dirty="0">
                <a:latin typeface="Arial Narrow"/>
                <a:cs typeface="Arial Narrow"/>
              </a:rPr>
              <a:t>Kerr, EA, </a:t>
            </a:r>
            <a:r>
              <a:rPr lang="en-US" sz="2000" dirty="0" err="1">
                <a:latin typeface="Arial Narrow"/>
                <a:cs typeface="Arial Narrow"/>
              </a:rPr>
              <a:t>Kullgren</a:t>
            </a:r>
            <a:r>
              <a:rPr lang="en-US" sz="2000" dirty="0">
                <a:latin typeface="Arial Narrow"/>
                <a:cs typeface="Arial Narrow"/>
              </a:rPr>
              <a:t> JT, </a:t>
            </a:r>
            <a:r>
              <a:rPr lang="en-US" sz="2000" dirty="0" err="1">
                <a:latin typeface="Arial Narrow"/>
                <a:cs typeface="Arial Narrow"/>
              </a:rPr>
              <a:t>Saini</a:t>
            </a:r>
            <a:r>
              <a:rPr lang="en-US" sz="2000" dirty="0">
                <a:latin typeface="Arial Narrow"/>
                <a:cs typeface="Arial Narrow"/>
              </a:rPr>
              <a:t> SD Choosing Wisely: </a:t>
            </a:r>
            <a:r>
              <a:rPr lang="en-US" sz="2000" dirty="0" smtClean="0">
                <a:latin typeface="Arial Narrow"/>
                <a:cs typeface="Arial Narrow"/>
              </a:rPr>
              <a:t>how </a:t>
            </a:r>
            <a:r>
              <a:rPr lang="en-US" sz="2000" dirty="0">
                <a:latin typeface="Arial Narrow"/>
                <a:cs typeface="Arial Narrow"/>
              </a:rPr>
              <a:t>To </a:t>
            </a:r>
            <a:r>
              <a:rPr lang="en-US" sz="2000" dirty="0" smtClean="0">
                <a:latin typeface="Arial Narrow"/>
                <a:cs typeface="Arial Narrow"/>
              </a:rPr>
              <a:t>fulfill </a:t>
            </a:r>
            <a:r>
              <a:rPr lang="en-US" sz="2000" dirty="0">
                <a:latin typeface="Arial Narrow"/>
                <a:cs typeface="Arial Narrow"/>
              </a:rPr>
              <a:t>t</a:t>
            </a:r>
            <a:r>
              <a:rPr lang="en-US" sz="2000" dirty="0" smtClean="0">
                <a:latin typeface="Arial Narrow"/>
                <a:cs typeface="Arial Narrow"/>
              </a:rPr>
              <a:t>he </a:t>
            </a:r>
            <a:r>
              <a:rPr lang="en-US" sz="2000" dirty="0">
                <a:latin typeface="Arial Narrow"/>
                <a:cs typeface="Arial Narrow"/>
              </a:rPr>
              <a:t>p</a:t>
            </a:r>
            <a:r>
              <a:rPr lang="en-US" sz="2000" dirty="0" smtClean="0">
                <a:latin typeface="Arial Narrow"/>
                <a:cs typeface="Arial Narrow"/>
              </a:rPr>
              <a:t>romise </a:t>
            </a:r>
            <a:r>
              <a:rPr lang="en-US" sz="2000" dirty="0">
                <a:latin typeface="Arial Narrow"/>
                <a:cs typeface="Arial Narrow"/>
              </a:rPr>
              <a:t>In </a:t>
            </a:r>
            <a:r>
              <a:rPr lang="en-US" sz="2000" dirty="0" smtClean="0">
                <a:latin typeface="Arial Narrow"/>
                <a:cs typeface="Arial Narrow"/>
              </a:rPr>
              <a:t>the next </a:t>
            </a:r>
            <a:r>
              <a:rPr lang="en-US" sz="2000" dirty="0">
                <a:latin typeface="Arial Narrow"/>
                <a:cs typeface="Arial Narrow"/>
              </a:rPr>
              <a:t>5 </a:t>
            </a:r>
            <a:r>
              <a:rPr lang="en-US" sz="2000" dirty="0" smtClean="0">
                <a:latin typeface="Arial Narrow"/>
                <a:cs typeface="Arial Narrow"/>
              </a:rPr>
              <a:t>years</a:t>
            </a:r>
            <a:r>
              <a:rPr lang="en-US" sz="2000" dirty="0">
                <a:latin typeface="Arial Narrow"/>
                <a:cs typeface="Arial Narrow"/>
              </a:rPr>
              <a:t>. Health Affairs 2017;36:11 </a:t>
            </a:r>
            <a:r>
              <a:rPr lang="en-US" sz="2000" dirty="0" err="1" smtClean="0">
                <a:latin typeface="Arial Narrow"/>
                <a:cs typeface="Arial Narrow"/>
              </a:rPr>
              <a:t>doi.org</a:t>
            </a:r>
            <a:r>
              <a:rPr lang="en-US" sz="2000" dirty="0">
                <a:latin typeface="Arial Narrow"/>
                <a:cs typeface="Arial Narrow"/>
              </a:rPr>
              <a:t>/10.1377/hlthaff.2017.0953</a:t>
            </a:r>
          </a:p>
        </p:txBody>
      </p:sp>
    </p:spTree>
    <p:extLst>
      <p:ext uri="{BB962C8B-B14F-4D97-AF65-F5344CB8AC3E}">
        <p14:creationId xmlns:p14="http://schemas.microsoft.com/office/powerpoint/2010/main" val="3820660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219200"/>
          </a:xfrm>
        </p:spPr>
        <p:txBody>
          <a:bodyPr>
            <a:noAutofit/>
          </a:bodyPr>
          <a:lstStyle/>
          <a:p>
            <a:r>
              <a:rPr lang="en-US" sz="3200" dirty="0" smtClean="0">
                <a:solidFill>
                  <a:srgbClr val="000000"/>
                </a:solidFill>
              </a:rPr>
              <a:t>33% of Accountable Care Organizations Attempt</a:t>
            </a:r>
            <a:br>
              <a:rPr lang="en-US" sz="3200" dirty="0" smtClean="0">
                <a:solidFill>
                  <a:srgbClr val="000000"/>
                </a:solidFill>
              </a:rPr>
            </a:br>
            <a:r>
              <a:rPr lang="en-US" sz="3200" dirty="0" smtClean="0">
                <a:solidFill>
                  <a:srgbClr val="000000"/>
                </a:solidFill>
              </a:rPr>
              <a:t>to Adopt CW Recommendations 2017</a:t>
            </a:r>
            <a:endParaRPr lang="en-US" sz="3200" dirty="0">
              <a:solidFill>
                <a:srgbClr val="000000"/>
              </a:solidFill>
            </a:endParaRPr>
          </a:p>
        </p:txBody>
      </p:sp>
      <p:sp>
        <p:nvSpPr>
          <p:cNvPr id="3" name="Content Placeholder 2"/>
          <p:cNvSpPr>
            <a:spLocks noGrp="1"/>
          </p:cNvSpPr>
          <p:nvPr>
            <p:ph idx="1"/>
          </p:nvPr>
        </p:nvSpPr>
        <p:spPr>
          <a:xfrm>
            <a:off x="304800" y="2057401"/>
            <a:ext cx="8686800" cy="3581399"/>
          </a:xfrm>
        </p:spPr>
        <p:txBody>
          <a:bodyPr>
            <a:normAutofit fontScale="92500" lnSpcReduction="10000"/>
          </a:bodyPr>
          <a:lstStyle/>
          <a:p>
            <a:r>
              <a:rPr lang="en-US" dirty="0" smtClean="0">
                <a:solidFill>
                  <a:srgbClr val="000000"/>
                </a:solidFill>
                <a:latin typeface="Arial Narrow"/>
                <a:cs typeface="Arial Narrow"/>
              </a:rPr>
              <a:t>What worked? ACOs with commercial risk-based provider contracts who have prior experience reduce “low-value” care.</a:t>
            </a:r>
          </a:p>
          <a:p>
            <a:r>
              <a:rPr lang="en-US" dirty="0" smtClean="0">
                <a:solidFill>
                  <a:srgbClr val="000000"/>
                </a:solidFill>
                <a:latin typeface="Arial Narrow"/>
                <a:cs typeface="Arial Narrow"/>
              </a:rPr>
              <a:t>Uninsured, Medicaid, and privately insured patients, indigents and minorities, receive ever-increasing percentage of low value care</a:t>
            </a:r>
          </a:p>
          <a:p>
            <a:pPr lvl="1"/>
            <a:r>
              <a:rPr lang="en-US" dirty="0" smtClean="0">
                <a:solidFill>
                  <a:srgbClr val="000000"/>
                </a:solidFill>
                <a:latin typeface="Arial Narrow"/>
                <a:cs typeface="Arial Narrow"/>
              </a:rPr>
              <a:t>Associated with lack of high-value care</a:t>
            </a:r>
          </a:p>
          <a:p>
            <a:pPr lvl="1"/>
            <a:r>
              <a:rPr lang="en-US" dirty="0" smtClean="0">
                <a:solidFill>
                  <a:srgbClr val="000000"/>
                </a:solidFill>
                <a:latin typeface="Arial Narrow"/>
                <a:cs typeface="Arial Narrow"/>
              </a:rPr>
              <a:t>Poorer health upon presentation</a:t>
            </a:r>
          </a:p>
          <a:p>
            <a:r>
              <a:rPr lang="en-US" dirty="0" smtClean="0">
                <a:solidFill>
                  <a:srgbClr val="000000"/>
                </a:solidFill>
                <a:latin typeface="Arial Narrow"/>
                <a:cs typeface="Arial Narrow"/>
              </a:rPr>
              <a:t>What didn’t work? Education, CMS quality measures, shared decision-making with clinical decision support, audits, performance feedback, pay for performance</a:t>
            </a:r>
          </a:p>
        </p:txBody>
      </p:sp>
      <p:sp>
        <p:nvSpPr>
          <p:cNvPr id="4" name="Slide Number Placeholder 3"/>
          <p:cNvSpPr>
            <a:spLocks noGrp="1"/>
          </p:cNvSpPr>
          <p:nvPr>
            <p:ph type="sldNum" sz="quarter" idx="12"/>
          </p:nvPr>
        </p:nvSpPr>
        <p:spPr/>
        <p:txBody>
          <a:bodyPr/>
          <a:lstStyle/>
          <a:p>
            <a:fld id="{D5FCF9B7-FB9B-46B7-B364-EF10DB67BB39}" type="slidenum">
              <a:rPr lang="en-US" smtClean="0"/>
              <a:pPr/>
              <a:t>44</a:t>
            </a:fld>
            <a:endParaRPr lang="en-US"/>
          </a:p>
        </p:txBody>
      </p:sp>
      <p:sp>
        <p:nvSpPr>
          <p:cNvPr id="5" name="TextBox 4"/>
          <p:cNvSpPr txBox="1"/>
          <p:nvPr/>
        </p:nvSpPr>
        <p:spPr>
          <a:xfrm>
            <a:off x="228600" y="5791200"/>
            <a:ext cx="8610600" cy="707886"/>
          </a:xfrm>
          <a:prstGeom prst="rect">
            <a:avLst/>
          </a:prstGeom>
          <a:noFill/>
        </p:spPr>
        <p:txBody>
          <a:bodyPr wrap="square" rtlCol="0">
            <a:spAutoFit/>
          </a:bodyPr>
          <a:lstStyle/>
          <a:p>
            <a:r>
              <a:rPr lang="en-US" sz="2000" dirty="0" err="1">
                <a:latin typeface="Arial Narrow"/>
                <a:cs typeface="Arial Narrow"/>
              </a:rPr>
              <a:t>Haverkamp</a:t>
            </a:r>
            <a:r>
              <a:rPr lang="en-US" sz="2000" dirty="0">
                <a:latin typeface="Arial Narrow"/>
                <a:cs typeface="Arial Narrow"/>
              </a:rPr>
              <a:t> </a:t>
            </a:r>
            <a:r>
              <a:rPr lang="en-US" sz="2000" dirty="0" smtClean="0">
                <a:latin typeface="Arial Narrow"/>
                <a:cs typeface="Arial Narrow"/>
              </a:rPr>
              <a:t>MH, </a:t>
            </a:r>
            <a:r>
              <a:rPr lang="en-US" sz="2000" dirty="0" err="1">
                <a:latin typeface="Arial Narrow"/>
                <a:cs typeface="Arial Narrow"/>
              </a:rPr>
              <a:t>Peiris</a:t>
            </a:r>
            <a:r>
              <a:rPr lang="en-US" sz="2000" dirty="0">
                <a:latin typeface="Arial Narrow"/>
                <a:cs typeface="Arial Narrow"/>
              </a:rPr>
              <a:t> D, </a:t>
            </a:r>
            <a:r>
              <a:rPr lang="en-US" sz="2000" dirty="0" err="1">
                <a:latin typeface="Arial Narrow"/>
                <a:cs typeface="Arial Narrow"/>
              </a:rPr>
              <a:t>Mainor</a:t>
            </a:r>
            <a:r>
              <a:rPr lang="en-US" sz="2000" dirty="0">
                <a:latin typeface="Arial Narrow"/>
                <a:cs typeface="Arial Narrow"/>
              </a:rPr>
              <a:t> AJ, </a:t>
            </a:r>
            <a:r>
              <a:rPr lang="en-US" sz="2000" dirty="0" smtClean="0">
                <a:latin typeface="Arial Narrow"/>
                <a:cs typeface="Arial Narrow"/>
              </a:rPr>
              <a:t>et al. ACOs </a:t>
            </a:r>
            <a:r>
              <a:rPr lang="en-US" sz="2000" dirty="0">
                <a:latin typeface="Arial Narrow"/>
                <a:cs typeface="Arial Narrow"/>
              </a:rPr>
              <a:t>with risk-bearing experience are likely taking steps to reduce low-value medical services</a:t>
            </a:r>
            <a:r>
              <a:rPr lang="en-US" sz="2000" dirty="0" smtClean="0">
                <a:latin typeface="Arial Narrow"/>
                <a:cs typeface="Arial Narrow"/>
              </a:rPr>
              <a:t>. Am </a:t>
            </a:r>
            <a:r>
              <a:rPr lang="en-US" sz="2000" dirty="0">
                <a:latin typeface="Arial Narrow"/>
                <a:cs typeface="Arial Narrow"/>
              </a:rPr>
              <a:t>J </a:t>
            </a:r>
            <a:r>
              <a:rPr lang="en-US" sz="2000" dirty="0" err="1">
                <a:latin typeface="Arial Narrow"/>
                <a:cs typeface="Arial Narrow"/>
              </a:rPr>
              <a:t>Manag</a:t>
            </a:r>
            <a:r>
              <a:rPr lang="en-US" sz="2000" dirty="0">
                <a:latin typeface="Arial Narrow"/>
                <a:cs typeface="Arial Narrow"/>
              </a:rPr>
              <a:t> Care. </a:t>
            </a:r>
            <a:r>
              <a:rPr lang="en-US" sz="2000" dirty="0" smtClean="0">
                <a:latin typeface="Arial Narrow"/>
                <a:cs typeface="Arial Narrow"/>
              </a:rPr>
              <a:t>2018;24:e216–e21</a:t>
            </a:r>
            <a:r>
              <a:rPr lang="en-US" sz="2000" dirty="0">
                <a:latin typeface="Arial Narrow"/>
                <a:cs typeface="Arial Narrow"/>
              </a:rPr>
              <a:t>.</a:t>
            </a:r>
          </a:p>
        </p:txBody>
      </p:sp>
    </p:spTree>
    <p:extLst>
      <p:ext uri="{BB962C8B-B14F-4D97-AF65-F5344CB8AC3E}">
        <p14:creationId xmlns:p14="http://schemas.microsoft.com/office/powerpoint/2010/main" val="32592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US" sz="4000" dirty="0" smtClean="0">
                <a:solidFill>
                  <a:srgbClr val="000000"/>
                </a:solidFill>
              </a:rPr>
              <a:t>If Your Society Wants to Partner</a:t>
            </a:r>
            <a:endParaRPr lang="en-US" sz="4000" dirty="0">
              <a:solidFill>
                <a:srgbClr val="000000"/>
              </a:solidFill>
            </a:endParaRPr>
          </a:p>
        </p:txBody>
      </p:sp>
      <p:sp>
        <p:nvSpPr>
          <p:cNvPr id="3" name="Content Placeholder 2"/>
          <p:cNvSpPr>
            <a:spLocks noGrp="1"/>
          </p:cNvSpPr>
          <p:nvPr>
            <p:ph idx="1"/>
          </p:nvPr>
        </p:nvSpPr>
        <p:spPr>
          <a:xfrm>
            <a:off x="228600" y="1828800"/>
            <a:ext cx="8763000" cy="4343400"/>
          </a:xfrm>
        </p:spPr>
        <p:txBody>
          <a:bodyPr>
            <a:noAutofit/>
          </a:bodyPr>
          <a:lstStyle/>
          <a:p>
            <a:pPr lvl="0"/>
            <a:r>
              <a:rPr lang="en-US" sz="2400" dirty="0" smtClean="0">
                <a:solidFill>
                  <a:srgbClr val="000000"/>
                </a:solidFill>
                <a:latin typeface="Arial Narrow"/>
                <a:cs typeface="Arial Narrow"/>
              </a:rPr>
              <a:t>Submit up to five recommendations for consideration.</a:t>
            </a:r>
          </a:p>
          <a:p>
            <a:pPr lvl="0"/>
            <a:r>
              <a:rPr lang="en-US" sz="2400" dirty="0" smtClean="0">
                <a:solidFill>
                  <a:srgbClr val="000000"/>
                </a:solidFill>
                <a:latin typeface="Arial Narrow"/>
                <a:cs typeface="Arial Narrow"/>
              </a:rPr>
              <a:t>Recommendations </a:t>
            </a:r>
            <a:r>
              <a:rPr lang="en-US" sz="2400" dirty="0">
                <a:solidFill>
                  <a:srgbClr val="000000"/>
                </a:solidFill>
                <a:latin typeface="Arial Narrow"/>
                <a:cs typeface="Arial Narrow"/>
              </a:rPr>
              <a:t>begin with the term “Don't” or “Avoid.”</a:t>
            </a:r>
          </a:p>
          <a:p>
            <a:pPr lvl="0"/>
            <a:r>
              <a:rPr lang="en-US" sz="2400" dirty="0">
                <a:solidFill>
                  <a:srgbClr val="000000"/>
                </a:solidFill>
                <a:latin typeface="Arial Narrow"/>
                <a:cs typeface="Arial Narrow"/>
              </a:rPr>
              <a:t>Recommendations are evidence-based with current citations.</a:t>
            </a:r>
          </a:p>
          <a:p>
            <a:pPr lvl="0"/>
            <a:r>
              <a:rPr lang="en-US" sz="2400" dirty="0">
                <a:solidFill>
                  <a:srgbClr val="000000"/>
                </a:solidFill>
                <a:latin typeface="Arial Narrow"/>
                <a:cs typeface="Arial Narrow"/>
              </a:rPr>
              <a:t>Recommendations address frequent diagnostic or therapeutic choices.</a:t>
            </a:r>
          </a:p>
          <a:p>
            <a:pPr lvl="0"/>
            <a:r>
              <a:rPr lang="en-US" sz="2400" dirty="0">
                <a:solidFill>
                  <a:srgbClr val="000000"/>
                </a:solidFill>
                <a:latin typeface="Arial Narrow"/>
                <a:cs typeface="Arial Narrow"/>
              </a:rPr>
              <a:t>Recommendations are developed within the contributing society using internal society processes.</a:t>
            </a:r>
          </a:p>
          <a:p>
            <a:pPr lvl="0"/>
            <a:r>
              <a:rPr lang="en-US" sz="2400" dirty="0" smtClean="0">
                <a:solidFill>
                  <a:srgbClr val="000000"/>
                </a:solidFill>
                <a:latin typeface="Arial Narrow"/>
                <a:cs typeface="Arial Narrow"/>
              </a:rPr>
              <a:t>Contributing </a:t>
            </a:r>
            <a:r>
              <a:rPr lang="en-US" sz="2400" dirty="0">
                <a:solidFill>
                  <a:srgbClr val="000000"/>
                </a:solidFill>
                <a:latin typeface="Arial Narrow"/>
                <a:cs typeface="Arial Narrow"/>
              </a:rPr>
              <a:t>societies may send recommendations that overlap with existing recommendations.</a:t>
            </a:r>
          </a:p>
          <a:p>
            <a:pPr lvl="0"/>
            <a:r>
              <a:rPr lang="en-US" sz="2400" dirty="0" smtClean="0">
                <a:solidFill>
                  <a:srgbClr val="000000"/>
                </a:solidFill>
                <a:latin typeface="Arial Narrow"/>
                <a:cs typeface="Arial Narrow"/>
              </a:rPr>
              <a:t>Conversely</a:t>
            </a:r>
            <a:r>
              <a:rPr lang="en-US" sz="2400" dirty="0">
                <a:solidFill>
                  <a:srgbClr val="000000"/>
                </a:solidFill>
                <a:latin typeface="Arial Narrow"/>
                <a:cs typeface="Arial Narrow"/>
              </a:rPr>
              <a:t>, contributing societies should avoid redundancy, CW advocates for new recommendations</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45</a:t>
            </a:fld>
            <a:endParaRPr lang="en-US"/>
          </a:p>
        </p:txBody>
      </p:sp>
    </p:spTree>
    <p:extLst>
      <p:ext uri="{BB962C8B-B14F-4D97-AF65-F5344CB8AC3E}">
        <p14:creationId xmlns:p14="http://schemas.microsoft.com/office/powerpoint/2010/main" val="4265493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US" sz="4000" dirty="0">
                <a:solidFill>
                  <a:srgbClr val="000000"/>
                </a:solidFill>
              </a:rPr>
              <a:t>If Your Society Wants to </a:t>
            </a:r>
            <a:r>
              <a:rPr lang="en-US" sz="4000" dirty="0" smtClean="0">
                <a:solidFill>
                  <a:srgbClr val="000000"/>
                </a:solidFill>
              </a:rPr>
              <a:t>Partner</a:t>
            </a:r>
            <a:endParaRPr lang="en-US" sz="4000" dirty="0">
              <a:solidFill>
                <a:srgbClr val="000000"/>
              </a:solidFill>
            </a:endParaRPr>
          </a:p>
        </p:txBody>
      </p:sp>
      <p:sp>
        <p:nvSpPr>
          <p:cNvPr id="3" name="Content Placeholder 2"/>
          <p:cNvSpPr>
            <a:spLocks noGrp="1"/>
          </p:cNvSpPr>
          <p:nvPr>
            <p:ph idx="1"/>
          </p:nvPr>
        </p:nvSpPr>
        <p:spPr>
          <a:xfrm>
            <a:off x="228600" y="1828800"/>
            <a:ext cx="8763000" cy="4343400"/>
          </a:xfrm>
        </p:spPr>
        <p:txBody>
          <a:bodyPr>
            <a:noAutofit/>
          </a:bodyPr>
          <a:lstStyle/>
          <a:p>
            <a:pPr lvl="0"/>
            <a:r>
              <a:rPr lang="en-US" sz="2400" dirty="0" smtClean="0">
                <a:solidFill>
                  <a:srgbClr val="000000"/>
                </a:solidFill>
                <a:latin typeface="Arial Narrow"/>
                <a:cs typeface="Arial Narrow"/>
              </a:rPr>
              <a:t>Recommendations </a:t>
            </a:r>
            <a:r>
              <a:rPr lang="en-US" sz="2400" dirty="0">
                <a:solidFill>
                  <a:srgbClr val="000000"/>
                </a:solidFill>
                <a:latin typeface="Arial Narrow"/>
                <a:cs typeface="Arial Narrow"/>
              </a:rPr>
              <a:t>are developed with transparency; </a:t>
            </a:r>
            <a:r>
              <a:rPr lang="en-US" sz="2400" dirty="0" smtClean="0">
                <a:solidFill>
                  <a:srgbClr val="000000"/>
                </a:solidFill>
                <a:latin typeface="Arial Narrow"/>
                <a:cs typeface="Arial Narrow"/>
              </a:rPr>
              <a:t>the method </a:t>
            </a:r>
            <a:r>
              <a:rPr lang="en-US" sz="2400" dirty="0">
                <a:solidFill>
                  <a:srgbClr val="000000"/>
                </a:solidFill>
                <a:latin typeface="Arial Narrow"/>
                <a:cs typeface="Arial Narrow"/>
              </a:rPr>
              <a:t>is summarized with the recommendation.</a:t>
            </a:r>
          </a:p>
          <a:p>
            <a:pPr lvl="0"/>
            <a:r>
              <a:rPr lang="en-US" sz="2400" dirty="0">
                <a:solidFill>
                  <a:srgbClr val="000000"/>
                </a:solidFill>
                <a:latin typeface="Arial Narrow"/>
                <a:cs typeface="Arial Narrow"/>
              </a:rPr>
              <a:t>Recommendations are accompanied by description of the contributing society.</a:t>
            </a:r>
          </a:p>
          <a:p>
            <a:pPr lvl="0"/>
            <a:r>
              <a:rPr lang="en-US" sz="2400" dirty="0">
                <a:solidFill>
                  <a:srgbClr val="000000"/>
                </a:solidFill>
                <a:latin typeface="Arial Narrow"/>
                <a:cs typeface="Arial Narrow"/>
              </a:rPr>
              <a:t>ABIM sends each recommendation to two independent reviewers for comments and approval.</a:t>
            </a:r>
          </a:p>
          <a:p>
            <a:pPr lvl="0"/>
            <a:r>
              <a:rPr lang="en-US" sz="2400" dirty="0">
                <a:solidFill>
                  <a:srgbClr val="000000"/>
                </a:solidFill>
                <a:latin typeface="Arial Narrow"/>
                <a:cs typeface="Arial Narrow"/>
              </a:rPr>
              <a:t>ABIM then sends recommendations to all partners to ensure there is no conflict with existing recommendations.</a:t>
            </a:r>
          </a:p>
          <a:p>
            <a:pPr lvl="0"/>
            <a:r>
              <a:rPr lang="en-US" sz="2400" dirty="0">
                <a:solidFill>
                  <a:srgbClr val="000000"/>
                </a:solidFill>
                <a:latin typeface="Arial Narrow"/>
                <a:cs typeface="Arial Narrow"/>
              </a:rPr>
              <a:t>When published, recommendation copyrights belong to the contributing society</a:t>
            </a:r>
            <a:r>
              <a:rPr lang="en-US" sz="2400" dirty="0" smtClean="0">
                <a:solidFill>
                  <a:srgbClr val="000000"/>
                </a:solidFill>
                <a:latin typeface="Arial Narrow"/>
                <a:cs typeface="Arial Narrow"/>
              </a:rPr>
              <a:t>.</a:t>
            </a:r>
            <a:endParaRPr lang="en-US" sz="2400" dirty="0">
              <a:solidFill>
                <a:srgbClr val="000000"/>
              </a:solidFill>
              <a:latin typeface="Arial Narrow"/>
              <a:cs typeface="Arial Narrow"/>
            </a:endParaRPr>
          </a:p>
          <a:p>
            <a:pPr marL="0" indent="0">
              <a:buNone/>
            </a:pP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46</a:t>
            </a:fld>
            <a:endParaRPr lang="en-US"/>
          </a:p>
        </p:txBody>
      </p:sp>
      <p:sp>
        <p:nvSpPr>
          <p:cNvPr id="5" name="TextBox 4"/>
          <p:cNvSpPr txBox="1"/>
          <p:nvPr/>
        </p:nvSpPr>
        <p:spPr>
          <a:xfrm>
            <a:off x="381000" y="5874603"/>
            <a:ext cx="8001000" cy="830997"/>
          </a:xfrm>
          <a:prstGeom prst="rect">
            <a:avLst/>
          </a:prstGeom>
          <a:noFill/>
        </p:spPr>
        <p:txBody>
          <a:bodyPr wrap="square" rtlCol="0">
            <a:spAutoFit/>
          </a:bodyPr>
          <a:lstStyle/>
          <a:p>
            <a:r>
              <a:rPr lang="en-US" sz="2400" dirty="0" smtClean="0">
                <a:solidFill>
                  <a:srgbClr val="800000"/>
                </a:solidFill>
                <a:latin typeface="Arial Narrow"/>
                <a:cs typeface="Arial Narrow"/>
              </a:rPr>
              <a:t>Our ASCLS process: present to respective Scientific Assemblies</a:t>
            </a:r>
            <a:r>
              <a:rPr lang="en-US" sz="2400" dirty="0" smtClean="0">
                <a:solidFill>
                  <a:srgbClr val="800000"/>
                </a:solidFill>
                <a:latin typeface="Arial Narrow"/>
                <a:ea typeface="Wingdings"/>
                <a:cs typeface="Arial Narrow"/>
                <a:sym typeface="Wingdings"/>
              </a:rPr>
              <a:t> </a:t>
            </a:r>
            <a:r>
              <a:rPr lang="en-US" sz="2400" dirty="0" smtClean="0">
                <a:solidFill>
                  <a:srgbClr val="800000"/>
                </a:solidFill>
                <a:latin typeface="Arial Narrow"/>
                <a:cs typeface="Arial Narrow"/>
                <a:sym typeface="Wingdings"/>
              </a:rPr>
              <a:t>ASCLS fall 2018 BOD </a:t>
            </a:r>
            <a:r>
              <a:rPr lang="en-US" sz="2400" dirty="0" smtClean="0">
                <a:solidFill>
                  <a:srgbClr val="800000"/>
                </a:solidFill>
                <a:latin typeface="Arial Narrow"/>
                <a:ea typeface="Wingdings"/>
                <a:cs typeface="Arial Narrow"/>
                <a:sym typeface="Wingdings"/>
              </a:rPr>
              <a:t> </a:t>
            </a:r>
            <a:r>
              <a:rPr lang="en-US" sz="2400" dirty="0" smtClean="0">
                <a:solidFill>
                  <a:srgbClr val="800000"/>
                </a:solidFill>
                <a:latin typeface="Arial Narrow"/>
                <a:cs typeface="Arial Narrow"/>
                <a:sym typeface="Wingdings"/>
              </a:rPr>
              <a:t>ABIM</a:t>
            </a:r>
            <a:endParaRPr lang="en-US" sz="2400" dirty="0">
              <a:solidFill>
                <a:srgbClr val="800000"/>
              </a:solidFill>
              <a:latin typeface="Arial Narrow"/>
              <a:cs typeface="Arial Narrow"/>
            </a:endParaRPr>
          </a:p>
        </p:txBody>
      </p:sp>
    </p:spTree>
    <p:extLst>
      <p:ext uri="{BB962C8B-B14F-4D97-AF65-F5344CB8AC3E}">
        <p14:creationId xmlns:p14="http://schemas.microsoft.com/office/powerpoint/2010/main" val="4265493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sz="4000" dirty="0" smtClean="0">
                <a:solidFill>
                  <a:srgbClr val="000000"/>
                </a:solidFill>
              </a:rPr>
              <a:t>ASCLS Choosing Wisely Task Force “Primacy:” Educational Modules</a:t>
            </a:r>
            <a:endParaRPr lang="en-US" sz="4000" dirty="0">
              <a:solidFill>
                <a:srgbClr val="000000"/>
              </a:solidFill>
            </a:endParaRPr>
          </a:p>
        </p:txBody>
      </p:sp>
      <p:sp>
        <p:nvSpPr>
          <p:cNvPr id="3" name="Content Placeholder 2"/>
          <p:cNvSpPr>
            <a:spLocks noGrp="1"/>
          </p:cNvSpPr>
          <p:nvPr>
            <p:ph idx="1"/>
          </p:nvPr>
        </p:nvSpPr>
        <p:spPr>
          <a:xfrm>
            <a:off x="228600" y="2514600"/>
            <a:ext cx="8305800" cy="3200400"/>
          </a:xfrm>
        </p:spPr>
        <p:txBody>
          <a:bodyPr>
            <a:noAutofit/>
          </a:bodyPr>
          <a:lstStyle/>
          <a:p>
            <a:r>
              <a:rPr lang="en-US" sz="2400" b="1" dirty="0" smtClean="0">
                <a:solidFill>
                  <a:srgbClr val="000000"/>
                </a:solidFill>
                <a:latin typeface="Arial Narrow"/>
                <a:cs typeface="Arial Narrow"/>
              </a:rPr>
              <a:t>Brianna Miller</a:t>
            </a:r>
            <a:r>
              <a:rPr lang="en-US" sz="2400" dirty="0" smtClean="0">
                <a:solidFill>
                  <a:srgbClr val="000000"/>
                </a:solidFill>
                <a:latin typeface="Arial Narrow"/>
                <a:cs typeface="Arial Narrow"/>
              </a:rPr>
              <a:t>, UAB, Hematology, Hemostasis, BB</a:t>
            </a:r>
          </a:p>
          <a:p>
            <a:pPr lvl="0"/>
            <a:r>
              <a:rPr lang="en-US" sz="2400" b="1" dirty="0" err="1" smtClean="0">
                <a:solidFill>
                  <a:srgbClr val="000000"/>
                </a:solidFill>
                <a:latin typeface="Arial Narrow"/>
                <a:cs typeface="Arial Narrow"/>
              </a:rPr>
              <a:t>Muneeza</a:t>
            </a:r>
            <a:r>
              <a:rPr lang="en-US" sz="2400" b="1" dirty="0" smtClean="0">
                <a:solidFill>
                  <a:srgbClr val="000000"/>
                </a:solidFill>
                <a:latin typeface="Arial Narrow"/>
                <a:cs typeface="Arial Narrow"/>
              </a:rPr>
              <a:t> </a:t>
            </a:r>
            <a:r>
              <a:rPr lang="en-US" sz="2400" b="1" dirty="0" err="1" smtClean="0">
                <a:solidFill>
                  <a:srgbClr val="000000"/>
                </a:solidFill>
                <a:latin typeface="Arial Narrow"/>
                <a:cs typeface="Arial Narrow"/>
              </a:rPr>
              <a:t>Esani</a:t>
            </a:r>
            <a:r>
              <a:rPr lang="en-US" sz="2400" dirty="0" smtClean="0">
                <a:solidFill>
                  <a:srgbClr val="000000"/>
                </a:solidFill>
                <a:latin typeface="Arial Narrow"/>
                <a:cs typeface="Arial Narrow"/>
              </a:rPr>
              <a:t>, U of Texas Med Branch, Galveston, Clin Chem</a:t>
            </a:r>
          </a:p>
          <a:p>
            <a:pPr lvl="0"/>
            <a:r>
              <a:rPr lang="en-US" sz="2400" b="1" dirty="0" smtClean="0">
                <a:solidFill>
                  <a:srgbClr val="000000"/>
                </a:solidFill>
                <a:latin typeface="Arial Narrow"/>
                <a:cs typeface="Arial Narrow"/>
              </a:rPr>
              <a:t>Josephine Ebomoyi</a:t>
            </a:r>
            <a:r>
              <a:rPr lang="en-US" sz="2400" dirty="0" smtClean="0">
                <a:solidFill>
                  <a:srgbClr val="000000"/>
                </a:solidFill>
                <a:latin typeface="Arial Narrow"/>
                <a:cs typeface="Arial Narrow"/>
              </a:rPr>
              <a:t>, Northern Illinois U; Micro</a:t>
            </a:r>
          </a:p>
          <a:p>
            <a:r>
              <a:rPr lang="en-US" sz="2400" b="1" dirty="0" smtClean="0">
                <a:solidFill>
                  <a:srgbClr val="000000"/>
                </a:solidFill>
                <a:latin typeface="Arial Narrow"/>
                <a:cs typeface="Arial Narrow"/>
              </a:rPr>
              <a:t>Dana </a:t>
            </a:r>
            <a:r>
              <a:rPr lang="en-US" sz="2400" b="1" dirty="0" err="1" smtClean="0">
                <a:solidFill>
                  <a:srgbClr val="000000"/>
                </a:solidFill>
                <a:latin typeface="Arial Narrow"/>
                <a:cs typeface="Arial Narrow"/>
              </a:rPr>
              <a:t>Bostic</a:t>
            </a:r>
            <a:r>
              <a:rPr lang="en-US" sz="2400" dirty="0" smtClean="0">
                <a:solidFill>
                  <a:srgbClr val="000000"/>
                </a:solidFill>
                <a:latin typeface="Arial Narrow"/>
                <a:cs typeface="Arial Narrow"/>
              </a:rPr>
              <a:t>, U of Kansas MC; BB, Health Care Simulation</a:t>
            </a:r>
          </a:p>
          <a:p>
            <a:r>
              <a:rPr lang="en-US" sz="2400" b="1" dirty="0">
                <a:solidFill>
                  <a:srgbClr val="000000"/>
                </a:solidFill>
                <a:latin typeface="Arial Narrow"/>
                <a:cs typeface="Arial Narrow"/>
              </a:rPr>
              <a:t>Lisa </a:t>
            </a:r>
            <a:r>
              <a:rPr lang="en-US" sz="2400" b="1" dirty="0" err="1">
                <a:solidFill>
                  <a:srgbClr val="000000"/>
                </a:solidFill>
                <a:latin typeface="Arial Narrow"/>
                <a:cs typeface="Arial Narrow"/>
              </a:rPr>
              <a:t>Cremeans</a:t>
            </a:r>
            <a:r>
              <a:rPr lang="en-US" sz="2400" dirty="0">
                <a:solidFill>
                  <a:srgbClr val="000000"/>
                </a:solidFill>
                <a:latin typeface="Arial Narrow"/>
                <a:cs typeface="Arial Narrow"/>
              </a:rPr>
              <a:t>, MLS, MMDS, U. No. Carolina, Molecular</a:t>
            </a:r>
          </a:p>
          <a:p>
            <a:r>
              <a:rPr lang="en-US" sz="2400" b="1" dirty="0" smtClean="0">
                <a:solidFill>
                  <a:srgbClr val="000000"/>
                </a:solidFill>
                <a:latin typeface="Arial Narrow"/>
                <a:cs typeface="Arial Narrow"/>
              </a:rPr>
              <a:t>Deborah </a:t>
            </a:r>
            <a:r>
              <a:rPr lang="en-US" sz="2400" b="1" dirty="0" err="1" smtClean="0">
                <a:solidFill>
                  <a:srgbClr val="000000"/>
                </a:solidFill>
                <a:latin typeface="Arial Narrow"/>
                <a:cs typeface="Arial Narrow"/>
              </a:rPr>
              <a:t>Josko</a:t>
            </a:r>
            <a:r>
              <a:rPr lang="en-US" sz="2400" dirty="0" smtClean="0">
                <a:solidFill>
                  <a:srgbClr val="000000"/>
                </a:solidFill>
                <a:latin typeface="Arial Narrow"/>
                <a:cs typeface="Arial Narrow"/>
              </a:rPr>
              <a:t>, Rutgers U; Immunology</a:t>
            </a:r>
          </a:p>
          <a:p>
            <a:r>
              <a:rPr lang="en-US" sz="2400" b="1" dirty="0" smtClean="0">
                <a:solidFill>
                  <a:srgbClr val="000000"/>
                </a:solidFill>
                <a:latin typeface="Arial Narrow"/>
                <a:cs typeface="Arial Narrow"/>
              </a:rPr>
              <a:t>Dawn Rudnick</a:t>
            </a:r>
            <a:r>
              <a:rPr lang="en-US" sz="2400" dirty="0" smtClean="0">
                <a:solidFill>
                  <a:srgbClr val="000000"/>
                </a:solidFill>
                <a:latin typeface="Arial Narrow"/>
                <a:cs typeface="Arial Narrow"/>
              </a:rPr>
              <a:t>, U of Michigan </a:t>
            </a:r>
            <a:r>
              <a:rPr lang="en-US" sz="2400" dirty="0" err="1" smtClean="0">
                <a:solidFill>
                  <a:srgbClr val="000000"/>
                </a:solidFill>
                <a:latin typeface="Arial Narrow"/>
                <a:cs typeface="Arial Narrow"/>
              </a:rPr>
              <a:t>Hlth</a:t>
            </a:r>
            <a:r>
              <a:rPr lang="en-US" sz="2400" dirty="0" smtClean="0">
                <a:solidFill>
                  <a:srgbClr val="000000"/>
                </a:solidFill>
                <a:latin typeface="Arial Narrow"/>
                <a:cs typeface="Arial Narrow"/>
              </a:rPr>
              <a:t> Svc; Micro, Lab </a:t>
            </a:r>
            <a:r>
              <a:rPr lang="en-US" sz="2400" dirty="0" err="1" smtClean="0">
                <a:solidFill>
                  <a:srgbClr val="000000"/>
                </a:solidFill>
                <a:latin typeface="Arial Narrow"/>
                <a:cs typeface="Arial Narrow"/>
              </a:rPr>
              <a:t>Mgt</a:t>
            </a:r>
            <a:r>
              <a:rPr lang="en-US" sz="2400" dirty="0" smtClean="0">
                <a:solidFill>
                  <a:srgbClr val="000000"/>
                </a:solidFill>
                <a:latin typeface="Arial Narrow"/>
                <a:cs typeface="Arial Narrow"/>
              </a:rPr>
              <a:t>, </a:t>
            </a:r>
            <a:r>
              <a:rPr lang="en-US" sz="2400" dirty="0" smtClean="0">
                <a:solidFill>
                  <a:srgbClr val="000000"/>
                </a:solidFill>
                <a:latin typeface="Arial Narrow"/>
                <a:cs typeface="Arial Narrow"/>
              </a:rPr>
              <a:t>General</a:t>
            </a:r>
            <a:endParaRPr lang="en-US" sz="2400" dirty="0" smtClean="0">
              <a:solidFill>
                <a:srgbClr val="000000"/>
              </a:solidFill>
              <a:latin typeface="Arial Narrow"/>
              <a:cs typeface="Arial Narrow"/>
            </a:endParaRPr>
          </a:p>
          <a:p>
            <a:endParaRPr lang="en-US" sz="2400" dirty="0" smtClean="0">
              <a:solidFill>
                <a:srgbClr val="000000"/>
              </a:solidFill>
              <a:latin typeface="Arial Narrow"/>
              <a:cs typeface="Arial Narrow"/>
            </a:endParaRPr>
          </a:p>
          <a:p>
            <a:endParaRPr lang="en-US" sz="2400" dirty="0" smtClean="0">
              <a:solidFill>
                <a:srgbClr val="000000"/>
              </a:solidFill>
              <a:latin typeface="Arial Narrow"/>
              <a:cs typeface="Arial Narrow"/>
            </a:endParaRPr>
          </a:p>
          <a:p>
            <a:endParaRPr lang="en-US" sz="2400" dirty="0" smtClean="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47</a:t>
            </a:fld>
            <a:endParaRPr lang="en-US"/>
          </a:p>
        </p:txBody>
      </p:sp>
    </p:spTree>
    <p:extLst>
      <p:ext uri="{BB962C8B-B14F-4D97-AF65-F5344CB8AC3E}">
        <p14:creationId xmlns:p14="http://schemas.microsoft.com/office/powerpoint/2010/main" val="26801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smtClean="0">
                <a:solidFill>
                  <a:srgbClr val="000000"/>
                </a:solidFill>
              </a:rPr>
              <a:t>Fourth-Year Med Students</a:t>
            </a:r>
            <a:br>
              <a:rPr lang="en-US" sz="2800" dirty="0" smtClean="0">
                <a:solidFill>
                  <a:srgbClr val="000000"/>
                </a:solidFill>
              </a:rPr>
            </a:br>
            <a:r>
              <a:rPr lang="en-US" sz="2800" dirty="0" smtClean="0">
                <a:solidFill>
                  <a:srgbClr val="000000"/>
                </a:solidFill>
              </a:rPr>
              <a:t>Text or Video Case Studies of Low-Value Procedures</a:t>
            </a:r>
            <a:endParaRPr lang="en-US" sz="2800" dirty="0">
              <a:solidFill>
                <a:srgbClr val="000000"/>
              </a:solidFill>
            </a:endParaRPr>
          </a:p>
        </p:txBody>
      </p:sp>
      <p:sp>
        <p:nvSpPr>
          <p:cNvPr id="3" name="Content Placeholder 2"/>
          <p:cNvSpPr>
            <a:spLocks noGrp="1"/>
          </p:cNvSpPr>
          <p:nvPr>
            <p:ph idx="1"/>
          </p:nvPr>
        </p:nvSpPr>
        <p:spPr>
          <a:xfrm>
            <a:off x="457200" y="1600200"/>
            <a:ext cx="8458200" cy="4373563"/>
          </a:xfrm>
        </p:spPr>
        <p:txBody>
          <a:bodyPr numCol="2">
            <a:normAutofit fontScale="92500" lnSpcReduction="10000"/>
          </a:bodyPr>
          <a:lstStyle/>
          <a:p>
            <a:pPr marL="0" indent="0">
              <a:buNone/>
            </a:pPr>
            <a:r>
              <a:rPr lang="en-US" dirty="0" smtClean="0">
                <a:solidFill>
                  <a:srgbClr val="000000"/>
                </a:solidFill>
                <a:latin typeface="Arial Narrow"/>
                <a:cs typeface="Arial Narrow"/>
              </a:rPr>
              <a:t>Prospective randomized control trial with crossover assessed 93 fourth-year med students</a:t>
            </a:r>
          </a:p>
          <a:p>
            <a:r>
              <a:rPr lang="en-US" dirty="0" smtClean="0">
                <a:solidFill>
                  <a:srgbClr val="000000"/>
                </a:solidFill>
                <a:latin typeface="Arial Narrow"/>
                <a:cs typeface="Arial Narrow"/>
              </a:rPr>
              <a:t>Repeated video (intervention) or text (control) cases</a:t>
            </a:r>
          </a:p>
          <a:p>
            <a:r>
              <a:rPr lang="en-US" dirty="0" smtClean="0">
                <a:solidFill>
                  <a:srgbClr val="000000"/>
                </a:solidFill>
                <a:latin typeface="Arial Narrow"/>
                <a:cs typeface="Arial Narrow"/>
              </a:rPr>
              <a:t>Pre-test mean: </a:t>
            </a:r>
            <a:r>
              <a:rPr lang="mr-IN" dirty="0">
                <a:solidFill>
                  <a:srgbClr val="000000"/>
                </a:solidFill>
                <a:latin typeface="Arial Narrow"/>
                <a:cs typeface="Arial Narrow"/>
              </a:rPr>
              <a:t>28.5 ± 13.5</a:t>
            </a:r>
            <a:r>
              <a:rPr lang="mr-IN" dirty="0" smtClean="0">
                <a:solidFill>
                  <a:srgbClr val="000000"/>
                </a:solidFill>
                <a:latin typeface="Arial Narrow"/>
                <a:cs typeface="Arial Narrow"/>
              </a:rPr>
              <a:t>%</a:t>
            </a:r>
            <a:endParaRPr lang="en-US" dirty="0" smtClean="0">
              <a:solidFill>
                <a:srgbClr val="000000"/>
              </a:solidFill>
              <a:latin typeface="Arial Narrow"/>
              <a:cs typeface="Arial Narrow"/>
            </a:endParaRPr>
          </a:p>
          <a:p>
            <a:r>
              <a:rPr lang="en-US" dirty="0" smtClean="0">
                <a:solidFill>
                  <a:srgbClr val="000000"/>
                </a:solidFill>
                <a:latin typeface="Arial Narrow"/>
                <a:cs typeface="Arial Narrow"/>
              </a:rPr>
              <a:t>Exit test </a:t>
            </a:r>
            <a:r>
              <a:rPr lang="en-US" i="1" dirty="0" smtClean="0">
                <a:solidFill>
                  <a:srgbClr val="000000"/>
                </a:solidFill>
                <a:latin typeface="Arial Narrow"/>
                <a:cs typeface="Arial Narrow"/>
              </a:rPr>
              <a:t>video</a:t>
            </a:r>
            <a:r>
              <a:rPr lang="en-US" dirty="0" smtClean="0">
                <a:solidFill>
                  <a:srgbClr val="000000"/>
                </a:solidFill>
                <a:latin typeface="Arial Narrow"/>
                <a:cs typeface="Arial Narrow"/>
              </a:rPr>
              <a:t>: </a:t>
            </a:r>
            <a:r>
              <a:rPr lang="mr-IN" dirty="0">
                <a:solidFill>
                  <a:srgbClr val="000000"/>
                </a:solidFill>
                <a:latin typeface="Arial Narrow"/>
                <a:cs typeface="Arial Narrow"/>
              </a:rPr>
              <a:t>74.3 ± </a:t>
            </a:r>
            <a:r>
              <a:rPr lang="mr-IN" dirty="0" smtClean="0">
                <a:solidFill>
                  <a:srgbClr val="000000"/>
                </a:solidFill>
                <a:latin typeface="Arial Narrow"/>
                <a:cs typeface="Arial Narrow"/>
              </a:rPr>
              <a:t>17.4</a:t>
            </a:r>
            <a:r>
              <a:rPr lang="en-US" dirty="0" smtClean="0">
                <a:solidFill>
                  <a:srgbClr val="000000"/>
                </a:solidFill>
                <a:latin typeface="Arial Narrow"/>
                <a:cs typeface="Arial Narrow"/>
              </a:rPr>
              <a:t>; </a:t>
            </a:r>
            <a:r>
              <a:rPr lang="en-US" i="1" dirty="0" smtClean="0">
                <a:solidFill>
                  <a:srgbClr val="000000"/>
                </a:solidFill>
                <a:latin typeface="Arial Narrow"/>
                <a:cs typeface="Arial Narrow"/>
              </a:rPr>
              <a:t>text</a:t>
            </a:r>
            <a:r>
              <a:rPr lang="en-US" dirty="0" smtClean="0">
                <a:solidFill>
                  <a:srgbClr val="000000"/>
                </a:solidFill>
                <a:latin typeface="Arial Narrow"/>
                <a:cs typeface="Arial Narrow"/>
              </a:rPr>
              <a:t>: </a:t>
            </a:r>
            <a:r>
              <a:rPr lang="hr-HR" dirty="0" smtClean="0">
                <a:solidFill>
                  <a:srgbClr val="000000"/>
                </a:solidFill>
                <a:latin typeface="Arial Narrow"/>
                <a:cs typeface="Arial Narrow"/>
              </a:rPr>
              <a:t>67.8 </a:t>
            </a:r>
            <a:r>
              <a:rPr lang="hr-HR" dirty="0">
                <a:solidFill>
                  <a:srgbClr val="000000"/>
                </a:solidFill>
                <a:latin typeface="Arial Narrow"/>
                <a:cs typeface="Arial Narrow"/>
              </a:rPr>
              <a:t>± 18.5</a:t>
            </a:r>
            <a:r>
              <a:rPr lang="hr-HR" dirty="0" smtClean="0">
                <a:solidFill>
                  <a:srgbClr val="000000"/>
                </a:solidFill>
                <a:latin typeface="Arial Narrow"/>
                <a:cs typeface="Arial Narrow"/>
              </a:rPr>
              <a:t>%; p = 0.026</a:t>
            </a:r>
          </a:p>
          <a:p>
            <a:r>
              <a:rPr lang="hr-HR" dirty="0">
                <a:solidFill>
                  <a:srgbClr val="000000"/>
                </a:solidFill>
                <a:latin typeface="Arial Narrow"/>
                <a:cs typeface="Arial Narrow"/>
              </a:rPr>
              <a:t>Retention </a:t>
            </a:r>
            <a:r>
              <a:rPr lang="hr-HR" dirty="0" smtClean="0">
                <a:solidFill>
                  <a:srgbClr val="000000"/>
                </a:solidFill>
                <a:latin typeface="Arial Narrow"/>
                <a:cs typeface="Arial Narrow"/>
              </a:rPr>
              <a:t>(</a:t>
            </a:r>
            <a:r>
              <a:rPr lang="hr-HR" dirty="0">
                <a:solidFill>
                  <a:srgbClr val="000000"/>
                </a:solidFill>
                <a:latin typeface="Arial Narrow"/>
                <a:cs typeface="Arial Narrow"/>
              </a:rPr>
              <a:t>9 mo) video mean: 69.2 ± 20.2%, text </a:t>
            </a:r>
            <a:r>
              <a:rPr lang="hr-HR" dirty="0" smtClean="0">
                <a:solidFill>
                  <a:srgbClr val="000000"/>
                </a:solidFill>
                <a:latin typeface="Arial Narrow"/>
                <a:cs typeface="Arial Narrow"/>
              </a:rPr>
              <a:t>mean: 66.4 </a:t>
            </a:r>
            <a:r>
              <a:rPr lang="hr-HR" dirty="0">
                <a:solidFill>
                  <a:srgbClr val="000000"/>
                </a:solidFill>
                <a:latin typeface="Arial Narrow"/>
                <a:cs typeface="Arial Narrow"/>
              </a:rPr>
              <a:t>± 20.3</a:t>
            </a:r>
            <a:r>
              <a:rPr lang="hr-HR" dirty="0" smtClean="0">
                <a:solidFill>
                  <a:srgbClr val="000000"/>
                </a:solidFill>
                <a:latin typeface="Arial Narrow"/>
                <a:cs typeface="Arial Narrow"/>
              </a:rPr>
              <a:t>%; p = 0.108 (NS)</a:t>
            </a:r>
          </a:p>
          <a:p>
            <a:pPr marL="0" indent="0">
              <a:buNone/>
            </a:pPr>
            <a:r>
              <a:rPr lang="hr-HR" dirty="0" smtClean="0">
                <a:solidFill>
                  <a:srgbClr val="000000"/>
                </a:solidFill>
                <a:latin typeface="Arial Narrow"/>
                <a:cs typeface="Arial Narrow"/>
              </a:rPr>
              <a:t>Retention test revealed many errors</a:t>
            </a:r>
          </a:p>
          <a:p>
            <a:r>
              <a:rPr lang="en-US" dirty="0" smtClean="0">
                <a:solidFill>
                  <a:srgbClr val="000000"/>
                </a:solidFill>
                <a:latin typeface="Arial Narrow"/>
                <a:cs typeface="Arial Narrow"/>
              </a:rPr>
              <a:t>Thrombolytic treatment </a:t>
            </a:r>
            <a:r>
              <a:rPr lang="en-US" dirty="0">
                <a:solidFill>
                  <a:srgbClr val="000000"/>
                </a:solidFill>
                <a:latin typeface="Arial Narrow"/>
                <a:cs typeface="Arial Narrow"/>
              </a:rPr>
              <a:t>without confirmation of a diagnosis of </a:t>
            </a:r>
            <a:r>
              <a:rPr lang="en-US" dirty="0" smtClean="0">
                <a:solidFill>
                  <a:srgbClr val="000000"/>
                </a:solidFill>
                <a:latin typeface="Arial Narrow"/>
                <a:cs typeface="Arial Narrow"/>
              </a:rPr>
              <a:t>pulmonary embolism </a:t>
            </a:r>
            <a:r>
              <a:rPr lang="en-US" dirty="0">
                <a:solidFill>
                  <a:srgbClr val="000000"/>
                </a:solidFill>
                <a:latin typeface="Arial Narrow"/>
                <a:cs typeface="Arial Narrow"/>
              </a:rPr>
              <a:t>(17.7%</a:t>
            </a:r>
            <a:r>
              <a:rPr lang="en-US" dirty="0" smtClean="0">
                <a:solidFill>
                  <a:srgbClr val="000000"/>
                </a:solidFill>
                <a:latin typeface="Arial Narrow"/>
                <a:cs typeface="Arial Narrow"/>
              </a:rPr>
              <a:t>)</a:t>
            </a:r>
          </a:p>
          <a:p>
            <a:r>
              <a:rPr lang="en-US" dirty="0" smtClean="0">
                <a:solidFill>
                  <a:srgbClr val="000000"/>
                </a:solidFill>
                <a:latin typeface="Arial Narrow"/>
                <a:cs typeface="Arial Narrow"/>
              </a:rPr>
              <a:t>Oxygen </a:t>
            </a:r>
            <a:r>
              <a:rPr lang="en-US" dirty="0">
                <a:solidFill>
                  <a:srgbClr val="000000"/>
                </a:solidFill>
                <a:latin typeface="Arial Narrow"/>
                <a:cs typeface="Arial Narrow"/>
              </a:rPr>
              <a:t>supplementation </a:t>
            </a:r>
            <a:r>
              <a:rPr lang="en-US" dirty="0" smtClean="0">
                <a:solidFill>
                  <a:srgbClr val="000000"/>
                </a:solidFill>
                <a:latin typeface="Arial Narrow"/>
                <a:cs typeface="Arial Narrow"/>
              </a:rPr>
              <a:t>for CO2 </a:t>
            </a:r>
            <a:r>
              <a:rPr lang="en-US" dirty="0">
                <a:solidFill>
                  <a:srgbClr val="000000"/>
                </a:solidFill>
                <a:latin typeface="Arial Narrow"/>
                <a:cs typeface="Arial Narrow"/>
              </a:rPr>
              <a:t>poisoning (16.9%</a:t>
            </a:r>
            <a:r>
              <a:rPr lang="en-US" dirty="0" smtClean="0">
                <a:solidFill>
                  <a:srgbClr val="000000"/>
                </a:solidFill>
                <a:latin typeface="Arial Narrow"/>
                <a:cs typeface="Arial Narrow"/>
              </a:rPr>
              <a:t>)</a:t>
            </a:r>
          </a:p>
          <a:p>
            <a:r>
              <a:rPr lang="en-US" dirty="0" smtClean="0">
                <a:solidFill>
                  <a:srgbClr val="000000"/>
                </a:solidFill>
                <a:latin typeface="Arial Narrow"/>
                <a:cs typeface="Arial Narrow"/>
              </a:rPr>
              <a:t>Rapid sodium supplementation </a:t>
            </a:r>
            <a:r>
              <a:rPr lang="en-US" dirty="0">
                <a:solidFill>
                  <a:srgbClr val="000000"/>
                </a:solidFill>
                <a:latin typeface="Arial Narrow"/>
                <a:cs typeface="Arial Narrow"/>
              </a:rPr>
              <a:t>for chronic hyponatremia (11.0</a:t>
            </a:r>
            <a:r>
              <a:rPr lang="en-US" dirty="0" smtClean="0">
                <a:solidFill>
                  <a:srgbClr val="000000"/>
                </a:solidFill>
                <a:latin typeface="Arial Narrow"/>
                <a:cs typeface="Arial Narrow"/>
              </a:rPr>
              <a:t>%) and more</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48</a:t>
            </a:fld>
            <a:endParaRPr lang="en-US"/>
          </a:p>
        </p:txBody>
      </p:sp>
      <p:sp>
        <p:nvSpPr>
          <p:cNvPr id="5" name="TextBox 4"/>
          <p:cNvSpPr txBox="1"/>
          <p:nvPr/>
        </p:nvSpPr>
        <p:spPr>
          <a:xfrm>
            <a:off x="228600" y="5934670"/>
            <a:ext cx="8915400" cy="923330"/>
          </a:xfrm>
          <a:prstGeom prst="rect">
            <a:avLst/>
          </a:prstGeom>
          <a:noFill/>
        </p:spPr>
        <p:txBody>
          <a:bodyPr wrap="square" rtlCol="0">
            <a:spAutoFit/>
          </a:bodyPr>
          <a:lstStyle/>
          <a:p>
            <a:r>
              <a:rPr lang="en-US" dirty="0" smtClean="0">
                <a:latin typeface="Arial Narrow"/>
                <a:cs typeface="Arial Narrow"/>
              </a:rPr>
              <a:t>Ludwig S, </a:t>
            </a:r>
            <a:r>
              <a:rPr lang="en-US" dirty="0" err="1">
                <a:latin typeface="Arial Narrow"/>
                <a:cs typeface="Arial Narrow"/>
              </a:rPr>
              <a:t>Schuelper</a:t>
            </a:r>
            <a:r>
              <a:rPr lang="en-US" dirty="0">
                <a:latin typeface="Arial Narrow"/>
                <a:cs typeface="Arial Narrow"/>
              </a:rPr>
              <a:t> </a:t>
            </a:r>
            <a:r>
              <a:rPr lang="en-US" dirty="0" smtClean="0">
                <a:latin typeface="Arial Narrow"/>
                <a:cs typeface="Arial Narrow"/>
              </a:rPr>
              <a:t>N, </a:t>
            </a:r>
            <a:r>
              <a:rPr lang="en-US" dirty="0">
                <a:latin typeface="Arial Narrow"/>
                <a:cs typeface="Arial Narrow"/>
              </a:rPr>
              <a:t>Brown </a:t>
            </a:r>
            <a:r>
              <a:rPr lang="en-US" dirty="0" smtClean="0">
                <a:latin typeface="Arial Narrow"/>
                <a:cs typeface="Arial Narrow"/>
              </a:rPr>
              <a:t>J, et al. How </a:t>
            </a:r>
            <a:r>
              <a:rPr lang="en-US" dirty="0">
                <a:latin typeface="Arial Narrow"/>
                <a:cs typeface="Arial Narrow"/>
              </a:rPr>
              <a:t>can we teach medical students to choose wisely? A randomised controlled cross-over study of video- versus text-based case </a:t>
            </a:r>
            <a:r>
              <a:rPr lang="en-US" dirty="0" err="1">
                <a:latin typeface="Arial Narrow"/>
                <a:cs typeface="Arial Narrow"/>
              </a:rPr>
              <a:t>scenarios.BMC</a:t>
            </a:r>
            <a:r>
              <a:rPr lang="en-US" dirty="0">
                <a:latin typeface="Arial Narrow"/>
                <a:cs typeface="Arial Narrow"/>
              </a:rPr>
              <a:t> Med. </a:t>
            </a:r>
            <a:r>
              <a:rPr lang="en-US" dirty="0" smtClean="0">
                <a:latin typeface="Arial Narrow"/>
                <a:cs typeface="Arial Narrow"/>
              </a:rPr>
              <a:t>2018;16:</a:t>
            </a:r>
            <a:r>
              <a:rPr lang="en-US" dirty="0">
                <a:latin typeface="Arial Narrow"/>
                <a:cs typeface="Arial Narrow"/>
              </a:rPr>
              <a:t>107. doi: 10.1186/s12916-018-1090-y</a:t>
            </a:r>
            <a:r>
              <a:rPr lang="en-US" dirty="0" smtClean="0">
                <a:latin typeface="Arial Narrow"/>
                <a:cs typeface="Arial Narrow"/>
              </a:rPr>
              <a:t>.</a:t>
            </a:r>
            <a:endParaRPr lang="en-US" dirty="0">
              <a:latin typeface="Arial Narrow"/>
              <a:cs typeface="Arial Narrow"/>
            </a:endParaRPr>
          </a:p>
        </p:txBody>
      </p:sp>
    </p:spTree>
    <p:extLst>
      <p:ext uri="{BB962C8B-B14F-4D97-AF65-F5344CB8AC3E}">
        <p14:creationId xmlns:p14="http://schemas.microsoft.com/office/powerpoint/2010/main" val="2022142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dirty="0" smtClean="0">
                <a:solidFill>
                  <a:schemeClr val="tx1"/>
                </a:solidFill>
              </a:rPr>
              <a:t>Our Recommendations</a:t>
            </a:r>
            <a:endParaRPr lang="en-US" dirty="0">
              <a:solidFill>
                <a:schemeClr val="tx1"/>
              </a:solidFill>
            </a:endParaRPr>
          </a:p>
        </p:txBody>
      </p:sp>
      <p:sp>
        <p:nvSpPr>
          <p:cNvPr id="3" name="Content Placeholder 2"/>
          <p:cNvSpPr>
            <a:spLocks noGrp="1"/>
          </p:cNvSpPr>
          <p:nvPr>
            <p:ph idx="1"/>
          </p:nvPr>
        </p:nvSpPr>
        <p:spPr>
          <a:xfrm>
            <a:off x="228600" y="1371600"/>
            <a:ext cx="8686800" cy="5257800"/>
          </a:xfrm>
        </p:spPr>
        <p:txBody>
          <a:bodyPr>
            <a:noAutofit/>
          </a:bodyPr>
          <a:lstStyle/>
          <a:p>
            <a:r>
              <a:rPr lang="en-US" sz="2200" b="1" dirty="0" smtClean="0">
                <a:solidFill>
                  <a:srgbClr val="000000"/>
                </a:solidFill>
                <a:latin typeface="Arial Narrow"/>
                <a:cs typeface="Arial Narrow"/>
              </a:rPr>
              <a:t>Josephine &amp; </a:t>
            </a:r>
            <a:r>
              <a:rPr lang="en-US" sz="2200" b="1" dirty="0" err="1" smtClean="0">
                <a:solidFill>
                  <a:srgbClr val="000000"/>
                </a:solidFill>
                <a:latin typeface="Arial Narrow"/>
                <a:cs typeface="Arial Narrow"/>
              </a:rPr>
              <a:t>LIsa</a:t>
            </a:r>
            <a:r>
              <a:rPr lang="en-US" sz="2200" dirty="0" smtClean="0">
                <a:solidFill>
                  <a:srgbClr val="000000"/>
                </a:solidFill>
                <a:latin typeface="Arial Narrow"/>
                <a:cs typeface="Arial Narrow"/>
              </a:rPr>
              <a:t>: </a:t>
            </a:r>
            <a:r>
              <a:rPr lang="en-US" sz="2200" dirty="0">
                <a:solidFill>
                  <a:srgbClr val="000000"/>
                </a:solidFill>
                <a:latin typeface="Arial Narrow"/>
                <a:cs typeface="Arial Narrow"/>
              </a:rPr>
              <a:t>“Do not order rapid multiplex molecular assays for microbial infections unless the assays will impact patient management decisions.” </a:t>
            </a:r>
            <a:endParaRPr lang="en-US" sz="2200" dirty="0" smtClean="0">
              <a:solidFill>
                <a:srgbClr val="000000"/>
              </a:solidFill>
              <a:latin typeface="Arial Narrow"/>
              <a:cs typeface="Arial Narrow"/>
            </a:endParaRPr>
          </a:p>
          <a:p>
            <a:r>
              <a:rPr lang="en-US" sz="2200" b="1" dirty="0" smtClean="0">
                <a:solidFill>
                  <a:srgbClr val="000000"/>
                </a:solidFill>
                <a:latin typeface="Arial Narrow"/>
                <a:cs typeface="Arial Narrow"/>
              </a:rPr>
              <a:t>George &amp; Brianna</a:t>
            </a:r>
            <a:r>
              <a:rPr lang="en-US" sz="2200" dirty="0" smtClean="0">
                <a:solidFill>
                  <a:srgbClr val="000000"/>
                </a:solidFill>
                <a:latin typeface="Arial Narrow"/>
                <a:cs typeface="Arial Narrow"/>
              </a:rPr>
              <a:t>: </a:t>
            </a:r>
            <a:r>
              <a:rPr lang="en-US" sz="2200" dirty="0">
                <a:solidFill>
                  <a:srgbClr val="000000"/>
                </a:solidFill>
                <a:latin typeface="Arial Narrow"/>
                <a:cs typeface="Arial Narrow"/>
              </a:rPr>
              <a:t>“Avoid routine prothrombin time (PT) and partial thromboplastin time (PTT, APTT) pre-operative screens on unselected </a:t>
            </a:r>
            <a:r>
              <a:rPr lang="en-US" sz="2200" dirty="0" smtClean="0">
                <a:solidFill>
                  <a:srgbClr val="000000"/>
                </a:solidFill>
                <a:latin typeface="Arial Narrow"/>
                <a:cs typeface="Arial Narrow"/>
              </a:rPr>
              <a:t>patients.”</a:t>
            </a:r>
            <a:endParaRPr lang="en-US" sz="2200" dirty="0">
              <a:solidFill>
                <a:srgbClr val="000000"/>
              </a:solidFill>
              <a:latin typeface="Arial Narrow"/>
              <a:cs typeface="Arial Narrow"/>
            </a:endParaRPr>
          </a:p>
          <a:p>
            <a:r>
              <a:rPr lang="en-US" sz="2200" b="1" dirty="0">
                <a:solidFill>
                  <a:srgbClr val="000000"/>
                </a:solidFill>
                <a:latin typeface="Arial Narrow"/>
                <a:cs typeface="Arial Narrow"/>
              </a:rPr>
              <a:t>Brianna </a:t>
            </a:r>
            <a:r>
              <a:rPr lang="en-US" sz="2200" b="1" dirty="0" smtClean="0">
                <a:solidFill>
                  <a:srgbClr val="000000"/>
                </a:solidFill>
                <a:latin typeface="Arial Narrow"/>
                <a:cs typeface="Arial Narrow"/>
              </a:rPr>
              <a:t>&amp; George</a:t>
            </a:r>
            <a:r>
              <a:rPr lang="en-US" sz="2200" dirty="0" smtClean="0">
                <a:solidFill>
                  <a:srgbClr val="000000"/>
                </a:solidFill>
                <a:latin typeface="Arial Narrow"/>
                <a:cs typeface="Arial Narrow"/>
              </a:rPr>
              <a:t>: </a:t>
            </a:r>
            <a:r>
              <a:rPr lang="en-US" sz="2200" dirty="0">
                <a:solidFill>
                  <a:srgbClr val="000000"/>
                </a:solidFill>
                <a:latin typeface="Arial Narrow"/>
                <a:cs typeface="Arial Narrow"/>
              </a:rPr>
              <a:t>“Avoid routine blood typing and screening for low risk surgeries without a clinical indication.</a:t>
            </a:r>
            <a:r>
              <a:rPr lang="en-US" sz="2200" dirty="0" smtClean="0">
                <a:solidFill>
                  <a:srgbClr val="000000"/>
                </a:solidFill>
                <a:latin typeface="Arial Narrow"/>
                <a:cs typeface="Arial Narrow"/>
              </a:rPr>
              <a:t>”</a:t>
            </a:r>
          </a:p>
          <a:p>
            <a:r>
              <a:rPr lang="en-US" sz="2200" b="1" dirty="0" err="1" smtClean="0">
                <a:solidFill>
                  <a:srgbClr val="000000"/>
                </a:solidFill>
                <a:latin typeface="Arial Narrow"/>
                <a:cs typeface="Arial Narrow"/>
              </a:rPr>
              <a:t>Muneeza</a:t>
            </a:r>
            <a:r>
              <a:rPr lang="en-US" sz="2200" dirty="0" smtClean="0">
                <a:solidFill>
                  <a:srgbClr val="000000"/>
                </a:solidFill>
                <a:latin typeface="Arial Narrow"/>
                <a:cs typeface="Arial Narrow"/>
              </a:rPr>
              <a:t>: “Avoid </a:t>
            </a:r>
            <a:r>
              <a:rPr lang="en-US" sz="2200" dirty="0">
                <a:solidFill>
                  <a:srgbClr val="000000"/>
                </a:solidFill>
                <a:latin typeface="Arial Narrow"/>
                <a:cs typeface="Arial Narrow"/>
              </a:rPr>
              <a:t>using </a:t>
            </a:r>
            <a:r>
              <a:rPr lang="en-US" sz="2200" dirty="0" smtClean="0">
                <a:solidFill>
                  <a:srgbClr val="000000"/>
                </a:solidFill>
                <a:latin typeface="Arial Narrow"/>
                <a:cs typeface="Arial Narrow"/>
              </a:rPr>
              <a:t>HGB to </a:t>
            </a:r>
            <a:r>
              <a:rPr lang="en-US" sz="2200" dirty="0">
                <a:solidFill>
                  <a:srgbClr val="000000"/>
                </a:solidFill>
                <a:latin typeface="Arial Narrow"/>
                <a:cs typeface="Arial Narrow"/>
              </a:rPr>
              <a:t>screen for iron deficiency. Instead use </a:t>
            </a:r>
            <a:r>
              <a:rPr lang="en-US" sz="2200" dirty="0" smtClean="0">
                <a:solidFill>
                  <a:srgbClr val="000000"/>
                </a:solidFill>
                <a:latin typeface="Arial Narrow"/>
                <a:cs typeface="Arial Narrow"/>
              </a:rPr>
              <a:t>ferritin.”</a:t>
            </a:r>
          </a:p>
          <a:p>
            <a:r>
              <a:rPr lang="en-US" sz="2200" b="1" dirty="0" smtClean="0">
                <a:solidFill>
                  <a:srgbClr val="000000"/>
                </a:solidFill>
                <a:latin typeface="Arial Narrow"/>
                <a:cs typeface="Arial Narrow"/>
              </a:rPr>
              <a:t>Dana</a:t>
            </a:r>
            <a:r>
              <a:rPr lang="en-US" sz="2200" dirty="0">
                <a:solidFill>
                  <a:srgbClr val="000000"/>
                </a:solidFill>
                <a:latin typeface="Arial Narrow"/>
                <a:cs typeface="Arial Narrow"/>
              </a:rPr>
              <a:t>: </a:t>
            </a:r>
            <a:r>
              <a:rPr lang="en-US" sz="2200" dirty="0" smtClean="0">
                <a:solidFill>
                  <a:srgbClr val="000000"/>
                </a:solidFill>
                <a:latin typeface="Arial Narrow"/>
                <a:cs typeface="Arial Narrow"/>
              </a:rPr>
              <a:t>“Do </a:t>
            </a:r>
            <a:r>
              <a:rPr lang="en-US" sz="2200" dirty="0">
                <a:solidFill>
                  <a:srgbClr val="000000"/>
                </a:solidFill>
                <a:latin typeface="Arial Narrow"/>
                <a:cs typeface="Arial Narrow"/>
              </a:rPr>
              <a:t>not transfuse red blood cells for expansion of circulatory volume unless necessary for patient cases with severe hemorrhage</a:t>
            </a:r>
            <a:r>
              <a:rPr lang="en-US" sz="2200" dirty="0" smtClean="0">
                <a:solidFill>
                  <a:srgbClr val="000000"/>
                </a:solidFill>
                <a:latin typeface="Arial Narrow"/>
                <a:cs typeface="Arial Narrow"/>
              </a:rPr>
              <a:t>.”</a:t>
            </a:r>
          </a:p>
          <a:p>
            <a:r>
              <a:rPr lang="en-US" sz="2200" b="1" dirty="0" smtClean="0">
                <a:solidFill>
                  <a:srgbClr val="000000"/>
                </a:solidFill>
                <a:latin typeface="Arial Narrow"/>
                <a:cs typeface="Arial Narrow"/>
              </a:rPr>
              <a:t>Suggestions from CLEC and ASCLS</a:t>
            </a:r>
            <a:r>
              <a:rPr lang="en-US" sz="2200" dirty="0" smtClean="0">
                <a:solidFill>
                  <a:srgbClr val="000000"/>
                </a:solidFill>
                <a:latin typeface="Arial Narrow"/>
                <a:cs typeface="Arial Narrow"/>
              </a:rPr>
              <a:t>: Reduce </a:t>
            </a:r>
            <a:r>
              <a:rPr lang="en-US" sz="2200" dirty="0">
                <a:solidFill>
                  <a:srgbClr val="000000"/>
                </a:solidFill>
                <a:latin typeface="Arial Narrow"/>
                <a:cs typeface="Arial Narrow"/>
              </a:rPr>
              <a:t>influenza testing, identify </a:t>
            </a:r>
            <a:r>
              <a:rPr lang="en-US" sz="2200" dirty="0" smtClean="0">
                <a:solidFill>
                  <a:srgbClr val="000000"/>
                </a:solidFill>
                <a:latin typeface="Arial Narrow"/>
                <a:cs typeface="Arial Narrow"/>
              </a:rPr>
              <a:t>based </a:t>
            </a:r>
            <a:r>
              <a:rPr lang="en-US" sz="2200" dirty="0">
                <a:solidFill>
                  <a:srgbClr val="000000"/>
                </a:solidFill>
                <a:latin typeface="Arial Narrow"/>
                <a:cs typeface="Arial Narrow"/>
              </a:rPr>
              <a:t>on symptoms and treatment response; eliminate erythrocyte sedimentation rates, recommend C-reactive protein; reduce frequency of hemoglobin A1C assays; reduce testing for hemoglobin variants; review panel charging practices, use targeted </a:t>
            </a:r>
            <a:r>
              <a:rPr lang="en-US" sz="2200" dirty="0" smtClean="0">
                <a:solidFill>
                  <a:srgbClr val="000000"/>
                </a:solidFill>
                <a:latin typeface="Arial Narrow"/>
                <a:cs typeface="Arial Narrow"/>
              </a:rPr>
              <a:t>assays; do not order testosterone on men &gt;90 YO</a:t>
            </a:r>
            <a:endParaRPr lang="en-US" sz="22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49</a:t>
            </a:fld>
            <a:endParaRPr lang="en-US"/>
          </a:p>
        </p:txBody>
      </p:sp>
    </p:spTree>
    <p:extLst>
      <p:ext uri="{BB962C8B-B14F-4D97-AF65-F5344CB8AC3E}">
        <p14:creationId xmlns:p14="http://schemas.microsoft.com/office/powerpoint/2010/main" val="12258433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54171" y="3657600"/>
            <a:ext cx="2632630" cy="2286000"/>
          </a:xfrm>
          <a:prstGeom prst="rect">
            <a:avLst/>
          </a:prstGeom>
        </p:spPr>
      </p:pic>
      <p:sp>
        <p:nvSpPr>
          <p:cNvPr id="2" name="Title 1"/>
          <p:cNvSpPr>
            <a:spLocks noGrp="1"/>
          </p:cNvSpPr>
          <p:nvPr>
            <p:ph type="title"/>
          </p:nvPr>
        </p:nvSpPr>
        <p:spPr/>
        <p:txBody>
          <a:bodyPr/>
          <a:lstStyle/>
          <a:p>
            <a:r>
              <a:rPr lang="en-US" dirty="0" smtClean="0">
                <a:solidFill>
                  <a:srgbClr val="000000"/>
                </a:solidFill>
              </a:rPr>
              <a:t>The Duke Bleeding Time</a:t>
            </a:r>
            <a:endParaRPr lang="en-US" dirty="0">
              <a:solidFill>
                <a:srgbClr val="000000"/>
              </a:solidFill>
            </a:endParaRPr>
          </a:p>
        </p:txBody>
      </p:sp>
      <p:sp>
        <p:nvSpPr>
          <p:cNvPr id="3" name="Content Placeholder 2"/>
          <p:cNvSpPr>
            <a:spLocks noGrp="1"/>
          </p:cNvSpPr>
          <p:nvPr>
            <p:ph idx="1"/>
          </p:nvPr>
        </p:nvSpPr>
        <p:spPr>
          <a:xfrm>
            <a:off x="533400" y="1828800"/>
            <a:ext cx="8229600" cy="3810000"/>
          </a:xfrm>
        </p:spPr>
        <p:txBody>
          <a:bodyPr>
            <a:normAutofit fontScale="92500" lnSpcReduction="20000"/>
          </a:bodyPr>
          <a:lstStyle/>
          <a:p>
            <a:r>
              <a:rPr lang="en-US" dirty="0" smtClean="0">
                <a:solidFill>
                  <a:srgbClr val="000000"/>
                </a:solidFill>
                <a:latin typeface="Arial Narrow"/>
                <a:cs typeface="Arial Narrow"/>
              </a:rPr>
              <a:t>In 1910, WW Duke established that platelets came from bone marrow megakaryocytes, that they are needed in blood clotting, and that low platelet counts were associated with bruising.</a:t>
            </a:r>
          </a:p>
          <a:p>
            <a:r>
              <a:rPr lang="en-US" dirty="0" smtClean="0">
                <a:solidFill>
                  <a:srgbClr val="000000"/>
                </a:solidFill>
                <a:latin typeface="Arial Narrow"/>
                <a:cs typeface="Arial Narrow"/>
              </a:rPr>
              <a:t>Duke developed the bleeding time test</a:t>
            </a:r>
            <a:r>
              <a:rPr lang="mr-IN" dirty="0" smtClean="0">
                <a:solidFill>
                  <a:srgbClr val="000000"/>
                </a:solidFill>
                <a:latin typeface="Arial Narrow"/>
                <a:cs typeface="Arial Narrow"/>
              </a:rPr>
              <a:t>…</a:t>
            </a:r>
            <a:endParaRPr lang="en-US" dirty="0" smtClean="0">
              <a:solidFill>
                <a:srgbClr val="000000"/>
              </a:solidFill>
              <a:latin typeface="Arial Narrow"/>
              <a:cs typeface="Arial Narrow"/>
            </a:endParaRPr>
          </a:p>
          <a:p>
            <a:pPr marL="914400" lvl="1" indent="-457200">
              <a:buFont typeface="+mj-lt"/>
              <a:buAutoNum type="arabicPeriod"/>
            </a:pPr>
            <a:r>
              <a:rPr lang="en-US" dirty="0" smtClean="0">
                <a:solidFill>
                  <a:srgbClr val="000000"/>
                </a:solidFill>
                <a:latin typeface="Arial Narrow"/>
                <a:cs typeface="Arial Narrow"/>
              </a:rPr>
              <a:t>Puncture the earlobe with a surgical blade.</a:t>
            </a:r>
          </a:p>
          <a:p>
            <a:pPr marL="914400" lvl="1" indent="-457200">
              <a:buFont typeface="+mj-lt"/>
              <a:buAutoNum type="arabicPeriod"/>
            </a:pPr>
            <a:r>
              <a:rPr lang="en-US" dirty="0" smtClean="0">
                <a:solidFill>
                  <a:srgbClr val="000000"/>
                </a:solidFill>
                <a:latin typeface="Arial Narrow"/>
                <a:cs typeface="Arial Narrow"/>
              </a:rPr>
              <a:t>Start a timer.</a:t>
            </a:r>
          </a:p>
          <a:p>
            <a:pPr marL="914400" lvl="1" indent="-457200">
              <a:buFont typeface="+mj-lt"/>
              <a:buAutoNum type="arabicPeriod"/>
            </a:pPr>
            <a:r>
              <a:rPr lang="en-US" dirty="0" smtClean="0">
                <a:solidFill>
                  <a:srgbClr val="000000"/>
                </a:solidFill>
                <a:latin typeface="Arial Narrow"/>
                <a:cs typeface="Arial Narrow"/>
              </a:rPr>
              <a:t>Dab the wound with filter paper</a:t>
            </a:r>
            <a:br>
              <a:rPr lang="en-US" dirty="0" smtClean="0">
                <a:solidFill>
                  <a:srgbClr val="000000"/>
                </a:solidFill>
                <a:latin typeface="Arial Narrow"/>
                <a:cs typeface="Arial Narrow"/>
              </a:rPr>
            </a:br>
            <a:r>
              <a:rPr lang="en-US" dirty="0" smtClean="0">
                <a:solidFill>
                  <a:srgbClr val="000000"/>
                </a:solidFill>
                <a:latin typeface="Arial Narrow"/>
                <a:cs typeface="Arial Narrow"/>
              </a:rPr>
              <a:t>every 30s until bleeding stops.</a:t>
            </a:r>
          </a:p>
          <a:p>
            <a:pPr marL="914400" lvl="1" indent="-457200">
              <a:buFont typeface="+mj-lt"/>
              <a:buAutoNum type="arabicPeriod"/>
            </a:pPr>
            <a:r>
              <a:rPr lang="en-US" dirty="0" smtClean="0">
                <a:solidFill>
                  <a:srgbClr val="000000"/>
                </a:solidFill>
                <a:latin typeface="Arial Narrow"/>
                <a:cs typeface="Arial Narrow"/>
              </a:rPr>
              <a:t>Stop the timer. Normal is 1–9 minutes.</a:t>
            </a:r>
          </a:p>
          <a:p>
            <a:r>
              <a:rPr lang="en-US" dirty="0" smtClean="0">
                <a:solidFill>
                  <a:srgbClr val="000000"/>
                </a:solidFill>
                <a:latin typeface="Arial Narrow"/>
                <a:cs typeface="Arial Narrow"/>
              </a:rPr>
              <a:t>Prolongation signals aspirin, thrombocytopenia,</a:t>
            </a:r>
            <a:br>
              <a:rPr lang="en-US" dirty="0" smtClean="0">
                <a:solidFill>
                  <a:srgbClr val="000000"/>
                </a:solidFill>
                <a:latin typeface="Arial Narrow"/>
                <a:cs typeface="Arial Narrow"/>
              </a:rPr>
            </a:br>
            <a:r>
              <a:rPr lang="en-US" dirty="0" smtClean="0">
                <a:solidFill>
                  <a:srgbClr val="000000"/>
                </a:solidFill>
                <a:latin typeface="Arial Narrow"/>
                <a:cs typeface="Arial Narrow"/>
              </a:rPr>
              <a:t>PLT functional abnormality, VWD, or afibrinogenemia.</a:t>
            </a:r>
          </a:p>
          <a:p>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5</a:t>
            </a:fld>
            <a:endParaRPr lang="en-US"/>
          </a:p>
        </p:txBody>
      </p:sp>
      <p:sp>
        <p:nvSpPr>
          <p:cNvPr id="6" name="TextBox 5"/>
          <p:cNvSpPr txBox="1"/>
          <p:nvPr/>
        </p:nvSpPr>
        <p:spPr>
          <a:xfrm>
            <a:off x="685800" y="5845314"/>
            <a:ext cx="7772400" cy="707886"/>
          </a:xfrm>
          <a:prstGeom prst="rect">
            <a:avLst/>
          </a:prstGeom>
          <a:noFill/>
        </p:spPr>
        <p:txBody>
          <a:bodyPr wrap="square" rtlCol="0">
            <a:spAutoFit/>
          </a:bodyPr>
          <a:lstStyle/>
          <a:p>
            <a:r>
              <a:rPr lang="en-US" sz="2000" dirty="0" err="1" smtClean="0">
                <a:latin typeface="Arial Narrow"/>
                <a:cs typeface="Arial Narrow"/>
              </a:rPr>
              <a:t>Brinkhous</a:t>
            </a:r>
            <a:r>
              <a:rPr lang="en-US" sz="2000" dirty="0" smtClean="0">
                <a:latin typeface="Arial Narrow"/>
                <a:cs typeface="Arial Narrow"/>
              </a:rPr>
              <a:t> </a:t>
            </a:r>
            <a:r>
              <a:rPr lang="en-US" sz="2000" dirty="0">
                <a:latin typeface="Arial Narrow"/>
                <a:cs typeface="Arial Narrow"/>
              </a:rPr>
              <a:t>KM</a:t>
            </a:r>
            <a:r>
              <a:rPr lang="en-US" sz="2000" dirty="0" smtClean="0">
                <a:latin typeface="Arial Narrow"/>
                <a:cs typeface="Arial Narrow"/>
              </a:rPr>
              <a:t>. W</a:t>
            </a:r>
            <a:r>
              <a:rPr lang="en-US" sz="2000" dirty="0">
                <a:latin typeface="Arial Narrow"/>
                <a:cs typeface="Arial Narrow"/>
              </a:rPr>
              <a:t>. W. Duke and his bleeding time test. A commentary on platelet function</a:t>
            </a:r>
            <a:r>
              <a:rPr lang="en-US" sz="2000" dirty="0" smtClean="0">
                <a:latin typeface="Arial Narrow"/>
                <a:cs typeface="Arial Narrow"/>
              </a:rPr>
              <a:t>. </a:t>
            </a:r>
            <a:r>
              <a:rPr lang="en-US" sz="2000" dirty="0">
                <a:latin typeface="Arial Narrow"/>
                <a:cs typeface="Arial Narrow"/>
              </a:rPr>
              <a:t>JAMA. </a:t>
            </a:r>
            <a:r>
              <a:rPr lang="en-US" sz="2000" dirty="0" smtClean="0">
                <a:latin typeface="Arial Narrow"/>
                <a:cs typeface="Arial Narrow"/>
              </a:rPr>
              <a:t>1983;250:1210–14.</a:t>
            </a:r>
          </a:p>
        </p:txBody>
      </p:sp>
    </p:spTree>
    <p:extLst>
      <p:ext uri="{BB962C8B-B14F-4D97-AF65-F5344CB8AC3E}">
        <p14:creationId xmlns:p14="http://schemas.microsoft.com/office/powerpoint/2010/main" val="3658431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dirty="0" smtClean="0">
                <a:solidFill>
                  <a:schemeClr val="tx1"/>
                </a:solidFill>
              </a:rPr>
              <a:t>2019 Recommendations</a:t>
            </a:r>
            <a:endParaRPr lang="en-US" dirty="0">
              <a:solidFill>
                <a:schemeClr val="tx1"/>
              </a:solidFill>
            </a:endParaRPr>
          </a:p>
        </p:txBody>
      </p:sp>
      <p:sp>
        <p:nvSpPr>
          <p:cNvPr id="3" name="Content Placeholder 2"/>
          <p:cNvSpPr>
            <a:spLocks noGrp="1"/>
          </p:cNvSpPr>
          <p:nvPr>
            <p:ph idx="1"/>
          </p:nvPr>
        </p:nvSpPr>
        <p:spPr>
          <a:xfrm>
            <a:off x="152400" y="1371600"/>
            <a:ext cx="8763000" cy="4648200"/>
          </a:xfrm>
        </p:spPr>
        <p:txBody>
          <a:bodyPr>
            <a:noAutofit/>
          </a:bodyPr>
          <a:lstStyle/>
          <a:p>
            <a:pPr>
              <a:spcBef>
                <a:spcPts val="0"/>
              </a:spcBef>
            </a:pPr>
            <a:r>
              <a:rPr lang="en-US" sz="2400" b="1" dirty="0">
                <a:solidFill>
                  <a:srgbClr val="000000"/>
                </a:solidFill>
                <a:latin typeface="Arial Narrow"/>
                <a:cs typeface="Arial Narrow"/>
              </a:rPr>
              <a:t>Dawn </a:t>
            </a:r>
            <a:r>
              <a:rPr lang="en-US" sz="2400" b="1" dirty="0" err="1" smtClean="0">
                <a:solidFill>
                  <a:srgbClr val="000000"/>
                </a:solidFill>
                <a:latin typeface="Arial Narrow"/>
                <a:cs typeface="Arial Narrow"/>
              </a:rPr>
              <a:t>Rudnik</a:t>
            </a:r>
            <a:r>
              <a:rPr lang="en-US" sz="2400" dirty="0" smtClean="0">
                <a:solidFill>
                  <a:srgbClr val="000000"/>
                </a:solidFill>
                <a:latin typeface="Arial Narrow"/>
                <a:cs typeface="Arial Narrow"/>
              </a:rPr>
              <a:t>: “</a:t>
            </a:r>
            <a:r>
              <a:rPr lang="en-US" sz="2400" dirty="0">
                <a:solidFill>
                  <a:srgbClr val="000000"/>
                </a:solidFill>
                <a:latin typeface="Arial Narrow"/>
                <a:cs typeface="Arial Narrow"/>
              </a:rPr>
              <a:t>Avoid antibody screening for asymptomatic Herpes simplex type II.”</a:t>
            </a:r>
            <a:br>
              <a:rPr lang="en-US" sz="2400" dirty="0">
                <a:solidFill>
                  <a:srgbClr val="000000"/>
                </a:solidFill>
                <a:latin typeface="Arial Narrow"/>
                <a:cs typeface="Arial Narrow"/>
              </a:rPr>
            </a:br>
            <a:endParaRPr lang="en-US" sz="2400" dirty="0" smtClean="0">
              <a:solidFill>
                <a:srgbClr val="000000"/>
              </a:solidFill>
              <a:latin typeface="Arial Narrow"/>
              <a:cs typeface="Arial Narrow"/>
            </a:endParaRPr>
          </a:p>
          <a:p>
            <a:pPr>
              <a:spcBef>
                <a:spcPts val="0"/>
              </a:spcBef>
            </a:pPr>
            <a:r>
              <a:rPr lang="en-US" sz="2400" b="1" dirty="0" err="1" smtClean="0">
                <a:solidFill>
                  <a:srgbClr val="000000"/>
                </a:solidFill>
                <a:latin typeface="Arial Narrow"/>
                <a:cs typeface="Arial Narrow"/>
              </a:rPr>
              <a:t>Muneeza</a:t>
            </a:r>
            <a:r>
              <a:rPr lang="en-US" sz="2400" b="1" dirty="0" smtClean="0">
                <a:solidFill>
                  <a:srgbClr val="000000"/>
                </a:solidFill>
                <a:latin typeface="Arial Narrow"/>
                <a:cs typeface="Arial Narrow"/>
              </a:rPr>
              <a:t> </a:t>
            </a:r>
            <a:r>
              <a:rPr lang="en-US" sz="2400" b="1" dirty="0" err="1">
                <a:solidFill>
                  <a:srgbClr val="000000"/>
                </a:solidFill>
                <a:latin typeface="Arial Narrow"/>
                <a:cs typeface="Arial Narrow"/>
              </a:rPr>
              <a:t>Esani</a:t>
            </a:r>
            <a:r>
              <a:rPr lang="en-US" sz="2400" dirty="0">
                <a:solidFill>
                  <a:srgbClr val="000000"/>
                </a:solidFill>
                <a:latin typeface="Arial Narrow"/>
                <a:cs typeface="Arial Narrow"/>
              </a:rPr>
              <a:t>: “Reduce frequency of hemoglobin A1C assays.”</a:t>
            </a:r>
            <a:br>
              <a:rPr lang="en-US" sz="2400" dirty="0">
                <a:solidFill>
                  <a:srgbClr val="000000"/>
                </a:solidFill>
                <a:latin typeface="Arial Narrow"/>
                <a:cs typeface="Arial Narrow"/>
              </a:rPr>
            </a:br>
            <a:endParaRPr lang="en-US" sz="2400" dirty="0" smtClean="0">
              <a:solidFill>
                <a:srgbClr val="000000"/>
              </a:solidFill>
              <a:latin typeface="Arial Narrow"/>
              <a:cs typeface="Arial Narrow"/>
            </a:endParaRPr>
          </a:p>
          <a:p>
            <a:pPr>
              <a:spcBef>
                <a:spcPts val="0"/>
              </a:spcBef>
            </a:pPr>
            <a:r>
              <a:rPr lang="en-US" sz="2400" b="1" dirty="0" smtClean="0">
                <a:solidFill>
                  <a:srgbClr val="000000"/>
                </a:solidFill>
                <a:latin typeface="Arial Narrow"/>
                <a:cs typeface="Arial Narrow"/>
              </a:rPr>
              <a:t>Deborah </a:t>
            </a:r>
            <a:r>
              <a:rPr lang="en-US" sz="2400" b="1" dirty="0" err="1">
                <a:solidFill>
                  <a:srgbClr val="000000"/>
                </a:solidFill>
                <a:latin typeface="Arial Narrow"/>
                <a:cs typeface="Arial Narrow"/>
              </a:rPr>
              <a:t>Josko</a:t>
            </a:r>
            <a:r>
              <a:rPr lang="en-US" sz="2400" dirty="0">
                <a:solidFill>
                  <a:srgbClr val="000000"/>
                </a:solidFill>
                <a:latin typeface="Arial Narrow"/>
                <a:cs typeface="Arial Narrow"/>
              </a:rPr>
              <a:t>: “Reduce influenza testing, and identify based on symptoms and treatment response.”</a:t>
            </a:r>
            <a:br>
              <a:rPr lang="en-US" sz="2400" dirty="0">
                <a:solidFill>
                  <a:srgbClr val="000000"/>
                </a:solidFill>
                <a:latin typeface="Arial Narrow"/>
                <a:cs typeface="Arial Narrow"/>
              </a:rPr>
            </a:br>
            <a:endParaRPr lang="en-US" sz="2400" dirty="0" smtClean="0">
              <a:solidFill>
                <a:srgbClr val="000000"/>
              </a:solidFill>
              <a:latin typeface="Arial Narrow"/>
              <a:cs typeface="Arial Narrow"/>
            </a:endParaRPr>
          </a:p>
          <a:p>
            <a:pPr>
              <a:spcBef>
                <a:spcPts val="0"/>
              </a:spcBef>
            </a:pPr>
            <a:r>
              <a:rPr lang="en-US" sz="2400" b="1" dirty="0" smtClean="0">
                <a:solidFill>
                  <a:srgbClr val="000000"/>
                </a:solidFill>
                <a:latin typeface="Arial Narrow"/>
                <a:cs typeface="Arial Narrow"/>
              </a:rPr>
              <a:t>George </a:t>
            </a:r>
            <a:r>
              <a:rPr lang="en-US" sz="2400" b="1" dirty="0">
                <a:solidFill>
                  <a:srgbClr val="000000"/>
                </a:solidFill>
                <a:latin typeface="Arial Narrow"/>
                <a:cs typeface="Arial Narrow"/>
              </a:rPr>
              <a:t>Fritsma</a:t>
            </a:r>
            <a:r>
              <a:rPr lang="en-US" sz="2400" dirty="0">
                <a:solidFill>
                  <a:srgbClr val="000000"/>
                </a:solidFill>
                <a:latin typeface="Arial Narrow"/>
                <a:cs typeface="Arial Narrow"/>
              </a:rPr>
              <a:t>: “Avoid ordering an initial factor V Leiden, first perform the activated protein C resistance.”</a:t>
            </a:r>
            <a:br>
              <a:rPr lang="en-US" sz="2400" dirty="0">
                <a:solidFill>
                  <a:srgbClr val="000000"/>
                </a:solidFill>
                <a:latin typeface="Arial Narrow"/>
                <a:cs typeface="Arial Narrow"/>
              </a:rPr>
            </a:br>
            <a:endParaRPr lang="en-US" sz="2400" dirty="0" smtClean="0">
              <a:solidFill>
                <a:srgbClr val="000000"/>
              </a:solidFill>
              <a:latin typeface="Arial Narrow"/>
              <a:cs typeface="Arial Narrow"/>
            </a:endParaRPr>
          </a:p>
          <a:p>
            <a:pPr>
              <a:spcBef>
                <a:spcPts val="0"/>
              </a:spcBef>
            </a:pPr>
            <a:r>
              <a:rPr lang="en-US" sz="2400" b="1" dirty="0" smtClean="0">
                <a:solidFill>
                  <a:srgbClr val="000000"/>
                </a:solidFill>
                <a:latin typeface="Arial Narrow"/>
                <a:cs typeface="Arial Narrow"/>
              </a:rPr>
              <a:t>Dana </a:t>
            </a:r>
            <a:r>
              <a:rPr lang="en-US" sz="2400" b="1" dirty="0" err="1" smtClean="0">
                <a:solidFill>
                  <a:srgbClr val="000000"/>
                </a:solidFill>
                <a:latin typeface="Arial Narrow"/>
                <a:cs typeface="Arial Narrow"/>
              </a:rPr>
              <a:t>Bostic</a:t>
            </a:r>
            <a:r>
              <a:rPr lang="en-US" sz="2400" dirty="0" smtClean="0">
                <a:solidFill>
                  <a:srgbClr val="000000"/>
                </a:solidFill>
                <a:latin typeface="Arial Narrow"/>
                <a:cs typeface="Arial Narrow"/>
              </a:rPr>
              <a:t>: </a:t>
            </a:r>
            <a:r>
              <a:rPr lang="en-US" sz="2400" dirty="0">
                <a:solidFill>
                  <a:srgbClr val="000000"/>
                </a:solidFill>
                <a:latin typeface="Arial Narrow"/>
                <a:cs typeface="Arial Narrow"/>
              </a:rPr>
              <a:t>“Review profile charging practices, use targeted assays.”</a:t>
            </a:r>
            <a:br>
              <a:rPr lang="en-US" sz="2400" dirty="0">
                <a:solidFill>
                  <a:srgbClr val="000000"/>
                </a:solidFill>
                <a:latin typeface="Arial Narrow"/>
                <a:cs typeface="Arial Narrow"/>
              </a:rPr>
            </a:br>
            <a:endParaRPr lang="en-US" sz="24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50</a:t>
            </a:fld>
            <a:endParaRPr lang="en-US"/>
          </a:p>
        </p:txBody>
      </p:sp>
    </p:spTree>
    <p:extLst>
      <p:ext uri="{BB962C8B-B14F-4D97-AF65-F5344CB8AC3E}">
        <p14:creationId xmlns:p14="http://schemas.microsoft.com/office/powerpoint/2010/main" val="31357798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4200"/>
            <a:ext cx="8229600" cy="2286000"/>
          </a:xfrm>
        </p:spPr>
        <p:txBody>
          <a:bodyPr>
            <a:prstTxWarp prst="textArchUp">
              <a:avLst/>
            </a:prstTxWarp>
          </a:bodyPr>
          <a:lstStyle/>
          <a:p>
            <a:r>
              <a:rPr lang="en-US"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Your Recommendations?</a:t>
            </a:r>
            <a:endParaRPr lang="en-US"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51</a:t>
            </a:fld>
            <a:endParaRPr lang="en-US"/>
          </a:p>
        </p:txBody>
      </p:sp>
    </p:spTree>
    <p:extLst>
      <p:ext uri="{BB962C8B-B14F-4D97-AF65-F5344CB8AC3E}">
        <p14:creationId xmlns:p14="http://schemas.microsoft.com/office/powerpoint/2010/main" val="1854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Ivy Bleeding Time, 1935</a:t>
            </a:r>
            <a:endParaRPr lang="en-US" dirty="0">
              <a:solidFill>
                <a:srgbClr val="000000"/>
              </a:solidFill>
            </a:endParaRPr>
          </a:p>
        </p:txBody>
      </p:sp>
      <p:sp>
        <p:nvSpPr>
          <p:cNvPr id="3" name="Content Placeholder 2"/>
          <p:cNvSpPr>
            <a:spLocks noGrp="1"/>
          </p:cNvSpPr>
          <p:nvPr>
            <p:ph idx="1"/>
          </p:nvPr>
        </p:nvSpPr>
        <p:spPr>
          <a:xfrm>
            <a:off x="457200" y="1752601"/>
            <a:ext cx="8229600" cy="1447799"/>
          </a:xfrm>
        </p:spPr>
        <p:txBody>
          <a:bodyPr>
            <a:normAutofit/>
          </a:bodyPr>
          <a:lstStyle/>
          <a:p>
            <a:pPr marL="0" indent="0">
              <a:buNone/>
            </a:pPr>
            <a:r>
              <a:rPr lang="en-US" sz="2200" dirty="0" smtClean="0">
                <a:solidFill>
                  <a:srgbClr val="000000"/>
                </a:solidFill>
                <a:latin typeface="Arial Narrow"/>
                <a:cs typeface="Arial Narrow"/>
              </a:rPr>
              <a:t>AC Ivy further standardized the BT by placing a blood pressure cuff on the (</a:t>
            </a:r>
            <a:r>
              <a:rPr lang="en-US" sz="2200" dirty="0">
                <a:solidFill>
                  <a:srgbClr val="000000"/>
                </a:solidFill>
                <a:latin typeface="Arial Narrow"/>
                <a:cs typeface="Arial Narrow"/>
              </a:rPr>
              <a:t>u</a:t>
            </a:r>
            <a:r>
              <a:rPr lang="en-US" sz="2200" dirty="0" smtClean="0">
                <a:solidFill>
                  <a:srgbClr val="000000"/>
                </a:solidFill>
                <a:latin typeface="Arial Narrow"/>
                <a:cs typeface="Arial Narrow"/>
              </a:rPr>
              <a:t>pper) arm, inflating to 40 mm Hg, and making an incision parallel to the length of the arm on the forearm inner surface. Grad students would often substitute a tourniquet.</a:t>
            </a:r>
            <a:endParaRPr lang="en-US" sz="22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6</a:t>
            </a:fld>
            <a:endParaRPr lang="en-US"/>
          </a:p>
        </p:txBody>
      </p:sp>
      <p:pic>
        <p:nvPicPr>
          <p:cNvPr id="5" name="Picture 4"/>
          <p:cNvPicPr>
            <a:picLocks noChangeAspect="1"/>
          </p:cNvPicPr>
          <p:nvPr/>
        </p:nvPicPr>
        <p:blipFill>
          <a:blip r:embed="rId3"/>
          <a:stretch>
            <a:fillRect/>
          </a:stretch>
        </p:blipFill>
        <p:spPr>
          <a:xfrm rot="5400000">
            <a:off x="3978017" y="1813183"/>
            <a:ext cx="3505200" cy="5517634"/>
          </a:xfrm>
          <a:prstGeom prst="rect">
            <a:avLst/>
          </a:prstGeom>
        </p:spPr>
      </p:pic>
      <p:sp>
        <p:nvSpPr>
          <p:cNvPr id="6" name="Rectangular Callout 5"/>
          <p:cNvSpPr/>
          <p:nvPr/>
        </p:nvSpPr>
        <p:spPr>
          <a:xfrm>
            <a:off x="381000" y="4495800"/>
            <a:ext cx="2438400" cy="990600"/>
          </a:xfrm>
          <a:prstGeom prst="wedgeRectCallout">
            <a:avLst>
              <a:gd name="adj1" fmla="val 104515"/>
              <a:gd name="adj2" fmla="val -32169"/>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2400" dirty="0" smtClean="0">
                <a:solidFill>
                  <a:srgbClr val="000000"/>
                </a:solidFill>
                <a:latin typeface="Arial Narrow"/>
                <a:cs typeface="Arial Narrow"/>
              </a:rPr>
              <a:t>BT scars on a grad student’s arm</a:t>
            </a:r>
            <a:endParaRPr lang="en-US" sz="2400" dirty="0">
              <a:solidFill>
                <a:srgbClr val="000000"/>
              </a:solidFill>
              <a:latin typeface="Arial Narrow"/>
              <a:cs typeface="Arial Narrow"/>
            </a:endParaRPr>
          </a:p>
        </p:txBody>
      </p:sp>
    </p:spTree>
    <p:extLst>
      <p:ext uri="{BB962C8B-B14F-4D97-AF65-F5344CB8AC3E}">
        <p14:creationId xmlns:p14="http://schemas.microsoft.com/office/powerpoint/2010/main" val="1065876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Tonsillectomy</a:t>
            </a:r>
            <a:endParaRPr lang="en-US" dirty="0">
              <a:solidFill>
                <a:srgbClr val="000000"/>
              </a:solidFill>
            </a:endParaRPr>
          </a:p>
        </p:txBody>
      </p:sp>
      <p:sp>
        <p:nvSpPr>
          <p:cNvPr id="3" name="Content Placeholder 2"/>
          <p:cNvSpPr>
            <a:spLocks noGrp="1"/>
          </p:cNvSpPr>
          <p:nvPr>
            <p:ph idx="1"/>
          </p:nvPr>
        </p:nvSpPr>
        <p:spPr>
          <a:xfrm>
            <a:off x="381000" y="1905000"/>
            <a:ext cx="8534400" cy="1066800"/>
          </a:xfrm>
        </p:spPr>
        <p:txBody>
          <a:bodyPr>
            <a:normAutofit/>
          </a:bodyPr>
          <a:lstStyle/>
          <a:p>
            <a:pPr marL="0" indent="0">
              <a:buNone/>
            </a:pPr>
            <a:r>
              <a:rPr lang="en-US" dirty="0" smtClean="0">
                <a:solidFill>
                  <a:srgbClr val="000000"/>
                </a:solidFill>
                <a:latin typeface="Arial Narrow"/>
                <a:cs typeface="Arial Narrow"/>
              </a:rPr>
              <a:t>BTs were used as screens to predict surgical bleeding. People with prolonged BTs were taken off the surgery schedule.</a:t>
            </a:r>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7</a:t>
            </a:fld>
            <a:endParaRPr lang="en-US"/>
          </a:p>
        </p:txBody>
      </p:sp>
      <p:pic>
        <p:nvPicPr>
          <p:cNvPr id="7" name="Picture 6"/>
          <p:cNvPicPr>
            <a:picLocks noChangeAspect="1"/>
          </p:cNvPicPr>
          <p:nvPr/>
        </p:nvPicPr>
        <p:blipFill>
          <a:blip r:embed="rId3"/>
          <a:stretch>
            <a:fillRect/>
          </a:stretch>
        </p:blipFill>
        <p:spPr>
          <a:xfrm>
            <a:off x="762000" y="3200400"/>
            <a:ext cx="4106993" cy="3073400"/>
          </a:xfrm>
          <a:prstGeom prst="rect">
            <a:avLst/>
          </a:prstGeom>
        </p:spPr>
      </p:pic>
      <p:sp>
        <p:nvSpPr>
          <p:cNvPr id="8" name="Rectangular Callout 7"/>
          <p:cNvSpPr/>
          <p:nvPr/>
        </p:nvSpPr>
        <p:spPr>
          <a:xfrm>
            <a:off x="5791200" y="3352800"/>
            <a:ext cx="2895600" cy="838200"/>
          </a:xfrm>
          <a:prstGeom prst="wedgeRectCallout">
            <a:avLst>
              <a:gd name="adj1" fmla="val -127290"/>
              <a:gd name="adj2" fmla="val 13454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Arial Narrow"/>
                <a:cs typeface="Arial Narrow"/>
              </a:rPr>
              <a:t>1% risk of postoperative hemorrhage</a:t>
            </a:r>
            <a:endParaRPr lang="en-US" sz="2400" dirty="0">
              <a:solidFill>
                <a:srgbClr val="000000"/>
              </a:solidFill>
              <a:latin typeface="Arial Narrow"/>
              <a:cs typeface="Arial Narrow"/>
            </a:endParaRPr>
          </a:p>
        </p:txBody>
      </p:sp>
    </p:spTree>
    <p:extLst>
      <p:ext uri="{BB962C8B-B14F-4D97-AF65-F5344CB8AC3E}">
        <p14:creationId xmlns:p14="http://schemas.microsoft.com/office/powerpoint/2010/main" val="183319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457200"/>
            <a:ext cx="4114800" cy="1143000"/>
          </a:xfrm>
        </p:spPr>
        <p:txBody>
          <a:bodyPr>
            <a:normAutofit fontScale="90000"/>
          </a:bodyPr>
          <a:lstStyle/>
          <a:p>
            <a:r>
              <a:rPr lang="en-US" dirty="0" smtClean="0">
                <a:solidFill>
                  <a:srgbClr val="000000"/>
                </a:solidFill>
              </a:rPr>
              <a:t>Mielke Template</a:t>
            </a:r>
            <a:br>
              <a:rPr lang="en-US" dirty="0" smtClean="0">
                <a:solidFill>
                  <a:srgbClr val="000000"/>
                </a:solidFill>
              </a:rPr>
            </a:br>
            <a:r>
              <a:rPr lang="en-US" dirty="0" smtClean="0">
                <a:solidFill>
                  <a:srgbClr val="000000"/>
                </a:solidFill>
              </a:rPr>
              <a:t>Bleeding Time</a:t>
            </a:r>
            <a:endParaRPr lang="en-US" dirty="0">
              <a:solidFill>
                <a:srgbClr val="000000"/>
              </a:solidFill>
            </a:endParaRPr>
          </a:p>
        </p:txBody>
      </p:sp>
      <p:sp>
        <p:nvSpPr>
          <p:cNvPr id="3" name="Content Placeholder 2"/>
          <p:cNvSpPr>
            <a:spLocks noGrp="1"/>
          </p:cNvSpPr>
          <p:nvPr>
            <p:ph idx="1"/>
          </p:nvPr>
        </p:nvSpPr>
        <p:spPr>
          <a:xfrm>
            <a:off x="381000" y="1981200"/>
            <a:ext cx="8229600" cy="1524000"/>
          </a:xfrm>
        </p:spPr>
        <p:txBody>
          <a:bodyPr>
            <a:normAutofit/>
          </a:bodyPr>
          <a:lstStyle/>
          <a:p>
            <a:pPr marL="0" indent="0">
              <a:buNone/>
            </a:pPr>
            <a:r>
              <a:rPr lang="en-US" dirty="0" smtClean="0">
                <a:solidFill>
                  <a:srgbClr val="000000"/>
                </a:solidFill>
                <a:latin typeface="Arial Narrow"/>
                <a:cs typeface="Arial Narrow"/>
              </a:rPr>
              <a:t>In 1969, CH Mielke, Jr. developed a template that further standardized the incision to 1–2 mm deep by 10 mm long. This was replaced by the 1972 </a:t>
            </a:r>
            <a:r>
              <a:rPr lang="en-US" dirty="0" err="1" smtClean="0">
                <a:solidFill>
                  <a:srgbClr val="000000"/>
                </a:solidFill>
                <a:latin typeface="Arial Narrow"/>
                <a:cs typeface="Arial Narrow"/>
              </a:rPr>
              <a:t>Harker</a:t>
            </a:r>
            <a:r>
              <a:rPr lang="en-US" dirty="0" smtClean="0">
                <a:solidFill>
                  <a:srgbClr val="000000"/>
                </a:solidFill>
                <a:latin typeface="Arial Narrow"/>
                <a:cs typeface="Arial Narrow"/>
              </a:rPr>
              <a:t> and </a:t>
            </a:r>
            <a:r>
              <a:rPr lang="en-US" dirty="0" err="1" smtClean="0">
                <a:solidFill>
                  <a:srgbClr val="000000"/>
                </a:solidFill>
                <a:latin typeface="Arial Narrow"/>
                <a:cs typeface="Arial Narrow"/>
              </a:rPr>
              <a:t>Slichter</a:t>
            </a:r>
            <a:r>
              <a:rPr lang="en-US" dirty="0" smtClean="0">
                <a:solidFill>
                  <a:srgbClr val="000000"/>
                </a:solidFill>
                <a:latin typeface="Arial Narrow"/>
                <a:cs typeface="Arial Narrow"/>
              </a:rPr>
              <a:t> </a:t>
            </a:r>
            <a:r>
              <a:rPr lang="en-US" dirty="0" err="1" smtClean="0">
                <a:solidFill>
                  <a:srgbClr val="000000"/>
                </a:solidFill>
                <a:latin typeface="Arial Narrow"/>
                <a:cs typeface="Arial Narrow"/>
              </a:rPr>
              <a:t>Simplate</a:t>
            </a:r>
            <a:r>
              <a:rPr lang="en-US" dirty="0" smtClean="0">
                <a:solidFill>
                  <a:srgbClr val="000000"/>
                </a:solidFill>
                <a:latin typeface="Arial Narrow"/>
                <a:cs typeface="Arial Narrow"/>
              </a:rPr>
              <a:t>.</a:t>
            </a:r>
          </a:p>
          <a:p>
            <a:endParaRPr lang="en-US"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8</a:t>
            </a:fld>
            <a:endParaRPr lang="en-US"/>
          </a:p>
        </p:txBody>
      </p:sp>
      <p:pic>
        <p:nvPicPr>
          <p:cNvPr id="7" name="Picture 6"/>
          <p:cNvPicPr>
            <a:picLocks noChangeAspect="1"/>
          </p:cNvPicPr>
          <p:nvPr/>
        </p:nvPicPr>
        <p:blipFill>
          <a:blip r:embed="rId3"/>
          <a:stretch>
            <a:fillRect/>
          </a:stretch>
        </p:blipFill>
        <p:spPr>
          <a:xfrm>
            <a:off x="4495800" y="3276600"/>
            <a:ext cx="3733800" cy="2514600"/>
          </a:xfrm>
          <a:prstGeom prst="rect">
            <a:avLst/>
          </a:prstGeom>
        </p:spPr>
      </p:pic>
      <p:pic>
        <p:nvPicPr>
          <p:cNvPr id="6" name="Picture 5"/>
          <p:cNvPicPr>
            <a:picLocks noChangeAspect="1"/>
          </p:cNvPicPr>
          <p:nvPr/>
        </p:nvPicPr>
        <p:blipFill>
          <a:blip r:embed="rId4"/>
          <a:stretch>
            <a:fillRect/>
          </a:stretch>
        </p:blipFill>
        <p:spPr>
          <a:xfrm>
            <a:off x="1066800" y="3581400"/>
            <a:ext cx="2732024" cy="1797384"/>
          </a:xfrm>
          <a:prstGeom prst="rect">
            <a:avLst/>
          </a:prstGeom>
        </p:spPr>
      </p:pic>
      <p:sp>
        <p:nvSpPr>
          <p:cNvPr id="10" name="TextBox 9"/>
          <p:cNvSpPr txBox="1"/>
          <p:nvPr/>
        </p:nvSpPr>
        <p:spPr>
          <a:xfrm>
            <a:off x="762000" y="5410200"/>
            <a:ext cx="3124200" cy="1015663"/>
          </a:xfrm>
          <a:prstGeom prst="rect">
            <a:avLst/>
          </a:prstGeom>
          <a:noFill/>
        </p:spPr>
        <p:txBody>
          <a:bodyPr wrap="square" rtlCol="0">
            <a:spAutoFit/>
          </a:bodyPr>
          <a:lstStyle/>
          <a:p>
            <a:pPr algn="ctr"/>
            <a:r>
              <a:rPr lang="en-US" sz="3600" dirty="0" err="1" smtClean="0">
                <a:latin typeface="Arial Narrow"/>
                <a:cs typeface="Arial Narrow"/>
              </a:rPr>
              <a:t>Simplate</a:t>
            </a:r>
            <a:endParaRPr lang="en-US" sz="2400" dirty="0" smtClean="0">
              <a:latin typeface="Arial Narrow"/>
              <a:cs typeface="Arial Narrow"/>
            </a:endParaRPr>
          </a:p>
          <a:p>
            <a:pPr algn="ctr"/>
            <a:r>
              <a:rPr lang="en-US" sz="2400" dirty="0" smtClean="0">
                <a:latin typeface="Arial Narrow"/>
                <a:cs typeface="Arial Narrow"/>
              </a:rPr>
              <a:t>Blades remained exposed</a:t>
            </a:r>
          </a:p>
        </p:txBody>
      </p:sp>
      <p:sp>
        <p:nvSpPr>
          <p:cNvPr id="11" name="TextBox 10"/>
          <p:cNvSpPr txBox="1"/>
          <p:nvPr/>
        </p:nvSpPr>
        <p:spPr>
          <a:xfrm>
            <a:off x="4876800" y="5410200"/>
            <a:ext cx="3200400" cy="1015663"/>
          </a:xfrm>
          <a:prstGeom prst="rect">
            <a:avLst/>
          </a:prstGeom>
          <a:noFill/>
        </p:spPr>
        <p:txBody>
          <a:bodyPr wrap="square" rtlCol="0">
            <a:spAutoFit/>
          </a:bodyPr>
          <a:lstStyle/>
          <a:p>
            <a:pPr algn="ctr"/>
            <a:r>
              <a:rPr lang="en-US" sz="3600" dirty="0" smtClean="0">
                <a:latin typeface="Arial Narrow"/>
                <a:cs typeface="Arial Narrow"/>
              </a:rPr>
              <a:t>ITC Surgicutt</a:t>
            </a:r>
          </a:p>
          <a:p>
            <a:pPr algn="ctr"/>
            <a:r>
              <a:rPr lang="en-US" sz="2400" dirty="0" smtClean="0">
                <a:latin typeface="Arial Narrow"/>
                <a:cs typeface="Arial Narrow"/>
              </a:rPr>
              <a:t>Blade sweeps, disappears</a:t>
            </a:r>
          </a:p>
        </p:txBody>
      </p:sp>
      <p:pic>
        <p:nvPicPr>
          <p:cNvPr id="5" name="Picture 4"/>
          <p:cNvPicPr>
            <a:picLocks noChangeAspect="1"/>
          </p:cNvPicPr>
          <p:nvPr/>
        </p:nvPicPr>
        <p:blipFill>
          <a:blip r:embed="rId5"/>
          <a:stretch>
            <a:fillRect/>
          </a:stretch>
        </p:blipFill>
        <p:spPr>
          <a:xfrm>
            <a:off x="457200" y="762000"/>
            <a:ext cx="3191362" cy="1219200"/>
          </a:xfrm>
          <a:prstGeom prst="rect">
            <a:avLst/>
          </a:prstGeom>
        </p:spPr>
      </p:pic>
    </p:spTree>
    <p:extLst>
      <p:ext uri="{BB962C8B-B14F-4D97-AF65-F5344CB8AC3E}">
        <p14:creationId xmlns:p14="http://schemas.microsoft.com/office/powerpoint/2010/main" val="109868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000000"/>
                </a:solidFill>
              </a:rPr>
              <a:t>Bleeding Time, a Screening Test</a:t>
            </a:r>
            <a:endParaRPr lang="en-US" sz="4400" dirty="0">
              <a:solidFill>
                <a:srgbClr val="000000"/>
              </a:solidFill>
            </a:endParaRPr>
          </a:p>
        </p:txBody>
      </p:sp>
      <p:sp>
        <p:nvSpPr>
          <p:cNvPr id="3" name="Content Placeholder 2"/>
          <p:cNvSpPr>
            <a:spLocks noGrp="1"/>
          </p:cNvSpPr>
          <p:nvPr>
            <p:ph idx="1"/>
          </p:nvPr>
        </p:nvSpPr>
        <p:spPr>
          <a:xfrm>
            <a:off x="228600" y="2133600"/>
            <a:ext cx="8915400" cy="3276600"/>
          </a:xfrm>
        </p:spPr>
        <p:txBody>
          <a:bodyPr>
            <a:noAutofit/>
          </a:bodyPr>
          <a:lstStyle/>
          <a:p>
            <a:r>
              <a:rPr lang="en-US" sz="3600" dirty="0" smtClean="0">
                <a:solidFill>
                  <a:srgbClr val="000000"/>
                </a:solidFill>
                <a:latin typeface="Arial Narrow"/>
                <a:cs typeface="Arial Narrow"/>
              </a:rPr>
              <a:t>A screen is a test on an “unselected” population.</a:t>
            </a:r>
          </a:p>
          <a:p>
            <a:pPr lvl="1"/>
            <a:r>
              <a:rPr lang="en-US" sz="2800" dirty="0" smtClean="0">
                <a:solidFill>
                  <a:srgbClr val="000000"/>
                </a:solidFill>
                <a:latin typeface="Arial Narrow"/>
                <a:cs typeface="Arial Narrow"/>
              </a:rPr>
              <a:t>Sensitive: test sacrifices specificity for sensitivity</a:t>
            </a:r>
          </a:p>
          <a:p>
            <a:pPr lvl="1"/>
            <a:r>
              <a:rPr lang="en-US" sz="2800" dirty="0" smtClean="0">
                <a:solidFill>
                  <a:srgbClr val="000000"/>
                </a:solidFill>
                <a:latin typeface="Arial Narrow"/>
                <a:cs typeface="Arial Narrow"/>
              </a:rPr>
              <a:t>High </a:t>
            </a:r>
            <a:r>
              <a:rPr lang="en-US" sz="2800" i="1" dirty="0" smtClean="0">
                <a:solidFill>
                  <a:srgbClr val="000000"/>
                </a:solidFill>
                <a:latin typeface="Arial Narrow"/>
                <a:cs typeface="Arial Narrow"/>
              </a:rPr>
              <a:t>false positive </a:t>
            </a:r>
            <a:r>
              <a:rPr lang="en-US" sz="2800" dirty="0" smtClean="0">
                <a:solidFill>
                  <a:srgbClr val="000000"/>
                </a:solidFill>
                <a:latin typeface="Arial Narrow"/>
                <a:cs typeface="Arial Narrow"/>
              </a:rPr>
              <a:t>rate, low </a:t>
            </a:r>
            <a:r>
              <a:rPr lang="en-US" sz="2800" i="1" dirty="0" smtClean="0">
                <a:solidFill>
                  <a:srgbClr val="000000"/>
                </a:solidFill>
                <a:latin typeface="Arial Narrow"/>
                <a:cs typeface="Arial Narrow"/>
              </a:rPr>
              <a:t>false negative </a:t>
            </a:r>
            <a:r>
              <a:rPr lang="en-US" sz="2800" dirty="0" smtClean="0">
                <a:solidFill>
                  <a:srgbClr val="000000"/>
                </a:solidFill>
                <a:latin typeface="Arial Narrow"/>
                <a:cs typeface="Arial Narrow"/>
              </a:rPr>
              <a:t>rate</a:t>
            </a:r>
          </a:p>
          <a:p>
            <a:r>
              <a:rPr lang="en-US" sz="3200" dirty="0" smtClean="0">
                <a:solidFill>
                  <a:srgbClr val="000000"/>
                </a:solidFill>
                <a:latin typeface="Arial Narrow"/>
                <a:cs typeface="Arial Narrow"/>
              </a:rPr>
              <a:t>A positive screen requires a confirmatory test</a:t>
            </a:r>
          </a:p>
          <a:p>
            <a:pPr lvl="1"/>
            <a:r>
              <a:rPr lang="en-US" sz="2800" dirty="0" smtClean="0">
                <a:solidFill>
                  <a:srgbClr val="000000"/>
                </a:solidFill>
                <a:latin typeface="Arial Narrow"/>
                <a:cs typeface="Arial Narrow"/>
              </a:rPr>
              <a:t>Specific: high </a:t>
            </a:r>
            <a:r>
              <a:rPr lang="en-US" sz="2800" i="1" dirty="0" smtClean="0">
                <a:solidFill>
                  <a:srgbClr val="000000"/>
                </a:solidFill>
                <a:latin typeface="Arial Narrow"/>
                <a:cs typeface="Arial Narrow"/>
              </a:rPr>
              <a:t>false negative </a:t>
            </a:r>
            <a:r>
              <a:rPr lang="en-US" sz="2800" dirty="0" smtClean="0">
                <a:solidFill>
                  <a:srgbClr val="000000"/>
                </a:solidFill>
                <a:latin typeface="Arial Narrow"/>
                <a:cs typeface="Arial Narrow"/>
              </a:rPr>
              <a:t>rate, low </a:t>
            </a:r>
            <a:r>
              <a:rPr lang="en-US" sz="2800" i="1" dirty="0" smtClean="0">
                <a:solidFill>
                  <a:srgbClr val="000000"/>
                </a:solidFill>
                <a:latin typeface="Arial Narrow"/>
                <a:cs typeface="Arial Narrow"/>
              </a:rPr>
              <a:t>false positive </a:t>
            </a:r>
            <a:r>
              <a:rPr lang="en-US" sz="2800" dirty="0" smtClean="0">
                <a:solidFill>
                  <a:srgbClr val="000000"/>
                </a:solidFill>
                <a:latin typeface="Arial Narrow"/>
                <a:cs typeface="Arial Narrow"/>
              </a:rPr>
              <a:t>rate</a:t>
            </a:r>
          </a:p>
          <a:p>
            <a:pPr lvl="1"/>
            <a:r>
              <a:rPr lang="en-US" sz="2800" dirty="0" smtClean="0">
                <a:solidFill>
                  <a:srgbClr val="000000"/>
                </a:solidFill>
                <a:latin typeface="Arial Narrow"/>
                <a:cs typeface="Arial Narrow"/>
              </a:rPr>
              <a:t>Safe to use subsequent to a positive screen</a:t>
            </a:r>
          </a:p>
          <a:p>
            <a:pPr lvl="1"/>
            <a:endParaRPr lang="en-US" sz="2800" dirty="0" smtClean="0">
              <a:solidFill>
                <a:srgbClr val="000000"/>
              </a:solidFill>
              <a:latin typeface="Arial Narrow"/>
              <a:cs typeface="Arial Narrow"/>
            </a:endParaRPr>
          </a:p>
          <a:p>
            <a:endParaRPr lang="en-US" sz="3600" dirty="0">
              <a:solidFill>
                <a:srgbClr val="000000"/>
              </a:solidFill>
              <a:latin typeface="Arial Narrow"/>
              <a:cs typeface="Arial Narrow"/>
            </a:endParaRPr>
          </a:p>
        </p:txBody>
      </p:sp>
      <p:sp>
        <p:nvSpPr>
          <p:cNvPr id="4" name="Slide Number Placeholder 3"/>
          <p:cNvSpPr>
            <a:spLocks noGrp="1"/>
          </p:cNvSpPr>
          <p:nvPr>
            <p:ph type="sldNum" sz="quarter" idx="12"/>
          </p:nvPr>
        </p:nvSpPr>
        <p:spPr/>
        <p:txBody>
          <a:bodyPr/>
          <a:lstStyle/>
          <a:p>
            <a:fld id="{D5FCF9B7-FB9B-46B7-B364-EF10DB67BB39}" type="slidenum">
              <a:rPr lang="en-US" smtClean="0"/>
              <a:pPr/>
              <a:t>9</a:t>
            </a:fld>
            <a:endParaRPr lang="en-US"/>
          </a:p>
        </p:txBody>
      </p:sp>
    </p:spTree>
    <p:extLst>
      <p:ext uri="{BB962C8B-B14F-4D97-AF65-F5344CB8AC3E}">
        <p14:creationId xmlns:p14="http://schemas.microsoft.com/office/powerpoint/2010/main" val="2732796612"/>
      </p:ext>
    </p:extLst>
  </p:cSld>
  <p:clrMapOvr>
    <a:masterClrMapping/>
  </p:clrMapOvr>
</p:sld>
</file>

<file path=ppt/theme/theme1.xml><?xml version="1.0" encoding="utf-8"?>
<a:theme xmlns:a="http://schemas.openxmlformats.org/drawingml/2006/main" name="FF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FF Template 2015.potx</Template>
  <TotalTime>4597</TotalTime>
  <Words>8151</Words>
  <Application>Microsoft Macintosh PowerPoint</Application>
  <PresentationFormat>On-screen Show (4:3)</PresentationFormat>
  <Paragraphs>561</Paragraphs>
  <Slides>51</Slides>
  <Notes>43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FF Template 2015</vt:lpstr>
      <vt:lpstr>Medical Laboratory Scientists Choose Wisely</vt:lpstr>
      <vt:lpstr>American Board of Internal Medicine Foundation and Consumer Reports</vt:lpstr>
      <vt:lpstr>American Board of Internal Medicine Foundation and Consumer Reports</vt:lpstr>
      <vt:lpstr>ASCLS Choosing Wisely Task Force</vt:lpstr>
      <vt:lpstr>The Duke Bleeding Time</vt:lpstr>
      <vt:lpstr>Ivy Bleeding Time, 1935</vt:lpstr>
      <vt:lpstr>Tonsillectomy</vt:lpstr>
      <vt:lpstr>Mielke Template Bleeding Time</vt:lpstr>
      <vt:lpstr>Bleeding Time, a Screening Test</vt:lpstr>
      <vt:lpstr>False Positive, False Negative</vt:lpstr>
      <vt:lpstr>Prevalence Effect on the True and False Positive Rates</vt:lpstr>
      <vt:lpstr>Receiver-Operating Characteristic Curve (ROC): TP V FP Rate For Each Limit</vt:lpstr>
      <vt:lpstr>Bleeding Time Efficacy</vt:lpstr>
      <vt:lpstr>Choosing Wisely Recommendation</vt:lpstr>
      <vt:lpstr>Inherited Thrombosis Risk Factors (“Hypercoagulability,” Thrombophilia)</vt:lpstr>
      <vt:lpstr>The Dupont ACA—1983</vt:lpstr>
      <vt:lpstr>Prevalence of Inherited Risk Factors in Unselected Populations and in Thrombotic Disease</vt:lpstr>
      <vt:lpstr>Thrombophilia Testing Limitations</vt:lpstr>
      <vt:lpstr>Appropriate Thrombophilia Testing Profile Indications</vt:lpstr>
      <vt:lpstr>Thrombophilia Testing Non-Indications</vt:lpstr>
      <vt:lpstr>University of Texas Southwestern Medical Center Patient Results</vt:lpstr>
      <vt:lpstr>The Dallas Intervention</vt:lpstr>
      <vt:lpstr>Choosing Wisely Recommendation</vt:lpstr>
      <vt:lpstr>Choosing Wisely Recommendation</vt:lpstr>
      <vt:lpstr>Electronic Best Practice Alert: Stanford</vt:lpstr>
      <vt:lpstr>Blood Usage Recommendation</vt:lpstr>
      <vt:lpstr>July, 2018</vt:lpstr>
      <vt:lpstr>Choosing Wisely Champions Program</vt:lpstr>
      <vt:lpstr>Choosing Wisely Champion Ravi Sarode</vt:lpstr>
      <vt:lpstr>Choosing Wisely Champions Nominated by ASCP, 2017</vt:lpstr>
      <vt:lpstr>Choosing Wisely Champions Nominated by ASCP, 2018</vt:lpstr>
      <vt:lpstr>Choosing Wisely Grant Program</vt:lpstr>
      <vt:lpstr>Summary of 2015 Grant Goals</vt:lpstr>
      <vt:lpstr>A Consumer Reports Vitamin D Recommendation</vt:lpstr>
      <vt:lpstr>A Consumer Reports Vitamin D Recommendation (Continued)</vt:lpstr>
      <vt:lpstr>A Consumer Reports Vitamin D Recommendation (Continued)</vt:lpstr>
      <vt:lpstr>Perceived CW Barriers in 2014</vt:lpstr>
      <vt:lpstr>Easy to Implement (80%)</vt:lpstr>
      <vt:lpstr>Moderate Difficulty (&gt;20%)</vt:lpstr>
      <vt:lpstr>Considerable Difficulty (85%)</vt:lpstr>
      <vt:lpstr>Why Not Implement?</vt:lpstr>
      <vt:lpstr>2017: Choosing Wisely Turns Five With Mixed Results</vt:lpstr>
      <vt:lpstr>2017: Choosing Wisely Turns Five With Mixed Results</vt:lpstr>
      <vt:lpstr>33% of Accountable Care Organizations Attempt to Adopt CW Recommendations 2017</vt:lpstr>
      <vt:lpstr>If Your Society Wants to Partner</vt:lpstr>
      <vt:lpstr>If Your Society Wants to Partner</vt:lpstr>
      <vt:lpstr>ASCLS Choosing Wisely Task Force “Primacy:” Educational Modules</vt:lpstr>
      <vt:lpstr>Fourth-Year Med Students Text or Video Case Studies of Low-Value Procedures</vt:lpstr>
      <vt:lpstr>Our Recommendations</vt:lpstr>
      <vt:lpstr>2019 Recommendations</vt:lpstr>
      <vt:lpstr>Your Recommendations?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ebenoit</dc:creator>
  <cp:lastModifiedBy>George Fritsma</cp:lastModifiedBy>
  <cp:revision>260</cp:revision>
  <cp:lastPrinted>2018-08-07T16:15:52Z</cp:lastPrinted>
  <dcterms:created xsi:type="dcterms:W3CDTF">2015-09-22T15:43:53Z</dcterms:created>
  <dcterms:modified xsi:type="dcterms:W3CDTF">2019-02-15T09:07:40Z</dcterms:modified>
</cp:coreProperties>
</file>